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Override PartName="/ppt/notesSlides/notesSlide3.xml" ContentType="application/vnd.openxmlformats-officedocument.presentationml.notesSlide+xml"/>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gif" ContentType="image/gif"/>
  <Override PartName="/ppt/slides/slide89.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slides/slide32.xml" ContentType="application/vnd.openxmlformats-officedocument.presentationml.slide+xml"/>
  <Default Extension="fntdata" ContentType="application/x-fontdata"/>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 id="2147483672" r:id="rId3"/>
  </p:sldMasterIdLst>
  <p:notesMasterIdLst>
    <p:notesMasterId r:id="rId105"/>
  </p:notesMasterIdLst>
  <p:sldIdLst>
    <p:sldId id="448" r:id="rId4"/>
    <p:sldId id="529" r:id="rId5"/>
    <p:sldId id="447" r:id="rId6"/>
    <p:sldId id="449" r:id="rId7"/>
    <p:sldId id="450" r:id="rId8"/>
    <p:sldId id="451" r:id="rId9"/>
    <p:sldId id="577" r:id="rId10"/>
    <p:sldId id="453" r:id="rId11"/>
    <p:sldId id="592" r:id="rId12"/>
    <p:sldId id="593" r:id="rId13"/>
    <p:sldId id="456" r:id="rId14"/>
    <p:sldId id="594" r:id="rId15"/>
    <p:sldId id="595" r:id="rId16"/>
    <p:sldId id="596" r:id="rId17"/>
    <p:sldId id="563" r:id="rId18"/>
    <p:sldId id="460" r:id="rId19"/>
    <p:sldId id="461" r:id="rId20"/>
    <p:sldId id="466" r:id="rId21"/>
    <p:sldId id="613" r:id="rId22"/>
    <p:sldId id="597" r:id="rId23"/>
    <p:sldId id="469" r:id="rId24"/>
    <p:sldId id="583" r:id="rId25"/>
    <p:sldId id="470" r:id="rId26"/>
    <p:sldId id="598" r:id="rId27"/>
    <p:sldId id="600" r:id="rId28"/>
    <p:sldId id="599" r:id="rId29"/>
    <p:sldId id="475" r:id="rId30"/>
    <p:sldId id="601" r:id="rId31"/>
    <p:sldId id="602" r:id="rId32"/>
    <p:sldId id="582" r:id="rId33"/>
    <p:sldId id="477" r:id="rId34"/>
    <p:sldId id="478" r:id="rId35"/>
    <p:sldId id="614" r:id="rId36"/>
    <p:sldId id="615" r:id="rId37"/>
    <p:sldId id="481" r:id="rId38"/>
    <p:sldId id="482" r:id="rId39"/>
    <p:sldId id="483" r:id="rId40"/>
    <p:sldId id="610" r:id="rId41"/>
    <p:sldId id="533" r:id="rId42"/>
    <p:sldId id="486" r:id="rId43"/>
    <p:sldId id="487" r:id="rId44"/>
    <p:sldId id="488" r:id="rId45"/>
    <p:sldId id="539" r:id="rId46"/>
    <p:sldId id="540" r:id="rId47"/>
    <p:sldId id="541" r:id="rId48"/>
    <p:sldId id="542" r:id="rId49"/>
    <p:sldId id="495" r:id="rId50"/>
    <p:sldId id="544" r:id="rId51"/>
    <p:sldId id="545" r:id="rId52"/>
    <p:sldId id="546" r:id="rId53"/>
    <p:sldId id="547" r:id="rId54"/>
    <p:sldId id="548" r:id="rId55"/>
    <p:sldId id="549" r:id="rId56"/>
    <p:sldId id="550" r:id="rId57"/>
    <p:sldId id="551" r:id="rId58"/>
    <p:sldId id="552" r:id="rId59"/>
    <p:sldId id="524" r:id="rId60"/>
    <p:sldId id="526" r:id="rId61"/>
    <p:sldId id="525" r:id="rId62"/>
    <p:sldId id="527" r:id="rId63"/>
    <p:sldId id="528" r:id="rId64"/>
    <p:sldId id="584" r:id="rId65"/>
    <p:sldId id="612" r:id="rId66"/>
    <p:sldId id="515" r:id="rId67"/>
    <p:sldId id="516" r:id="rId68"/>
    <p:sldId id="517" r:id="rId69"/>
    <p:sldId id="518" r:id="rId70"/>
    <p:sldId id="519" r:id="rId71"/>
    <p:sldId id="520" r:id="rId72"/>
    <p:sldId id="521" r:id="rId73"/>
    <p:sldId id="522" r:id="rId74"/>
    <p:sldId id="603" r:id="rId75"/>
    <p:sldId id="604" r:id="rId76"/>
    <p:sldId id="273" r:id="rId77"/>
    <p:sldId id="278" r:id="rId78"/>
    <p:sldId id="279" r:id="rId79"/>
    <p:sldId id="411" r:id="rId80"/>
    <p:sldId id="569" r:id="rId81"/>
    <p:sldId id="570" r:id="rId82"/>
    <p:sldId id="407" r:id="rId83"/>
    <p:sldId id="573" r:id="rId84"/>
    <p:sldId id="605" r:id="rId85"/>
    <p:sldId id="607" r:id="rId86"/>
    <p:sldId id="608" r:id="rId87"/>
    <p:sldId id="415" r:id="rId88"/>
    <p:sldId id="576" r:id="rId89"/>
    <p:sldId id="419" r:id="rId90"/>
    <p:sldId id="557" r:id="rId91"/>
    <p:sldId id="558" r:id="rId92"/>
    <p:sldId id="559" r:id="rId93"/>
    <p:sldId id="609" r:id="rId94"/>
    <p:sldId id="560" r:id="rId95"/>
    <p:sldId id="426" r:id="rId96"/>
    <p:sldId id="611" r:id="rId97"/>
    <p:sldId id="435" r:id="rId98"/>
    <p:sldId id="437" r:id="rId99"/>
    <p:sldId id="440" r:id="rId100"/>
    <p:sldId id="441" r:id="rId101"/>
    <p:sldId id="442" r:id="rId102"/>
    <p:sldId id="561" r:id="rId103"/>
    <p:sldId id="564" r:id="rId104"/>
  </p:sldIdLst>
  <p:sldSz cx="9144000" cy="6858000" type="screen4x3"/>
  <p:notesSz cx="6858000" cy="9144000"/>
  <p:embeddedFontLst>
    <p:embeddedFont>
      <p:font typeface="Calibri" pitchFamily="34" charset="0"/>
      <p:regular r:id="rId106"/>
      <p:bold r:id="rId107"/>
      <p:italic r:id="rId108"/>
      <p:boldItalic r:id="rId109"/>
    </p:embeddedFont>
    <p:embeddedFont>
      <p:font typeface="Georgia" pitchFamily="18" charset="0"/>
      <p:regular r:id="rId110"/>
      <p:bold r:id="rId111"/>
      <p:italic r:id="rId112"/>
      <p:boldItalic r:id="rId113"/>
    </p:embeddedFont>
    <p:embeddedFont>
      <p:font typeface="Gulim" pitchFamily="34" charset="-127"/>
      <p:regular r:id="rId114"/>
    </p:embeddedFont>
    <p:embeddedFont>
      <p:font typeface="华文彩云" pitchFamily="2" charset="-122"/>
      <p:regular r:id="rId115"/>
    </p:embeddedFont>
    <p:embeddedFont>
      <p:font typeface="Bodoni MT Condensed" pitchFamily="18" charset="0"/>
      <p:regular r:id="rId116"/>
      <p:bold r:id="rId117"/>
      <p:italic r:id="rId118"/>
      <p:boldItalic r:id="rId119"/>
    </p:embeddedFont>
    <p:embeddedFont>
      <p:font typeface="Arial Unicode MS" pitchFamily="34" charset="-122"/>
      <p:regular r:id="rId120"/>
    </p:embeddedFont>
    <p:embeddedFont>
      <p:font typeface="Cooper Black" pitchFamily="18" charset="0"/>
      <p:regular r:id="rId121"/>
    </p:embeddedFont>
    <p:embeddedFont>
      <p:font typeface="Comic Sans MS" pitchFamily="66" charset="0"/>
      <p:regular r:id="rId122"/>
      <p:bold r:id="rId123"/>
    </p:embeddedFont>
    <p:embeddedFont>
      <p:font typeface="Cambria Math" pitchFamily="18" charset="0"/>
      <p:regular r:id="rId124"/>
    </p:embeddedFont>
    <p:embeddedFont>
      <p:font typeface="Tempus Sans ITC" pitchFamily="82" charset="0"/>
      <p:regular r:id="rId125"/>
    </p:embeddedFont>
    <p:embeddedFont>
      <p:font typeface="方正舒体" pitchFamily="2" charset="-122"/>
      <p:regular r:id="rId126"/>
    </p:embeddedFont>
    <p:embeddedFont>
      <p:font typeface="Wingdings 2" pitchFamily="18" charset="2"/>
      <p:regular r:id="rId127"/>
    </p:embeddedFont>
    <p:embeddedFont>
      <p:font typeface="华文楷体" pitchFamily="2" charset="-122"/>
      <p:regular r:id="rId128"/>
    </p:embeddedFont>
    <p:embeddedFont>
      <p:font typeface="华文行楷" pitchFamily="2" charset="-122"/>
      <p:regular r:id="rId129"/>
    </p:embeddedFont>
    <p:embeddedFont>
      <p:font typeface="PMingLiU" pitchFamily="18" charset="-120"/>
      <p:regular r:id="rId130"/>
    </p:embeddedFont>
    <p:embeddedFont>
      <p:font typeface="华文新魏" pitchFamily="2" charset="-122"/>
      <p:regular r:id="rId131"/>
    </p:embeddedFont>
    <p:embeddedFont>
      <p:font typeface="楷体" pitchFamily="49" charset="-122"/>
      <p:regular r:id="rId13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CC3300"/>
    <a:srgbClr val="996600"/>
    <a:srgbClr val="FF9900"/>
    <a:srgbClr val="996633"/>
    <a:srgbClr val="336600"/>
    <a:srgbClr val="2DC8FF"/>
    <a:srgbClr val="8E0000"/>
    <a:srgbClr val="71AE0E"/>
    <a:srgbClr val="B400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3220" autoAdjust="0"/>
    <p:restoredTop sz="94662" autoAdjust="0"/>
  </p:normalViewPr>
  <p:slideViewPr>
    <p:cSldViewPr snapToObjects="1">
      <p:cViewPr varScale="1">
        <p:scale>
          <a:sx n="84" d="100"/>
          <a:sy n="84" d="100"/>
        </p:scale>
        <p:origin x="-1668" y="-78"/>
      </p:cViewPr>
      <p:guideLst>
        <p:guide orient="horz" pos="2160"/>
        <p:guide pos="2880"/>
      </p:guideLst>
    </p:cSldViewPr>
  </p:slideViewPr>
  <p:outlineViewPr>
    <p:cViewPr>
      <p:scale>
        <a:sx n="33" d="100"/>
        <a:sy n="33" d="100"/>
      </p:scale>
      <p:origin x="0" y="9132"/>
    </p:cViewPr>
  </p:outlineViewPr>
  <p:notesTextViewPr>
    <p:cViewPr>
      <p:scale>
        <a:sx n="100" d="100"/>
        <a:sy n="100" d="100"/>
      </p:scale>
      <p:origin x="0" y="0"/>
    </p:cViewPr>
  </p:notesTextViewPr>
  <p:sorterViewPr>
    <p:cViewPr>
      <p:scale>
        <a:sx n="66" d="100"/>
        <a:sy n="66" d="100"/>
      </p:scale>
      <p:origin x="0" y="4284"/>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font" Target="fonts/font12.fntdata"/><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font" Target="fonts/font7.fntdata"/><Relationship Id="rId133" Type="http://schemas.openxmlformats.org/officeDocument/2006/relationships/presProps" Target="presProps.xml"/><Relationship Id="rId16" Type="http://schemas.openxmlformats.org/officeDocument/2006/relationships/slide" Target="slides/slide13.xml"/><Relationship Id="rId107" Type="http://schemas.openxmlformats.org/officeDocument/2006/relationships/font" Target="fonts/font2.fntdata"/><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font" Target="fonts/font18.fntdata"/><Relationship Id="rId128" Type="http://schemas.openxmlformats.org/officeDocument/2006/relationships/font" Target="fonts/font23.fntdata"/><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notesMaster" Target="notesMasters/notesMaster1.xml"/><Relationship Id="rId113" Type="http://schemas.openxmlformats.org/officeDocument/2006/relationships/font" Target="fonts/font8.fntdata"/><Relationship Id="rId118" Type="http://schemas.openxmlformats.org/officeDocument/2006/relationships/font" Target="fonts/font13.fntdata"/><Relationship Id="rId126" Type="http://schemas.openxmlformats.org/officeDocument/2006/relationships/font" Target="fonts/font21.fntdata"/><Relationship Id="rId13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font" Target="fonts/font16.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font" Target="fonts/font3.fntdata"/><Relationship Id="rId116" Type="http://schemas.openxmlformats.org/officeDocument/2006/relationships/font" Target="fonts/font11.fntdata"/><Relationship Id="rId124" Type="http://schemas.openxmlformats.org/officeDocument/2006/relationships/font" Target="fonts/font19.fntdata"/><Relationship Id="rId129" Type="http://schemas.openxmlformats.org/officeDocument/2006/relationships/font" Target="fonts/font24.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font" Target="fonts/font6.fntdata"/><Relationship Id="rId132" Type="http://schemas.openxmlformats.org/officeDocument/2006/relationships/font" Target="fonts/font27.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font" Target="fonts/font1.fntdata"/><Relationship Id="rId114" Type="http://schemas.openxmlformats.org/officeDocument/2006/relationships/font" Target="fonts/font9.fntdata"/><Relationship Id="rId119" Type="http://schemas.openxmlformats.org/officeDocument/2006/relationships/font" Target="fonts/font14.fntdata"/><Relationship Id="rId127" Type="http://schemas.openxmlformats.org/officeDocument/2006/relationships/font" Target="fonts/font22.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font" Target="fonts/font17.fntdata"/><Relationship Id="rId130" Type="http://schemas.openxmlformats.org/officeDocument/2006/relationships/font" Target="fonts/font25.fntdata"/><Relationship Id="rId13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4.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font" Target="fonts/font15.fntdata"/><Relationship Id="rId125" Type="http://schemas.openxmlformats.org/officeDocument/2006/relationships/font" Target="fonts/font20.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font" Target="fonts/font5.fntdata"/><Relationship Id="rId115" Type="http://schemas.openxmlformats.org/officeDocument/2006/relationships/font" Target="fonts/font10.fntdata"/><Relationship Id="rId131" Type="http://schemas.openxmlformats.org/officeDocument/2006/relationships/font" Target="fonts/font26.fntdata"/><Relationship Id="rId136" Type="http://schemas.openxmlformats.org/officeDocument/2006/relationships/tableStyles" Target="tableStyle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7C5C41-F861-4B21-AD2F-85AEA56BBAE1}" type="datetimeFigureOut">
              <a:rPr lang="zh-CN" altLang="en-US" smtClean="0"/>
              <a:pPr/>
              <a:t>2015/8/14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35421ED-5742-4DCC-9643-02C7D3C6BEE0}" type="slidenum">
              <a:rPr lang="zh-CN" altLang="en-US" smtClean="0"/>
              <a:pPr/>
              <a:t>‹#›</a:t>
            </a:fld>
            <a:endParaRPr lang="zh-CN" altLang="en-US"/>
          </a:p>
        </p:txBody>
      </p:sp>
    </p:spTree>
    <p:extLst>
      <p:ext uri="{BB962C8B-B14F-4D97-AF65-F5344CB8AC3E}">
        <p14:creationId xmlns:p14="http://schemas.microsoft.com/office/powerpoint/2010/main" xmlns="" val="2621325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幻灯片图像占位符 1"/>
          <p:cNvSpPr>
            <a:spLocks noGrp="1" noRot="1" noChangeAspect="1" noTextEdit="1"/>
          </p:cNvSpPr>
          <p:nvPr>
            <p:ph type="sldImg"/>
          </p:nvPr>
        </p:nvSpPr>
        <p:spPr bwMode="auto">
          <a:noFill/>
          <a:ln>
            <a:solidFill>
              <a:srgbClr val="000000"/>
            </a:solidFill>
            <a:miter lim="800000"/>
            <a:headEnd/>
            <a:tailEnd/>
          </a:ln>
        </p:spPr>
      </p:sp>
      <p:sp>
        <p:nvSpPr>
          <p:cNvPr id="32461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39267"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AA31EE46-0019-4961-845C-C6BF13F331A7}" type="slidenum">
              <a:rPr lang="zh-CN" altLang="en-US" sz="1200">
                <a:latin typeface="+mn-lt"/>
                <a:ea typeface="+mn-ea"/>
              </a:rPr>
              <a:pPr algn="r">
                <a:defRPr/>
              </a:pPr>
              <a:t>1</a:t>
            </a:fld>
            <a:endParaRPr lang="en-US" altLang="zh-CN" sz="1200">
              <a:latin typeface="+mn-lt"/>
              <a:ea typeface="+mn-e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幻灯片图像占位符 1"/>
          <p:cNvSpPr>
            <a:spLocks noGrp="1" noRot="1" noChangeAspect="1"/>
          </p:cNvSpPr>
          <p:nvPr>
            <p:ph type="sldImg"/>
          </p:nvPr>
        </p:nvSpPr>
        <p:spPr bwMode="auto">
          <a:noFill/>
          <a:ln>
            <a:solidFill>
              <a:srgbClr val="000000"/>
            </a:solidFill>
            <a:miter lim="800000"/>
            <a:headEnd/>
            <a:tailEnd/>
          </a:ln>
        </p:spPr>
      </p:sp>
      <p:sp>
        <p:nvSpPr>
          <p:cNvPr id="16179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974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8AF20AB-BAB6-4824-9175-9E967B7F7D8B}" type="slidenum">
              <a:rPr lang="zh-CN" altLang="en-US"/>
              <a:pPr fontAlgn="base">
                <a:spcBef>
                  <a:spcPct val="0"/>
                </a:spcBef>
                <a:spcAft>
                  <a:spcPct val="0"/>
                </a:spcAft>
                <a:defRPr/>
              </a:pPr>
              <a:t>12</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幻灯片图像占位符 1"/>
          <p:cNvSpPr>
            <a:spLocks noGrp="1" noRot="1" noChangeAspect="1"/>
          </p:cNvSpPr>
          <p:nvPr>
            <p:ph type="sldImg"/>
          </p:nvPr>
        </p:nvSpPr>
        <p:spPr bwMode="auto">
          <a:noFill/>
          <a:ln>
            <a:solidFill>
              <a:srgbClr val="000000"/>
            </a:solidFill>
            <a:miter lim="800000"/>
            <a:headEnd/>
            <a:tailEnd/>
          </a:ln>
        </p:spPr>
      </p:sp>
      <p:sp>
        <p:nvSpPr>
          <p:cNvPr id="16179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974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8AF20AB-BAB6-4824-9175-9E967B7F7D8B}" type="slidenum">
              <a:rPr lang="zh-CN" altLang="en-US"/>
              <a:pPr fontAlgn="base">
                <a:spcBef>
                  <a:spcPct val="0"/>
                </a:spcBef>
                <a:spcAft>
                  <a:spcPct val="0"/>
                </a:spcAft>
                <a:defRPr/>
              </a:pPr>
              <a:t>13</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幻灯片图像占位符 1"/>
          <p:cNvSpPr>
            <a:spLocks noGrp="1" noRot="1" noChangeAspect="1"/>
          </p:cNvSpPr>
          <p:nvPr>
            <p:ph type="sldImg"/>
          </p:nvPr>
        </p:nvSpPr>
        <p:spPr bwMode="auto">
          <a:noFill/>
          <a:ln>
            <a:solidFill>
              <a:srgbClr val="000000"/>
            </a:solidFill>
            <a:miter lim="800000"/>
            <a:headEnd/>
            <a:tailEnd/>
          </a:ln>
        </p:spPr>
      </p:sp>
      <p:sp>
        <p:nvSpPr>
          <p:cNvPr id="16179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974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8AF20AB-BAB6-4824-9175-9E967B7F7D8B}" type="slidenum">
              <a:rPr lang="zh-CN" altLang="en-US"/>
              <a:pPr fontAlgn="base">
                <a:spcBef>
                  <a:spcPct val="0"/>
                </a:spcBef>
                <a:spcAft>
                  <a:spcPct val="0"/>
                </a:spcAft>
                <a:defRPr/>
              </a:pPr>
              <a:t>14</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headEnd/>
            <a:tailEnd/>
          </a:ln>
        </p:spPr>
      </p:sp>
      <p:sp>
        <p:nvSpPr>
          <p:cNvPr id="1638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17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4A4D68-7120-48DF-A464-A3BF320BFB8C}" type="slidenum">
              <a:rPr lang="zh-CN" altLang="en-US"/>
              <a:pPr fontAlgn="base">
                <a:spcBef>
                  <a:spcPct val="0"/>
                </a:spcBef>
                <a:spcAft>
                  <a:spcPct val="0"/>
                </a:spcAft>
                <a:defRPr/>
              </a:pPr>
              <a:t>15</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headEnd/>
            <a:tailEnd/>
          </a:ln>
        </p:spPr>
      </p:sp>
      <p:sp>
        <p:nvSpPr>
          <p:cNvPr id="1638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17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4A4D68-7120-48DF-A464-A3BF320BFB8C}" type="slidenum">
              <a:rPr lang="zh-CN" altLang="en-US"/>
              <a:pPr fontAlgn="base">
                <a:spcBef>
                  <a:spcPct val="0"/>
                </a:spcBef>
                <a:spcAft>
                  <a:spcPct val="0"/>
                </a:spcAft>
                <a:defRPr/>
              </a:pPr>
              <a:t>16</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headEnd/>
            <a:tailEnd/>
          </a:ln>
        </p:spPr>
      </p:sp>
      <p:sp>
        <p:nvSpPr>
          <p:cNvPr id="1638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17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4A4D68-7120-48DF-A464-A3BF320BFB8C}" type="slidenum">
              <a:rPr lang="zh-CN" altLang="en-US"/>
              <a:pPr fontAlgn="base">
                <a:spcBef>
                  <a:spcPct val="0"/>
                </a:spcBef>
                <a:spcAft>
                  <a:spcPct val="0"/>
                </a:spcAft>
                <a:defRPr/>
              </a:pPr>
              <a:t>17</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幻灯片图像占位符 1"/>
          <p:cNvSpPr>
            <a:spLocks noGrp="1" noRot="1" noChangeAspect="1"/>
          </p:cNvSpPr>
          <p:nvPr>
            <p:ph type="sldImg"/>
          </p:nvPr>
        </p:nvSpPr>
        <p:spPr bwMode="auto">
          <a:noFill/>
          <a:ln>
            <a:solidFill>
              <a:srgbClr val="000000"/>
            </a:solidFill>
            <a:miter lim="800000"/>
            <a:headEnd/>
            <a:tailEnd/>
          </a:ln>
        </p:spPr>
      </p:sp>
      <p:sp>
        <p:nvSpPr>
          <p:cNvPr id="17101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8963"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0DB050B-0B13-4A71-9D7D-2735323ED5B8}" type="slidenum">
              <a:rPr lang="zh-CN" altLang="en-US"/>
              <a:pPr fontAlgn="base">
                <a:spcBef>
                  <a:spcPct val="0"/>
                </a:spcBef>
                <a:spcAft>
                  <a:spcPct val="0"/>
                </a:spcAft>
                <a:defRPr/>
              </a:pPr>
              <a:t>18</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幻灯片图像占位符 1"/>
          <p:cNvSpPr>
            <a:spLocks noGrp="1" noRot="1" noChangeAspect="1" noTextEdit="1"/>
          </p:cNvSpPr>
          <p:nvPr>
            <p:ph type="sldImg"/>
          </p:nvPr>
        </p:nvSpPr>
        <p:spPr bwMode="auto">
          <a:noFill/>
          <a:ln>
            <a:solidFill>
              <a:srgbClr val="000000"/>
            </a:solidFill>
            <a:miter lim="800000"/>
            <a:headEnd/>
            <a:tailEnd/>
          </a:ln>
        </p:spPr>
      </p:sp>
      <p:sp>
        <p:nvSpPr>
          <p:cNvPr id="34713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1011"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30D03FAE-8B1A-4AF1-B782-A18C8C422717}" type="slidenum">
              <a:rPr lang="zh-CN" altLang="en-US" sz="1200">
                <a:latin typeface="+mn-lt"/>
                <a:ea typeface="+mn-ea"/>
              </a:rPr>
              <a:pPr algn="r">
                <a:defRPr/>
              </a:pPr>
              <a:t>19</a:t>
            </a:fld>
            <a:endParaRPr lang="en-US" altLang="zh-CN" sz="1200">
              <a:latin typeface="+mn-lt"/>
              <a:ea typeface="+mn-ea"/>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幻灯片图像占位符 1"/>
          <p:cNvSpPr>
            <a:spLocks noGrp="1" noRot="1" noChangeAspect="1" noTextEdit="1"/>
          </p:cNvSpPr>
          <p:nvPr>
            <p:ph type="sldImg"/>
          </p:nvPr>
        </p:nvSpPr>
        <p:spPr bwMode="auto">
          <a:noFill/>
          <a:ln>
            <a:solidFill>
              <a:srgbClr val="000000"/>
            </a:solidFill>
            <a:miter lim="800000"/>
            <a:headEnd/>
            <a:tailEnd/>
          </a:ln>
        </p:spPr>
      </p:sp>
      <p:sp>
        <p:nvSpPr>
          <p:cNvPr id="34713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1011"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30D03FAE-8B1A-4AF1-B782-A18C8C422717}" type="slidenum">
              <a:rPr lang="zh-CN" altLang="en-US" sz="1200">
                <a:latin typeface="+mn-lt"/>
                <a:ea typeface="+mn-ea"/>
              </a:rPr>
              <a:pPr algn="r">
                <a:defRPr/>
              </a:pPr>
              <a:t>20</a:t>
            </a:fld>
            <a:endParaRPr lang="en-US" altLang="zh-CN" sz="1200">
              <a:latin typeface="+mn-lt"/>
              <a:ea typeface="+mn-e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21</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幻灯片图像占位符 1"/>
          <p:cNvSpPr>
            <a:spLocks noGrp="1" noRot="1" noChangeAspect="1" noTextEdit="1"/>
          </p:cNvSpPr>
          <p:nvPr>
            <p:ph type="sldImg"/>
          </p:nvPr>
        </p:nvSpPr>
        <p:spPr bwMode="auto">
          <a:noFill/>
          <a:ln>
            <a:solidFill>
              <a:srgbClr val="000000"/>
            </a:solidFill>
            <a:miter lim="800000"/>
            <a:headEnd/>
            <a:tailEnd/>
          </a:ln>
        </p:spPr>
      </p:sp>
      <p:sp>
        <p:nvSpPr>
          <p:cNvPr id="32461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39267"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AA31EE46-0019-4961-845C-C6BF13F331A7}" type="slidenum">
              <a:rPr lang="zh-CN" altLang="en-US" sz="1200">
                <a:latin typeface="+mn-lt"/>
                <a:ea typeface="+mn-ea"/>
              </a:rPr>
              <a:pPr algn="r">
                <a:defRPr/>
              </a:pPr>
              <a:t>2</a:t>
            </a:fld>
            <a:endParaRPr lang="en-US" altLang="zh-CN" sz="1200">
              <a:latin typeface="+mn-lt"/>
              <a:ea typeface="+mn-ea"/>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幻灯片图像占位符 1"/>
          <p:cNvSpPr>
            <a:spLocks noGrp="1" noRot="1" noChangeAspect="1" noTextEdit="1"/>
          </p:cNvSpPr>
          <p:nvPr>
            <p:ph type="sldImg"/>
          </p:nvPr>
        </p:nvSpPr>
        <p:spPr bwMode="auto">
          <a:noFill/>
          <a:ln>
            <a:solidFill>
              <a:srgbClr val="000000"/>
            </a:solidFill>
            <a:miter lim="800000"/>
            <a:headEnd/>
            <a:tailEnd/>
          </a:ln>
        </p:spPr>
      </p:sp>
      <p:sp>
        <p:nvSpPr>
          <p:cNvPr id="35123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EA19917A-5DA2-47E3-AD4C-8FBC24DAC31B}" type="slidenum">
              <a:rPr lang="zh-CN" altLang="en-US" sz="1200">
                <a:latin typeface="+mn-lt"/>
                <a:ea typeface="+mn-ea"/>
              </a:rPr>
              <a:pPr algn="r">
                <a:defRPr/>
              </a:pPr>
              <a:t>22</a:t>
            </a:fld>
            <a:endParaRPr lang="en-US" altLang="zh-CN" sz="1200">
              <a:latin typeface="+mn-lt"/>
              <a:ea typeface="+mn-ea"/>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幻灯片图像占位符 1"/>
          <p:cNvSpPr>
            <a:spLocks noGrp="1" noRot="1" noChangeAspect="1" noTextEdit="1"/>
          </p:cNvSpPr>
          <p:nvPr>
            <p:ph type="sldImg"/>
          </p:nvPr>
        </p:nvSpPr>
        <p:spPr bwMode="auto">
          <a:noFill/>
          <a:ln>
            <a:solidFill>
              <a:srgbClr val="000000"/>
            </a:solidFill>
            <a:miter lim="800000"/>
            <a:headEnd/>
            <a:tailEnd/>
          </a:ln>
        </p:spPr>
      </p:sp>
      <p:sp>
        <p:nvSpPr>
          <p:cNvPr id="35123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EA19917A-5DA2-47E3-AD4C-8FBC24DAC31B}" type="slidenum">
              <a:rPr lang="zh-CN" altLang="en-US" sz="1200">
                <a:latin typeface="+mn-lt"/>
                <a:ea typeface="+mn-ea"/>
              </a:rPr>
              <a:pPr algn="r">
                <a:defRPr/>
              </a:pPr>
              <a:t>23</a:t>
            </a:fld>
            <a:endParaRPr lang="en-US" altLang="zh-CN" sz="1200">
              <a:latin typeface="+mn-lt"/>
              <a:ea typeface="+mn-ea"/>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幻灯片图像占位符 1"/>
          <p:cNvSpPr>
            <a:spLocks noGrp="1" noRot="1" noChangeAspect="1" noTextEdit="1"/>
          </p:cNvSpPr>
          <p:nvPr>
            <p:ph type="sldImg"/>
          </p:nvPr>
        </p:nvSpPr>
        <p:spPr bwMode="auto">
          <a:noFill/>
          <a:ln>
            <a:solidFill>
              <a:srgbClr val="000000"/>
            </a:solidFill>
            <a:miter lim="800000"/>
            <a:headEnd/>
            <a:tailEnd/>
          </a:ln>
        </p:spPr>
      </p:sp>
      <p:sp>
        <p:nvSpPr>
          <p:cNvPr id="35123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EA19917A-5DA2-47E3-AD4C-8FBC24DAC31B}" type="slidenum">
              <a:rPr lang="zh-CN" altLang="en-US" sz="1200">
                <a:latin typeface="+mn-lt"/>
                <a:ea typeface="+mn-ea"/>
              </a:rPr>
              <a:pPr algn="r">
                <a:defRPr/>
              </a:pPr>
              <a:t>24</a:t>
            </a:fld>
            <a:endParaRPr lang="en-US" altLang="zh-CN" sz="1200">
              <a:latin typeface="+mn-lt"/>
              <a:ea typeface="+mn-ea"/>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幻灯片图像占位符 1"/>
          <p:cNvSpPr>
            <a:spLocks noGrp="1" noRot="1" noChangeAspect="1" noTextEdit="1"/>
          </p:cNvSpPr>
          <p:nvPr>
            <p:ph type="sldImg"/>
          </p:nvPr>
        </p:nvSpPr>
        <p:spPr bwMode="auto">
          <a:noFill/>
          <a:ln>
            <a:solidFill>
              <a:srgbClr val="000000"/>
            </a:solidFill>
            <a:miter lim="800000"/>
            <a:headEnd/>
            <a:tailEnd/>
          </a:ln>
        </p:spPr>
      </p:sp>
      <p:sp>
        <p:nvSpPr>
          <p:cNvPr id="35123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EA19917A-5DA2-47E3-AD4C-8FBC24DAC31B}" type="slidenum">
              <a:rPr lang="zh-CN" altLang="en-US" sz="1200">
                <a:latin typeface="+mn-lt"/>
                <a:ea typeface="+mn-ea"/>
              </a:rPr>
              <a:pPr algn="r">
                <a:defRPr/>
              </a:pPr>
              <a:t>25</a:t>
            </a:fld>
            <a:endParaRPr lang="en-US" altLang="zh-CN" sz="1200">
              <a:latin typeface="+mn-lt"/>
              <a:ea typeface="+mn-ea"/>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幻灯片图像占位符 1"/>
          <p:cNvSpPr>
            <a:spLocks noGrp="1" noRot="1" noChangeAspect="1" noTextEdit="1"/>
          </p:cNvSpPr>
          <p:nvPr>
            <p:ph type="sldImg"/>
          </p:nvPr>
        </p:nvSpPr>
        <p:spPr bwMode="auto">
          <a:noFill/>
          <a:ln>
            <a:solidFill>
              <a:srgbClr val="000000"/>
            </a:solidFill>
            <a:miter lim="800000"/>
            <a:headEnd/>
            <a:tailEnd/>
          </a:ln>
        </p:spPr>
      </p:sp>
      <p:sp>
        <p:nvSpPr>
          <p:cNvPr id="35123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EA19917A-5DA2-47E3-AD4C-8FBC24DAC31B}" type="slidenum">
              <a:rPr lang="zh-CN" altLang="en-US" sz="1200">
                <a:latin typeface="+mn-lt"/>
                <a:ea typeface="+mn-ea"/>
              </a:rPr>
              <a:pPr algn="r">
                <a:defRPr/>
              </a:pPr>
              <a:t>26</a:t>
            </a:fld>
            <a:endParaRPr lang="en-US" altLang="zh-CN" sz="1200">
              <a:latin typeface="+mn-lt"/>
              <a:ea typeface="+mn-ea"/>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27</a:t>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幻灯片图像占位符 1"/>
          <p:cNvSpPr>
            <a:spLocks noGrp="1" noRot="1" noChangeAspect="1" noTextEdit="1"/>
          </p:cNvSpPr>
          <p:nvPr>
            <p:ph type="sldImg"/>
          </p:nvPr>
        </p:nvSpPr>
        <p:spPr bwMode="auto">
          <a:noFill/>
          <a:ln>
            <a:solidFill>
              <a:srgbClr val="000000"/>
            </a:solidFill>
            <a:miter lim="800000"/>
            <a:headEnd/>
            <a:tailEnd/>
          </a:ln>
        </p:spPr>
      </p:sp>
      <p:sp>
        <p:nvSpPr>
          <p:cNvPr id="35123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EA19917A-5DA2-47E3-AD4C-8FBC24DAC31B}" type="slidenum">
              <a:rPr lang="zh-CN" altLang="en-US" sz="1200">
                <a:latin typeface="+mn-lt"/>
                <a:ea typeface="+mn-ea"/>
              </a:rPr>
              <a:pPr algn="r">
                <a:defRPr/>
              </a:pPr>
              <a:t>28</a:t>
            </a:fld>
            <a:endParaRPr lang="en-US" altLang="zh-CN" sz="1200">
              <a:latin typeface="+mn-lt"/>
              <a:ea typeface="+mn-ea"/>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幻灯片图像占位符 1"/>
          <p:cNvSpPr>
            <a:spLocks noGrp="1" noRot="1" noChangeAspect="1" noTextEdit="1"/>
          </p:cNvSpPr>
          <p:nvPr>
            <p:ph type="sldImg"/>
          </p:nvPr>
        </p:nvSpPr>
        <p:spPr bwMode="auto">
          <a:noFill/>
          <a:ln>
            <a:solidFill>
              <a:srgbClr val="000000"/>
            </a:solidFill>
            <a:miter lim="800000"/>
            <a:headEnd/>
            <a:tailEnd/>
          </a:ln>
        </p:spPr>
      </p:sp>
      <p:sp>
        <p:nvSpPr>
          <p:cNvPr id="35123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EA19917A-5DA2-47E3-AD4C-8FBC24DAC31B}" type="slidenum">
              <a:rPr lang="zh-CN" altLang="en-US" sz="1200">
                <a:latin typeface="+mn-lt"/>
                <a:ea typeface="+mn-ea"/>
              </a:rPr>
              <a:pPr algn="r">
                <a:defRPr/>
              </a:pPr>
              <a:t>29</a:t>
            </a:fld>
            <a:endParaRPr lang="en-US" altLang="zh-CN" sz="1200">
              <a:latin typeface="+mn-lt"/>
              <a:ea typeface="+mn-ea"/>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幻灯片图像占位符 1"/>
          <p:cNvSpPr>
            <a:spLocks noGrp="1" noRot="1" noChangeAspect="1" noTextEdit="1"/>
          </p:cNvSpPr>
          <p:nvPr>
            <p:ph type="sldImg"/>
          </p:nvPr>
        </p:nvSpPr>
        <p:spPr bwMode="auto">
          <a:noFill/>
          <a:ln>
            <a:solidFill>
              <a:srgbClr val="000000"/>
            </a:solidFill>
            <a:miter lim="800000"/>
            <a:headEnd/>
            <a:tailEnd/>
          </a:ln>
        </p:spPr>
      </p:sp>
      <p:sp>
        <p:nvSpPr>
          <p:cNvPr id="35123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EA19917A-5DA2-47E3-AD4C-8FBC24DAC31B}" type="slidenum">
              <a:rPr lang="zh-CN" altLang="en-US" sz="1200">
                <a:latin typeface="+mn-lt"/>
                <a:ea typeface="+mn-ea"/>
              </a:rPr>
              <a:pPr algn="r">
                <a:defRPr/>
              </a:pPr>
              <a:t>30</a:t>
            </a:fld>
            <a:endParaRPr lang="en-US" altLang="zh-CN" sz="1200">
              <a:latin typeface="+mn-lt"/>
              <a:ea typeface="+mn-ea"/>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p:cNvSpPr>
          <p:nvPr>
            <p:ph type="sldImg"/>
          </p:nvPr>
        </p:nvSpPr>
        <p:spPr bwMode="auto">
          <a:noFill/>
          <a:ln>
            <a:solidFill>
              <a:srgbClr val="000000"/>
            </a:solidFill>
            <a:miter lim="800000"/>
            <a:headEnd/>
            <a:tailEnd/>
          </a:ln>
        </p:spPr>
      </p:sp>
      <p:sp>
        <p:nvSpPr>
          <p:cNvPr id="176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3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A644FB-554E-41A2-BE6F-2070247D1D4E}" type="slidenum">
              <a:rPr lang="zh-CN" altLang="en-US"/>
              <a:pPr fontAlgn="base">
                <a:spcBef>
                  <a:spcPct val="0"/>
                </a:spcBef>
                <a:spcAft>
                  <a:spcPct val="0"/>
                </a:spcAft>
                <a:defRPr/>
              </a:pPr>
              <a:t>31</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幻灯片图像占位符 1"/>
          <p:cNvSpPr>
            <a:spLocks noGrp="1" noRot="1" noChangeAspect="1"/>
          </p:cNvSpPr>
          <p:nvPr>
            <p:ph type="sldImg"/>
          </p:nvPr>
        </p:nvSpPr>
        <p:spPr bwMode="auto">
          <a:noFill/>
          <a:ln>
            <a:solidFill>
              <a:srgbClr val="000000"/>
            </a:solidFill>
            <a:miter lim="800000"/>
            <a:headEnd/>
            <a:tailEnd/>
          </a:ln>
        </p:spPr>
      </p:sp>
      <p:sp>
        <p:nvSpPr>
          <p:cNvPr id="13926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3926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26DBC02-CD75-4B21-9C07-BE6114A99417}" type="slidenum">
              <a:rPr lang="zh-CN" altLang="en-US"/>
              <a:pPr fontAlgn="base">
                <a:spcBef>
                  <a:spcPct val="0"/>
                </a:spcBef>
                <a:spcAft>
                  <a:spcPct val="0"/>
                </a:spcAft>
                <a:defRPr/>
              </a:pPr>
              <a:t>4</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headEnd/>
            <a:tailEnd/>
          </a:ln>
        </p:spPr>
      </p:sp>
      <p:sp>
        <p:nvSpPr>
          <p:cNvPr id="1638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smtClean="0"/>
          </a:p>
        </p:txBody>
      </p:sp>
      <p:sp>
        <p:nvSpPr>
          <p:cNvPr id="1617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4A4D68-7120-48DF-A464-A3BF320BFB8C}" type="slidenum">
              <a:rPr lang="zh-CN" altLang="en-US"/>
              <a:pPr fontAlgn="base">
                <a:spcBef>
                  <a:spcPct val="0"/>
                </a:spcBef>
                <a:spcAft>
                  <a:spcPct val="0"/>
                </a:spcAft>
                <a:defRPr/>
              </a:pPr>
              <a:t>36</a:t>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headEnd/>
            <a:tailEnd/>
          </a:ln>
        </p:spPr>
      </p:sp>
      <p:sp>
        <p:nvSpPr>
          <p:cNvPr id="1638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17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4A4D68-7120-48DF-A464-A3BF320BFB8C}" type="slidenum">
              <a:rPr lang="zh-CN" altLang="en-US"/>
              <a:pPr fontAlgn="base">
                <a:spcBef>
                  <a:spcPct val="0"/>
                </a:spcBef>
                <a:spcAft>
                  <a:spcPct val="0"/>
                </a:spcAft>
                <a:defRPr/>
              </a:pPr>
              <a:t>37</a:t>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p:cNvSpPr>
          <p:nvPr>
            <p:ph type="sldImg"/>
          </p:nvPr>
        </p:nvSpPr>
        <p:spPr bwMode="auto">
          <a:noFill/>
          <a:ln>
            <a:solidFill>
              <a:srgbClr val="000000"/>
            </a:solidFill>
            <a:miter lim="800000"/>
            <a:headEnd/>
            <a:tailEnd/>
          </a:ln>
        </p:spPr>
      </p:sp>
      <p:sp>
        <p:nvSpPr>
          <p:cNvPr id="1638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17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4A4D68-7120-48DF-A464-A3BF320BFB8C}" type="slidenum">
              <a:rPr lang="zh-CN" altLang="en-US"/>
              <a:pPr fontAlgn="base">
                <a:spcBef>
                  <a:spcPct val="0"/>
                </a:spcBef>
                <a:spcAft>
                  <a:spcPct val="0"/>
                </a:spcAft>
                <a:defRPr/>
              </a:pPr>
              <a:t>38</a:t>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幻灯片图像占位符 1"/>
          <p:cNvSpPr>
            <a:spLocks noGrp="1" noRot="1" noChangeAspect="1"/>
          </p:cNvSpPr>
          <p:nvPr>
            <p:ph type="sldImg"/>
          </p:nvPr>
        </p:nvSpPr>
        <p:spPr bwMode="auto">
          <a:noFill/>
          <a:ln>
            <a:solidFill>
              <a:srgbClr val="000000"/>
            </a:solidFill>
            <a:miter lim="800000"/>
            <a:headEnd/>
            <a:tailEnd/>
          </a:ln>
        </p:spPr>
      </p:sp>
      <p:sp>
        <p:nvSpPr>
          <p:cNvPr id="21197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027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7F24BE-808F-457B-A722-CF20A209101D}" type="slidenum">
              <a:rPr lang="zh-CN" altLang="en-US"/>
              <a:pPr fontAlgn="base">
                <a:spcBef>
                  <a:spcPct val="0"/>
                </a:spcBef>
                <a:spcAft>
                  <a:spcPct val="0"/>
                </a:spcAft>
                <a:defRPr/>
              </a:pPr>
              <a:t>39</a:t>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幻灯片图像占位符 1"/>
          <p:cNvSpPr>
            <a:spLocks noGrp="1" noRot="1" noChangeAspect="1"/>
          </p:cNvSpPr>
          <p:nvPr>
            <p:ph type="sldImg"/>
          </p:nvPr>
        </p:nvSpPr>
        <p:spPr bwMode="auto">
          <a:noFill/>
          <a:ln>
            <a:solidFill>
              <a:srgbClr val="000000"/>
            </a:solidFill>
            <a:miter lim="800000"/>
            <a:headEnd/>
            <a:tailEnd/>
          </a:ln>
        </p:spPr>
      </p:sp>
      <p:sp>
        <p:nvSpPr>
          <p:cNvPr id="21197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027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7F24BE-808F-457B-A722-CF20A209101D}" type="slidenum">
              <a:rPr lang="zh-CN" altLang="en-US"/>
              <a:pPr fontAlgn="base">
                <a:spcBef>
                  <a:spcPct val="0"/>
                </a:spcBef>
                <a:spcAft>
                  <a:spcPct val="0"/>
                </a:spcAft>
                <a:defRPr/>
              </a:pPr>
              <a:t>40</a:t>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幻灯片图像占位符 1"/>
          <p:cNvSpPr>
            <a:spLocks noGrp="1" noRot="1" noChangeAspect="1" noTextEdit="1"/>
          </p:cNvSpPr>
          <p:nvPr>
            <p:ph type="sldImg"/>
          </p:nvPr>
        </p:nvSpPr>
        <p:spPr bwMode="auto">
          <a:noFill/>
          <a:ln>
            <a:solidFill>
              <a:srgbClr val="000000"/>
            </a:solidFill>
            <a:miter lim="800000"/>
            <a:headEnd/>
            <a:tailEnd/>
          </a:ln>
        </p:spPr>
      </p:sp>
      <p:sp>
        <p:nvSpPr>
          <p:cNvPr id="23347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5043"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67BE9704-E3C8-466D-B02F-9208A4C9D880}" type="slidenum">
              <a:rPr lang="zh-CN" altLang="en-US" sz="1200">
                <a:latin typeface="+mn-lt"/>
                <a:ea typeface="+mn-ea"/>
              </a:rPr>
              <a:pPr algn="r">
                <a:defRPr/>
              </a:pPr>
              <a:t>47</a:t>
            </a:fld>
            <a:endParaRPr lang="en-US" altLang="zh-CN" sz="1200">
              <a:latin typeface="+mn-lt"/>
              <a:ea typeface="+mn-ea"/>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幻灯片图像占位符 1"/>
          <p:cNvSpPr>
            <a:spLocks noGrp="1" noRot="1" noChangeAspect="1" noTextEdit="1"/>
          </p:cNvSpPr>
          <p:nvPr>
            <p:ph type="sldImg"/>
          </p:nvPr>
        </p:nvSpPr>
        <p:spPr bwMode="auto">
          <a:noFill/>
          <a:ln>
            <a:solidFill>
              <a:srgbClr val="000000"/>
            </a:solidFill>
            <a:miter lim="800000"/>
            <a:headEnd/>
            <a:tailEnd/>
          </a:ln>
        </p:spPr>
      </p:sp>
      <p:sp>
        <p:nvSpPr>
          <p:cNvPr id="23347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5043"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67BE9704-E3C8-466D-B02F-9208A4C9D880}" type="slidenum">
              <a:rPr lang="zh-CN" altLang="en-US" sz="1200">
                <a:latin typeface="+mn-lt"/>
                <a:ea typeface="+mn-ea"/>
              </a:rPr>
              <a:pPr algn="r">
                <a:defRPr/>
              </a:pPr>
              <a:t>48</a:t>
            </a:fld>
            <a:endParaRPr lang="en-US" altLang="zh-CN" sz="1200">
              <a:latin typeface="+mn-lt"/>
              <a:ea typeface="+mn-ea"/>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幻灯片图像占位符 1"/>
          <p:cNvSpPr>
            <a:spLocks noGrp="1" noRot="1" noChangeAspect="1" noTextEdit="1"/>
          </p:cNvSpPr>
          <p:nvPr>
            <p:ph type="sldImg"/>
          </p:nvPr>
        </p:nvSpPr>
        <p:spPr bwMode="auto">
          <a:noFill/>
          <a:ln>
            <a:solidFill>
              <a:srgbClr val="000000"/>
            </a:solidFill>
            <a:miter lim="800000"/>
            <a:headEnd/>
            <a:tailEnd/>
          </a:ln>
        </p:spPr>
      </p:sp>
      <p:sp>
        <p:nvSpPr>
          <p:cNvPr id="23552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7091"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6A17BC62-5AEF-4B39-A66A-5706ED3AC782}" type="slidenum">
              <a:rPr lang="zh-CN" altLang="en-US" sz="1200">
                <a:latin typeface="+mn-lt"/>
                <a:ea typeface="+mn-ea"/>
              </a:rPr>
              <a:pPr algn="r">
                <a:defRPr/>
              </a:pPr>
              <a:t>49</a:t>
            </a:fld>
            <a:endParaRPr lang="en-US" altLang="zh-CN" sz="1200">
              <a:latin typeface="+mn-lt"/>
              <a:ea typeface="+mn-ea"/>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5" name="幻灯片图像占位符 1"/>
          <p:cNvSpPr>
            <a:spLocks noGrp="1" noRot="1" noChangeAspect="1" noTextEdit="1"/>
          </p:cNvSpPr>
          <p:nvPr>
            <p:ph type="sldImg"/>
          </p:nvPr>
        </p:nvSpPr>
        <p:spPr bwMode="auto">
          <a:noFill/>
          <a:ln>
            <a:solidFill>
              <a:srgbClr val="000000"/>
            </a:solidFill>
            <a:miter lim="800000"/>
            <a:headEnd/>
            <a:tailEnd/>
          </a:ln>
        </p:spPr>
      </p:sp>
      <p:sp>
        <p:nvSpPr>
          <p:cNvPr id="24166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5043"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49A25AD0-1147-4099-9558-D3B39D81C4D1}" type="slidenum">
              <a:rPr lang="zh-CN" altLang="en-US" sz="1200">
                <a:latin typeface="+mn-lt"/>
                <a:ea typeface="+mn-ea"/>
              </a:rPr>
              <a:pPr algn="r">
                <a:defRPr/>
              </a:pPr>
              <a:t>51</a:t>
            </a:fld>
            <a:endParaRPr lang="en-US" altLang="zh-CN" sz="1200">
              <a:latin typeface="+mn-lt"/>
              <a:ea typeface="+mn-ea"/>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幻灯片图像占位符 1"/>
          <p:cNvSpPr>
            <a:spLocks noGrp="1" noRot="1" noChangeAspect="1" noTextEdit="1"/>
          </p:cNvSpPr>
          <p:nvPr>
            <p:ph type="sldImg"/>
          </p:nvPr>
        </p:nvSpPr>
        <p:spPr bwMode="auto">
          <a:noFill/>
          <a:ln>
            <a:solidFill>
              <a:srgbClr val="000000"/>
            </a:solidFill>
            <a:miter lim="800000"/>
            <a:headEnd/>
            <a:tailEnd/>
          </a:ln>
        </p:spPr>
      </p:sp>
      <p:sp>
        <p:nvSpPr>
          <p:cNvPr id="24371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7091"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0127B037-994A-48F6-B78B-E7E7E51D8555}" type="slidenum">
              <a:rPr lang="zh-CN" altLang="en-US" sz="1200">
                <a:latin typeface="+mn-lt"/>
                <a:ea typeface="+mn-ea"/>
              </a:rPr>
              <a:pPr algn="r">
                <a:defRPr/>
              </a:pPr>
              <a:t>52</a:t>
            </a:fld>
            <a:endParaRPr lang="en-US" altLang="zh-CN" sz="1200">
              <a:latin typeface="+mn-lt"/>
              <a:ea typeface="+mn-e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幻灯片图像占位符 1"/>
          <p:cNvSpPr>
            <a:spLocks noGrp="1" noRot="1" noChangeAspect="1"/>
          </p:cNvSpPr>
          <p:nvPr>
            <p:ph type="sldImg"/>
          </p:nvPr>
        </p:nvSpPr>
        <p:spPr bwMode="auto">
          <a:noFill/>
          <a:ln>
            <a:solidFill>
              <a:srgbClr val="000000"/>
            </a:solidFill>
            <a:miter lim="800000"/>
            <a:headEnd/>
            <a:tailEnd/>
          </a:ln>
        </p:spPr>
      </p:sp>
      <p:sp>
        <p:nvSpPr>
          <p:cNvPr id="14233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4233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D021F9C-7488-4ABC-9372-B10826CD6159}" type="slidenum">
              <a:rPr lang="zh-CN" altLang="en-US"/>
              <a:pPr fontAlgn="base">
                <a:spcBef>
                  <a:spcPct val="0"/>
                </a:spcBef>
                <a:spcAft>
                  <a:spcPct val="0"/>
                </a:spcAft>
                <a:defRPr/>
              </a:pPr>
              <a:t>6</a:t>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幻灯片图像占位符 1"/>
          <p:cNvSpPr>
            <a:spLocks noGrp="1" noRot="1" noChangeAspect="1" noTextEdit="1"/>
          </p:cNvSpPr>
          <p:nvPr>
            <p:ph type="sldImg"/>
          </p:nvPr>
        </p:nvSpPr>
        <p:spPr bwMode="auto">
          <a:noFill/>
          <a:ln>
            <a:solidFill>
              <a:srgbClr val="000000"/>
            </a:solidFill>
            <a:miter lim="800000"/>
            <a:headEnd/>
            <a:tailEnd/>
          </a:ln>
        </p:spPr>
      </p:sp>
      <p:sp>
        <p:nvSpPr>
          <p:cNvPr id="24576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5043"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122BBDA7-D4F5-414D-856C-BA67A43105D9}" type="slidenum">
              <a:rPr lang="zh-CN" altLang="en-US" sz="1200">
                <a:latin typeface="+mn-lt"/>
                <a:ea typeface="+mn-ea"/>
              </a:rPr>
              <a:pPr algn="r">
                <a:defRPr/>
              </a:pPr>
              <a:t>54</a:t>
            </a:fld>
            <a:endParaRPr lang="en-US" altLang="zh-CN" sz="1200">
              <a:latin typeface="+mn-lt"/>
              <a:ea typeface="+mn-ea"/>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幻灯片图像占位符 1"/>
          <p:cNvSpPr>
            <a:spLocks noGrp="1" noRot="1" noChangeAspect="1" noTextEdit="1"/>
          </p:cNvSpPr>
          <p:nvPr>
            <p:ph type="sldImg"/>
          </p:nvPr>
        </p:nvSpPr>
        <p:spPr bwMode="auto">
          <a:noFill/>
          <a:ln>
            <a:solidFill>
              <a:srgbClr val="000000"/>
            </a:solidFill>
            <a:miter lim="800000"/>
            <a:headEnd/>
            <a:tailEnd/>
          </a:ln>
        </p:spPr>
      </p:sp>
      <p:sp>
        <p:nvSpPr>
          <p:cNvPr id="24781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7091"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43D12E82-1BEB-42C5-9305-45481AD1CE10}" type="slidenum">
              <a:rPr lang="zh-CN" altLang="en-US" sz="1200">
                <a:latin typeface="+mn-lt"/>
                <a:ea typeface="+mn-ea"/>
              </a:rPr>
              <a:pPr algn="r">
                <a:defRPr/>
              </a:pPr>
              <a:t>55</a:t>
            </a:fld>
            <a:endParaRPr lang="en-US" altLang="zh-CN" sz="1200">
              <a:latin typeface="+mn-lt"/>
              <a:ea typeface="+mn-ea"/>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solidFill>
                  <a:prstClr val="black"/>
                </a:solidFill>
              </a:rPr>
              <a:pPr/>
              <a:t>57</a:t>
            </a:fld>
            <a:endParaRPr lang="zh-CN" altLang="en-US">
              <a:solidFill>
                <a:prstClr val="black"/>
              </a:solidFill>
            </a:endParaRPr>
          </a:p>
        </p:txBody>
      </p:sp>
    </p:spTree>
    <p:extLst>
      <p:ext uri="{BB962C8B-B14F-4D97-AF65-F5344CB8AC3E}">
        <p14:creationId xmlns:p14="http://schemas.microsoft.com/office/powerpoint/2010/main" xmlns="" val="37709191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solidFill>
                  <a:prstClr val="black"/>
                </a:solidFill>
              </a:rPr>
              <a:pPr/>
              <a:t>58</a:t>
            </a:fld>
            <a:endParaRPr lang="zh-CN" altLang="en-US">
              <a:solidFill>
                <a:prstClr val="black"/>
              </a:solidFill>
            </a:endParaRPr>
          </a:p>
        </p:txBody>
      </p:sp>
    </p:spTree>
    <p:extLst>
      <p:ext uri="{BB962C8B-B14F-4D97-AF65-F5344CB8AC3E}">
        <p14:creationId xmlns:p14="http://schemas.microsoft.com/office/powerpoint/2010/main" xmlns="" val="37709191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solidFill>
                  <a:prstClr val="black"/>
                </a:solidFill>
              </a:rPr>
              <a:pPr/>
              <a:t>59</a:t>
            </a:fld>
            <a:endParaRPr lang="zh-CN" altLang="en-US">
              <a:solidFill>
                <a:prstClr val="black"/>
              </a:solidFill>
            </a:endParaRPr>
          </a:p>
        </p:txBody>
      </p:sp>
    </p:spTree>
    <p:extLst>
      <p:ext uri="{BB962C8B-B14F-4D97-AF65-F5344CB8AC3E}">
        <p14:creationId xmlns:p14="http://schemas.microsoft.com/office/powerpoint/2010/main" xmlns="" val="37709191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solidFill>
                  <a:prstClr val="black"/>
                </a:solidFill>
              </a:rPr>
              <a:pPr/>
              <a:t>60</a:t>
            </a:fld>
            <a:endParaRPr lang="zh-CN" altLang="en-US">
              <a:solidFill>
                <a:prstClr val="black"/>
              </a:solidFill>
            </a:endParaRPr>
          </a:p>
        </p:txBody>
      </p:sp>
    </p:spTree>
    <p:extLst>
      <p:ext uri="{BB962C8B-B14F-4D97-AF65-F5344CB8AC3E}">
        <p14:creationId xmlns:p14="http://schemas.microsoft.com/office/powerpoint/2010/main" xmlns="" val="37709191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solidFill>
                  <a:prstClr val="black"/>
                </a:solidFill>
              </a:rPr>
              <a:pPr/>
              <a:t>61</a:t>
            </a:fld>
            <a:endParaRPr lang="zh-CN" altLang="en-US">
              <a:solidFill>
                <a:prstClr val="black"/>
              </a:solidFill>
            </a:endParaRPr>
          </a:p>
        </p:txBody>
      </p:sp>
    </p:spTree>
    <p:extLst>
      <p:ext uri="{BB962C8B-B14F-4D97-AF65-F5344CB8AC3E}">
        <p14:creationId xmlns:p14="http://schemas.microsoft.com/office/powerpoint/2010/main" xmlns="" val="37709191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solidFill>
                  <a:prstClr val="black"/>
                </a:solidFill>
              </a:rPr>
              <a:pPr/>
              <a:t>62</a:t>
            </a:fld>
            <a:endParaRPr lang="zh-CN" altLang="en-US">
              <a:solidFill>
                <a:prstClr val="black"/>
              </a:solidFill>
            </a:endParaRPr>
          </a:p>
        </p:txBody>
      </p:sp>
    </p:spTree>
    <p:extLst>
      <p:ext uri="{BB962C8B-B14F-4D97-AF65-F5344CB8AC3E}">
        <p14:creationId xmlns:p14="http://schemas.microsoft.com/office/powerpoint/2010/main" xmlns="" val="37709191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solidFill>
                  <a:prstClr val="black"/>
                </a:solidFill>
              </a:rPr>
              <a:pPr/>
              <a:t>63</a:t>
            </a:fld>
            <a:endParaRPr lang="zh-CN" altLang="en-US">
              <a:solidFill>
                <a:prstClr val="black"/>
              </a:solidFill>
            </a:endParaRPr>
          </a:p>
        </p:txBody>
      </p:sp>
    </p:spTree>
    <p:extLst>
      <p:ext uri="{BB962C8B-B14F-4D97-AF65-F5344CB8AC3E}">
        <p14:creationId xmlns:p14="http://schemas.microsoft.com/office/powerpoint/2010/main" xmlns="" val="37709191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幻灯片图像占位符 1"/>
          <p:cNvSpPr>
            <a:spLocks noGrp="1" noRot="1" noChangeAspect="1"/>
          </p:cNvSpPr>
          <p:nvPr>
            <p:ph type="sldImg"/>
          </p:nvPr>
        </p:nvSpPr>
        <p:spPr bwMode="auto">
          <a:noFill/>
          <a:ln>
            <a:solidFill>
              <a:srgbClr val="000000"/>
            </a:solidFill>
            <a:miter lim="800000"/>
            <a:headEnd/>
            <a:tailEnd/>
          </a:ln>
        </p:spPr>
      </p:sp>
      <p:sp>
        <p:nvSpPr>
          <p:cNvPr id="29286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5190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F275F6B-8E8C-438F-A4C0-22B821D4D61C}" type="slidenum">
              <a:rPr lang="zh-CN" altLang="en-US"/>
              <a:pPr fontAlgn="base">
                <a:spcBef>
                  <a:spcPct val="0"/>
                </a:spcBef>
                <a:spcAft>
                  <a:spcPct val="0"/>
                </a:spcAft>
                <a:defRPr/>
              </a:pPr>
              <a:t>68</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幻灯片图像占位符 1"/>
          <p:cNvSpPr>
            <a:spLocks noGrp="1" noRot="1" noChangeAspect="1"/>
          </p:cNvSpPr>
          <p:nvPr>
            <p:ph type="sldImg"/>
          </p:nvPr>
        </p:nvSpPr>
        <p:spPr bwMode="auto">
          <a:noFill/>
          <a:ln>
            <a:solidFill>
              <a:srgbClr val="000000"/>
            </a:solidFill>
            <a:miter lim="800000"/>
            <a:headEnd/>
            <a:tailEnd/>
          </a:ln>
        </p:spPr>
      </p:sp>
      <p:sp>
        <p:nvSpPr>
          <p:cNvPr id="14233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4233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D021F9C-7488-4ABC-9372-B10826CD6159}" type="slidenum">
              <a:rPr lang="zh-CN" altLang="en-US"/>
              <a:pPr fontAlgn="base">
                <a:spcBef>
                  <a:spcPct val="0"/>
                </a:spcBef>
                <a:spcAft>
                  <a:spcPct val="0"/>
                </a:spcAft>
                <a:defRPr/>
              </a:pPr>
              <a:t>7</a:t>
            </a:fld>
            <a:endParaRPr lang="en-US"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幻灯片图像占位符 1"/>
          <p:cNvSpPr>
            <a:spLocks noGrp="1" noRot="1" noChangeAspect="1"/>
          </p:cNvSpPr>
          <p:nvPr>
            <p:ph type="sldImg"/>
          </p:nvPr>
        </p:nvSpPr>
        <p:spPr bwMode="auto">
          <a:noFill/>
          <a:ln>
            <a:solidFill>
              <a:srgbClr val="000000"/>
            </a:solidFill>
            <a:miter lim="800000"/>
            <a:headEnd/>
            <a:tailEnd/>
          </a:ln>
        </p:spPr>
      </p:sp>
      <p:sp>
        <p:nvSpPr>
          <p:cNvPr id="29491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539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D5024D2-367F-4778-AE51-0591B3340A26}" type="slidenum">
              <a:rPr lang="zh-CN" altLang="en-US"/>
              <a:pPr fontAlgn="base">
                <a:spcBef>
                  <a:spcPct val="0"/>
                </a:spcBef>
                <a:spcAft>
                  <a:spcPct val="0"/>
                </a:spcAft>
                <a:defRPr/>
              </a:pPr>
              <a:t>69</a:t>
            </a:fld>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幻灯片图像占位符 1"/>
          <p:cNvSpPr>
            <a:spLocks noGrp="1" noRot="1" noChangeAspect="1"/>
          </p:cNvSpPr>
          <p:nvPr>
            <p:ph type="sldImg"/>
          </p:nvPr>
        </p:nvSpPr>
        <p:spPr bwMode="auto">
          <a:noFill/>
          <a:ln>
            <a:solidFill>
              <a:srgbClr val="000000"/>
            </a:solidFill>
            <a:miter lim="800000"/>
            <a:headEnd/>
            <a:tailEnd/>
          </a:ln>
        </p:spPr>
      </p:sp>
      <p:sp>
        <p:nvSpPr>
          <p:cNvPr id="29491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539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D5024D2-367F-4778-AE51-0591B3340A26}" type="slidenum">
              <a:rPr lang="zh-CN" altLang="en-US"/>
              <a:pPr fontAlgn="base">
                <a:spcBef>
                  <a:spcPct val="0"/>
                </a:spcBef>
                <a:spcAft>
                  <a:spcPct val="0"/>
                </a:spcAft>
                <a:defRPr/>
              </a:pPr>
              <a:t>70</a:t>
            </a:fld>
            <a:endParaRPr lang="en-US"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幻灯片图像占位符 1"/>
          <p:cNvSpPr>
            <a:spLocks noGrp="1" noRot="1" noChangeAspect="1"/>
          </p:cNvSpPr>
          <p:nvPr>
            <p:ph type="sldImg"/>
          </p:nvPr>
        </p:nvSpPr>
        <p:spPr bwMode="auto">
          <a:noFill/>
          <a:ln>
            <a:solidFill>
              <a:srgbClr val="000000"/>
            </a:solidFill>
            <a:miter lim="800000"/>
            <a:headEnd/>
            <a:tailEnd/>
          </a:ln>
        </p:spPr>
      </p:sp>
      <p:sp>
        <p:nvSpPr>
          <p:cNvPr id="29286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5190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F275F6B-8E8C-438F-A4C0-22B821D4D61C}" type="slidenum">
              <a:rPr lang="zh-CN" altLang="en-US"/>
              <a:pPr fontAlgn="base">
                <a:spcBef>
                  <a:spcPct val="0"/>
                </a:spcBef>
                <a:spcAft>
                  <a:spcPct val="0"/>
                </a:spcAft>
                <a:defRPr/>
              </a:pPr>
              <a:t>71</a:t>
            </a:fld>
            <a:endParaRPr lang="en-US"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幻灯片图像占位符 1"/>
          <p:cNvSpPr>
            <a:spLocks noGrp="1" noRot="1" noChangeAspect="1"/>
          </p:cNvSpPr>
          <p:nvPr>
            <p:ph type="sldImg"/>
          </p:nvPr>
        </p:nvSpPr>
        <p:spPr bwMode="auto">
          <a:noFill/>
          <a:ln>
            <a:solidFill>
              <a:srgbClr val="000000"/>
            </a:solidFill>
            <a:miter lim="800000"/>
            <a:headEnd/>
            <a:tailEnd/>
          </a:ln>
        </p:spPr>
      </p:sp>
      <p:sp>
        <p:nvSpPr>
          <p:cNvPr id="29286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5190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F275F6B-8E8C-438F-A4C0-22B821D4D61C}" type="slidenum">
              <a:rPr lang="zh-CN" altLang="en-US"/>
              <a:pPr fontAlgn="base">
                <a:spcBef>
                  <a:spcPct val="0"/>
                </a:spcBef>
                <a:spcAft>
                  <a:spcPct val="0"/>
                </a:spcAft>
                <a:defRPr/>
              </a:pPr>
              <a:t>72</a:t>
            </a:fld>
            <a:endParaRPr lang="en-US"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幻灯片图像占位符 1"/>
          <p:cNvSpPr>
            <a:spLocks noGrp="1" noRot="1" noChangeAspect="1"/>
          </p:cNvSpPr>
          <p:nvPr>
            <p:ph type="sldImg"/>
          </p:nvPr>
        </p:nvSpPr>
        <p:spPr bwMode="auto">
          <a:noFill/>
          <a:ln>
            <a:solidFill>
              <a:srgbClr val="000000"/>
            </a:solidFill>
            <a:miter lim="800000"/>
            <a:headEnd/>
            <a:tailEnd/>
          </a:ln>
        </p:spPr>
      </p:sp>
      <p:sp>
        <p:nvSpPr>
          <p:cNvPr id="29286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5190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F275F6B-8E8C-438F-A4C0-22B821D4D61C}" type="slidenum">
              <a:rPr lang="zh-CN" altLang="en-US"/>
              <a:pPr fontAlgn="base">
                <a:spcBef>
                  <a:spcPct val="0"/>
                </a:spcBef>
                <a:spcAft>
                  <a:spcPct val="0"/>
                </a:spcAft>
                <a:defRPr/>
              </a:pPr>
              <a:t>73</a:t>
            </a:fld>
            <a:endParaRPr lang="en-US"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74</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75</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76</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77</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78</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幻灯片图像占位符 1"/>
          <p:cNvSpPr>
            <a:spLocks noGrp="1" noRot="1" noChangeAspect="1"/>
          </p:cNvSpPr>
          <p:nvPr>
            <p:ph type="sldImg"/>
          </p:nvPr>
        </p:nvSpPr>
        <p:spPr bwMode="auto">
          <a:noFill/>
          <a:ln>
            <a:solidFill>
              <a:srgbClr val="000000"/>
            </a:solidFill>
            <a:miter lim="800000"/>
            <a:headEnd/>
            <a:tailEnd/>
          </a:ln>
        </p:spPr>
      </p:sp>
      <p:sp>
        <p:nvSpPr>
          <p:cNvPr id="151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smtClean="0"/>
          </a:p>
        </p:txBody>
      </p:sp>
      <p:sp>
        <p:nvSpPr>
          <p:cNvPr id="14950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5ADE09-AA3F-487A-A6BC-659C7BF6FFE8}" type="slidenum">
              <a:rPr lang="zh-CN" altLang="en-US"/>
              <a:pPr fontAlgn="base">
                <a:spcBef>
                  <a:spcPct val="0"/>
                </a:spcBef>
                <a:spcAft>
                  <a:spcPct val="0"/>
                </a:spcAft>
                <a:defRPr/>
              </a:pPr>
              <a:t>8</a:t>
            </a:fld>
            <a:endParaRPr lang="en-US"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79</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80</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81</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82</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83</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84</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85</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86</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87</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幻灯片图像占位符 1"/>
          <p:cNvSpPr>
            <a:spLocks noGrp="1" noRot="1" noChangeAspect="1"/>
          </p:cNvSpPr>
          <p:nvPr>
            <p:ph type="sldImg"/>
          </p:nvPr>
        </p:nvSpPr>
        <p:spPr bwMode="auto">
          <a:noFill/>
          <a:ln>
            <a:solidFill>
              <a:srgbClr val="000000"/>
            </a:solidFill>
            <a:miter lim="800000"/>
            <a:headEnd/>
            <a:tailEnd/>
          </a:ln>
        </p:spPr>
      </p:sp>
      <p:sp>
        <p:nvSpPr>
          <p:cNvPr id="15360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1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74C74D9-43F3-4368-9815-4A048F2C73FD}" type="slidenum">
              <a:rPr lang="zh-CN" altLang="en-US"/>
              <a:pPr fontAlgn="base">
                <a:spcBef>
                  <a:spcPct val="0"/>
                </a:spcBef>
                <a:spcAft>
                  <a:spcPct val="0"/>
                </a:spcAft>
                <a:defRPr/>
              </a:pPr>
              <a:t>9</a:t>
            </a:fld>
            <a:endParaRPr lang="en-US" altLang="zh-C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89</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90</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91</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92</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93</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94</a:t>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95</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96</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97</a:t>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上面挤，下面空</a:t>
            </a:r>
            <a:endParaRPr lang="zh-CN" altLang="en-US" dirty="0"/>
          </a:p>
        </p:txBody>
      </p:sp>
      <p:sp>
        <p:nvSpPr>
          <p:cNvPr id="4" name="灯片编号占位符 3"/>
          <p:cNvSpPr>
            <a:spLocks noGrp="1"/>
          </p:cNvSpPr>
          <p:nvPr>
            <p:ph type="sldNum" sz="quarter" idx="10"/>
          </p:nvPr>
        </p:nvSpPr>
        <p:spPr/>
        <p:txBody>
          <a:bodyPr/>
          <a:lstStyle/>
          <a:p>
            <a:fld id="{835421ED-5742-4DCC-9643-02C7D3C6BEE0}" type="slidenum">
              <a:rPr lang="zh-CN" altLang="en-US" smtClean="0"/>
              <a:pPr/>
              <a:t>100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幻灯片图像占位符 1"/>
          <p:cNvSpPr>
            <a:spLocks noGrp="1" noRot="1" noChangeAspect="1"/>
          </p:cNvSpPr>
          <p:nvPr>
            <p:ph type="sldImg"/>
          </p:nvPr>
        </p:nvSpPr>
        <p:spPr bwMode="auto">
          <a:noFill/>
          <a:ln>
            <a:solidFill>
              <a:srgbClr val="000000"/>
            </a:solidFill>
            <a:miter lim="800000"/>
            <a:headEnd/>
            <a:tailEnd/>
          </a:ln>
        </p:spPr>
      </p:sp>
      <p:sp>
        <p:nvSpPr>
          <p:cNvPr id="15360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15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74C74D9-43F3-4368-9815-4A048F2C73FD}" type="slidenum">
              <a:rPr lang="zh-CN" altLang="en-US"/>
              <a:pPr fontAlgn="base">
                <a:spcBef>
                  <a:spcPct val="0"/>
                </a:spcBef>
                <a:spcAft>
                  <a:spcPct val="0"/>
                </a:spcAft>
                <a:defRPr/>
              </a:pPr>
              <a:t>10</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幻灯片图像占位符 1"/>
          <p:cNvSpPr>
            <a:spLocks noGrp="1" noRot="1" noChangeAspect="1"/>
          </p:cNvSpPr>
          <p:nvPr>
            <p:ph type="sldImg"/>
          </p:nvPr>
        </p:nvSpPr>
        <p:spPr bwMode="auto">
          <a:noFill/>
          <a:ln>
            <a:solidFill>
              <a:srgbClr val="000000"/>
            </a:solidFill>
            <a:miter lim="800000"/>
            <a:headEnd/>
            <a:tailEnd/>
          </a:ln>
        </p:spPr>
      </p:sp>
      <p:sp>
        <p:nvSpPr>
          <p:cNvPr id="16179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974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8AF20AB-BAB6-4824-9175-9E967B7F7D8B}" type="slidenum">
              <a:rPr lang="zh-CN" altLang="en-US"/>
              <a:pPr fontAlgn="base">
                <a:spcBef>
                  <a:spcPct val="0"/>
                </a:spcBef>
                <a:spcAft>
                  <a:spcPct val="0"/>
                </a:spcAft>
                <a:defRPr/>
              </a:pPr>
              <a:t>11</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2015/8/14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2015/8/14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2015/8/14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6373864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9868126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22006905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2015/8/14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40791881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2015/8/14</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3712081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2015/8/14</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7552664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2015/8/14</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8069780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2015/8/14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562771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2015/8/14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2015/8/14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37022862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30497722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6940977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4933876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6886647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25873155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2015/8/14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31656027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2015/8/14</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5863798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2015/8/14</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8920096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2015/8/14</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4181128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2015/8/14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2015/8/14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0894983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2015/8/14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1375156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35894062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2015/8/14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2210769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2015/8/14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2015/8/14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2015/8/14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2015/8/14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2015/8/14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2015/8/14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2015/8/14</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2015/8/14</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7539016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2015/8/14</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384904408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slide" Target="slide97.xml"/><Relationship Id="rId7" Type="http://schemas.openxmlformats.org/officeDocument/2006/relationships/slide" Target="slide100.xml"/><Relationship Id="rId2" Type="http://schemas.openxmlformats.org/officeDocument/2006/relationships/notesSlide" Target="../notesSlides/notesSlide79.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6.jpeg"/><Relationship Id="rId4" Type="http://schemas.openxmlformats.org/officeDocument/2006/relationships/image" Target="../media/image16.jpeg"/></Relationships>
</file>

<file path=ppt/slides/_rels/slide10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audio" Target="file:///C:\Users\zhangyifei\Desktop\&#35835;&#20889;4&#31532;&#19968;&#21333;&#20803;&#35838;&#20214;\Unit%201%20Section%20A\logic_1.mp3" TargetMode="Externa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audio" Target="file:///C:\Users\zhangyifei\Desktop\&#35835;&#20889;4&#31532;&#19968;&#21333;&#20803;&#35838;&#20214;\Unit%201%20Section%20A\logic_2.mp3" TargetMode="External"/><Relationship Id="rId6" Type="http://schemas.openxmlformats.org/officeDocument/2006/relationships/image" Target="../media/image25.png"/><Relationship Id="rId5" Type="http://schemas.openxmlformats.org/officeDocument/2006/relationships/image" Target="../media/image23.jpe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audio" Target="file:///C:\Users\zhangyifei\Desktop\&#35835;&#20889;4&#31532;&#19968;&#21333;&#20803;&#35838;&#20214;\Unit%201%20Section%20A\logic_3.mp3" TargetMode="External"/><Relationship Id="rId6" Type="http://schemas.openxmlformats.org/officeDocument/2006/relationships/image" Target="../media/image26.png"/><Relationship Id="rId5" Type="http://schemas.openxmlformats.org/officeDocument/2006/relationships/image" Target="../media/image23.jpe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12.xml"/><Relationship Id="rId7" Type="http://schemas.openxmlformats.org/officeDocument/2006/relationships/image" Target="../media/image23.jpeg"/><Relationship Id="rId2" Type="http://schemas.openxmlformats.org/officeDocument/2006/relationships/slideLayout" Target="../slideLayouts/slideLayout2.xml"/><Relationship Id="rId1" Type="http://schemas.openxmlformats.org/officeDocument/2006/relationships/audio" Target="file:///C:\Users\zhangyifei\Desktop\&#35835;&#20889;4&#31532;&#19968;&#21333;&#20803;&#35838;&#20214;\Unit%201%20Section%20A\logic_4.mp3" TargetMode="External"/><Relationship Id="rId6" Type="http://schemas.openxmlformats.org/officeDocument/2006/relationships/image" Target="../media/image16.jpeg"/><Relationship Id="rId5" Type="http://schemas.openxmlformats.org/officeDocument/2006/relationships/slide" Target="slide5.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 Target="slide10.xml"/><Relationship Id="rId7" Type="http://schemas.openxmlformats.org/officeDocument/2006/relationships/slide" Target="slide16.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slide" Target="slide17.xml"/><Relationship Id="rId5" Type="http://schemas.microsoft.com/office/2007/relationships/hdphoto" Target="../media/hdphoto1.wdp"/><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slide" Target="slide15.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slide" Target="slide15.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1.png"/><Relationship Id="rId7"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slide" Target="slide64.xml"/><Relationship Id="rId4" Type="http://schemas.openxmlformats.org/officeDocument/2006/relationships/slide" Target="slide39.xml"/><Relationship Id="rId9" Type="http://schemas.openxmlformats.org/officeDocument/2006/relationships/image" Target="../media/image32.jpe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slide" Target="slide18.xml"/><Relationship Id="rId4" Type="http://schemas.openxmlformats.org/officeDocument/2006/relationships/image" Target="../media/image34.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4.jpeg"/><Relationship Id="rId4" Type="http://schemas.openxmlformats.org/officeDocument/2006/relationships/slide" Target="slide6.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3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16.jpeg"/><Relationship Id="rId4" Type="http://schemas.openxmlformats.org/officeDocument/2006/relationships/slide" Target="slide18.xml"/></Relationships>
</file>

<file path=ppt/slides/_rels/slide39.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16.jpeg"/></Relationships>
</file>

<file path=ppt/slides/_rels/slide4.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image" Target="../media/image13.jpeg"/><Relationship Id="rId3" Type="http://schemas.openxmlformats.org/officeDocument/2006/relationships/image" Target="../media/image9.png"/><Relationship Id="rId7" Type="http://schemas.openxmlformats.org/officeDocument/2006/relationships/image" Target="../media/image11.png"/><Relationship Id="rId12" Type="http://schemas.openxmlformats.org/officeDocument/2006/relationships/slide" Target="slide97.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slide" Target="slide10.xml"/><Relationship Id="rId11" Type="http://schemas.openxmlformats.org/officeDocument/2006/relationships/slide" Target="slide18.xml"/><Relationship Id="rId5" Type="http://schemas.openxmlformats.org/officeDocument/2006/relationships/image" Target="../media/image10.png"/><Relationship Id="rId10" Type="http://schemas.openxmlformats.org/officeDocument/2006/relationships/slide" Target="slide5.xml"/><Relationship Id="rId4" Type="http://schemas.openxmlformats.org/officeDocument/2006/relationships/slide" Target="slide74.xml"/><Relationship Id="rId9"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4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5.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image" Target="../media/image12.png"/><Relationship Id="rId7" Type="http://schemas.openxmlformats.org/officeDocument/2006/relationships/slide" Target="slide16.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slide" Target="slide11.xml"/><Relationship Id="rId5" Type="http://schemas.openxmlformats.org/officeDocument/2006/relationships/slide" Target="slide6.xml"/><Relationship Id="rId10" Type="http://schemas.openxmlformats.org/officeDocument/2006/relationships/image" Target="../media/image17.jpeg"/><Relationship Id="rId4" Type="http://schemas.openxmlformats.org/officeDocument/2006/relationships/image" Target="../media/image15.png"/><Relationship Id="rId9" Type="http://schemas.openxmlformats.org/officeDocument/2006/relationships/image" Target="../media/image16.jpeg"/></Relationships>
</file>

<file path=ppt/slides/_rels/slide5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5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5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2.xml"/><Relationship Id="rId1" Type="http://schemas.openxmlformats.org/officeDocument/2006/relationships/slideLayout" Target="../slideLayouts/slideLayout13.xml"/><Relationship Id="rId5" Type="http://schemas.openxmlformats.org/officeDocument/2006/relationships/image" Target="../media/image45.jpeg"/><Relationship Id="rId4" Type="http://schemas.openxmlformats.org/officeDocument/2006/relationships/image" Target="../media/image44.jpeg"/></Relationships>
</file>

<file path=ppt/slides/_rels/slide5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44.jpeg"/></Relationships>
</file>

<file path=ppt/slides/_rels/slide5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44.jpeg"/></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6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5.xml"/><Relationship Id="rId1" Type="http://schemas.openxmlformats.org/officeDocument/2006/relationships/slideLayout" Target="../slideLayouts/slideLayout24.xml"/><Relationship Id="rId5" Type="http://schemas.openxmlformats.org/officeDocument/2006/relationships/image" Target="../media/image45.jpeg"/><Relationship Id="rId4" Type="http://schemas.openxmlformats.org/officeDocument/2006/relationships/image" Target="../media/image44.jpeg"/></Relationships>
</file>

<file path=ppt/slides/_rels/slide6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44.jpeg"/></Relationships>
</file>

<file path=ppt/slides/_rels/slide6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44.jpeg"/></Relationships>
</file>

<file path=ppt/slides/_rels/slide63.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image" Target="../media/image45.jpe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16.jpeg"/><Relationship Id="rId4" Type="http://schemas.openxmlformats.org/officeDocument/2006/relationships/slide" Target="slide18.xml"/></Relationships>
</file>

<file path=ppt/slides/_rels/slide64.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6.png"/><Relationship Id="rId7" Type="http://schemas.openxmlformats.org/officeDocument/2006/relationships/image" Target="../media/image16.jpeg"/><Relationship Id="rId2" Type="http://schemas.openxmlformats.org/officeDocument/2006/relationships/slide" Target="slide65.xml"/><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slide" Target="slide67.xml"/><Relationship Id="rId4" Type="http://schemas.openxmlformats.org/officeDocument/2006/relationships/slide" Target="slide66.xml"/></Relationships>
</file>

<file path=ppt/slides/_rels/slide6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8.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slide" Target="slide64.xml"/></Relationships>
</file>

<file path=ppt/slides/_rels/slide6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8.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slide" Target="slide64.xml"/></Relationships>
</file>

<file path=ppt/slides/_rels/slide6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8.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slide" Target="slide64.xml"/></Relationships>
</file>

<file path=ppt/slides/_rels/slide6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69.xml.rels><?xml version="1.0" encoding="UTF-8" standalone="yes"?>
<Relationships xmlns="http://schemas.openxmlformats.org/package/2006/relationships"><Relationship Id="rId3" Type="http://schemas.openxmlformats.org/officeDocument/2006/relationships/image" Target="../media/image50.gif"/><Relationship Id="rId7" Type="http://schemas.openxmlformats.org/officeDocument/2006/relationships/image" Target="../media/image52.jpe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slide" Target="slide71.xml"/><Relationship Id="rId4" Type="http://schemas.openxmlformats.org/officeDocument/2006/relationships/image" Target="../media/image51.png"/></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6.jpeg"/><Relationship Id="rId4" Type="http://schemas.openxmlformats.org/officeDocument/2006/relationships/slide" Target="slide5.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1.xml"/><Relationship Id="rId7"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video" Target="file:///C:\Users\zhangyifei\Desktop\&#35835;&#20889;4&#31532;&#19968;&#21333;&#20803;&#35838;&#20214;\Unit%201%20Section%20A\%5b&#30005;&#24433;&#22825;&#22530;www.dygod.net%5d.&#32654;&#20029;&#24515;&#28789;.%5b&#20013;&#33521;&#21452;&#23383;.1024&#20998;&#36776;&#29575;%5d.mp4" TargetMode="External"/><Relationship Id="rId6" Type="http://schemas.openxmlformats.org/officeDocument/2006/relationships/image" Target="../media/image52.jpeg"/><Relationship Id="rId5" Type="http://schemas.openxmlformats.org/officeDocument/2006/relationships/slide" Target="slide69.xml"/><Relationship Id="rId4" Type="http://schemas.openxmlformats.org/officeDocument/2006/relationships/image" Target="../media/image53.png"/></Relationships>
</file>

<file path=ppt/slides/_rels/slide7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7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7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16.jpeg"/><Relationship Id="rId4" Type="http://schemas.openxmlformats.org/officeDocument/2006/relationships/slide" Target="slide69.xml"/></Relationships>
</file>

<file path=ppt/slides/_rels/slide74.xml.rels><?xml version="1.0" encoding="UTF-8" standalone="yes"?>
<Relationships xmlns="http://schemas.openxmlformats.org/package/2006/relationships"><Relationship Id="rId8" Type="http://schemas.openxmlformats.org/officeDocument/2006/relationships/slide" Target="slide93.xml"/><Relationship Id="rId3" Type="http://schemas.openxmlformats.org/officeDocument/2006/relationships/notesSlide" Target="../notesSlides/notesSlide55.xml"/><Relationship Id="rId7" Type="http://schemas.openxmlformats.org/officeDocument/2006/relationships/slide" Target="slide88.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slide" Target="slide75.xml"/><Relationship Id="rId11" Type="http://schemas.openxmlformats.org/officeDocument/2006/relationships/image" Target="../media/image57.jpeg"/><Relationship Id="rId5" Type="http://schemas.openxmlformats.org/officeDocument/2006/relationships/image" Target="../media/image10.png"/><Relationship Id="rId10" Type="http://schemas.openxmlformats.org/officeDocument/2006/relationships/image" Target="../media/image16.jpeg"/><Relationship Id="rId4" Type="http://schemas.openxmlformats.org/officeDocument/2006/relationships/image" Target="../media/image56.png"/><Relationship Id="rId9" Type="http://schemas.openxmlformats.org/officeDocument/2006/relationships/slide" Target="slide4.xml"/></Relationships>
</file>

<file path=ppt/slides/_rels/slide7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slide" Target="slide74.xml"/><Relationship Id="rId4" Type="http://schemas.openxmlformats.org/officeDocument/2006/relationships/image" Target="../media/image58.jpeg"/></Relationships>
</file>

<file path=ppt/slides/_rels/slide7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7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8.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6.jpeg"/></Relationships>
</file>

<file path=ppt/slides/_rels/slide8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8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8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8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8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8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8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slide" Target="slide74.xml"/></Relationships>
</file>

<file path=ppt/slides/_rels/slide8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69.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16.jpeg"/><Relationship Id="rId4" Type="http://schemas.openxmlformats.org/officeDocument/2006/relationships/slide" Target="slide74.xml"/></Relationships>
</file>

<file path=ppt/slides/_rels/slide8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9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92.xml.rels><?xml version="1.0" encoding="UTF-8" standalone="yes"?>
<Relationships xmlns="http://schemas.openxmlformats.org/package/2006/relationships"><Relationship Id="rId3" Type="http://schemas.openxmlformats.org/officeDocument/2006/relationships/slide" Target="slide74.xml"/><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60.jpeg"/><Relationship Id="rId4" Type="http://schemas.openxmlformats.org/officeDocument/2006/relationships/image" Target="../media/image16.jpeg"/></Relationships>
</file>

<file path=ppt/slides/_rels/slide93.xml.rels><?xml version="1.0" encoding="UTF-8" standalone="yes"?>
<Relationships xmlns="http://schemas.openxmlformats.org/package/2006/relationships"><Relationship Id="rId3" Type="http://schemas.openxmlformats.org/officeDocument/2006/relationships/slide" Target="slide74.xml"/><Relationship Id="rId2" Type="http://schemas.openxmlformats.org/officeDocument/2006/relationships/notesSlide" Target="../notesSlides/notesSlide74.xml"/><Relationship Id="rId1" Type="http://schemas.openxmlformats.org/officeDocument/2006/relationships/slideLayout" Target="../slideLayouts/slideLayout7.xml"/><Relationship Id="rId6" Type="http://schemas.openxmlformats.org/officeDocument/2006/relationships/image" Target="../media/image59.jpeg"/><Relationship Id="rId5" Type="http://schemas.openxmlformats.org/officeDocument/2006/relationships/image" Target="../media/image61.jpeg"/><Relationship Id="rId4" Type="http://schemas.openxmlformats.org/officeDocument/2006/relationships/image" Target="../media/image16.jpeg"/></Relationships>
</file>

<file path=ppt/slides/_rels/slide9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9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9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slide" Target="slide74.xml"/><Relationship Id="rId4" Type="http://schemas.openxmlformats.org/officeDocument/2006/relationships/image" Target="../media/image61.jpeg"/></Relationships>
</file>

<file path=ppt/slides/_rels/slide97.xml.rels><?xml version="1.0" encoding="UTF-8" standalone="yes"?>
<Relationships xmlns="http://schemas.openxmlformats.org/package/2006/relationships"><Relationship Id="rId8" Type="http://schemas.openxmlformats.org/officeDocument/2006/relationships/slide" Target="slide100.xml"/><Relationship Id="rId3" Type="http://schemas.openxmlformats.org/officeDocument/2006/relationships/image" Target="../media/image62.png"/><Relationship Id="rId7" Type="http://schemas.openxmlformats.org/officeDocument/2006/relationships/image" Target="../media/image16.jpe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slide" Target="slide98.xml"/><Relationship Id="rId4" Type="http://schemas.openxmlformats.org/officeDocument/2006/relationships/image" Target="../media/image63.png"/><Relationship Id="rId9" Type="http://schemas.openxmlformats.org/officeDocument/2006/relationships/image" Target="../media/image64.jpeg"/></Relationships>
</file>

<file path=ppt/slides/_rels/slide9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 Target="slide97.xml"/><Relationship Id="rId1" Type="http://schemas.openxmlformats.org/officeDocument/2006/relationships/slideLayout" Target="../slideLayouts/slideLayout7.xml"/><Relationship Id="rId4" Type="http://schemas.openxmlformats.org/officeDocument/2006/relationships/image" Target="../media/image65.jpeg"/></Relationships>
</file>

<file path=ppt/slides/_rels/slide9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7"/>
          <p:cNvSpPr/>
          <p:nvPr/>
        </p:nvSpPr>
        <p:spPr>
          <a:xfrm>
            <a:off x="0" y="0"/>
            <a:ext cx="9144000" cy="990598"/>
          </a:xfrm>
          <a:prstGeom prst="rect">
            <a:avLst/>
          </a:prstGeom>
          <a:gradFill flip="none" rotWithShape="1">
            <a:gsLst>
              <a:gs pos="0">
                <a:schemeClr val="bg1">
                  <a:lumMod val="75000"/>
                </a:schemeClr>
              </a:gs>
              <a:gs pos="100000">
                <a:srgbClr val="FFFFFF"/>
              </a:gs>
            </a:gsLst>
            <a:lin ang="16200000" scaled="0"/>
            <a:tileRect/>
          </a:gradFill>
          <a:effectLst>
            <a:glow>
              <a:schemeClr val="tx1">
                <a:lumMod val="50000"/>
                <a:lumOff val="50000"/>
              </a:schemeClr>
            </a:glow>
            <a:outerShdw dist="23000" dir="5400000" sx="0" sy="0" rotWithShape="0">
              <a:srgbClr val="000000"/>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p>
        </p:txBody>
      </p:sp>
      <p:pic>
        <p:nvPicPr>
          <p:cNvPr id="13" name="图片 4" descr="新视野大学ppt首页标题字-02.png"/>
          <p:cNvPicPr>
            <a:picLocks noChangeAspect="1"/>
          </p:cNvPicPr>
          <p:nvPr/>
        </p:nvPicPr>
        <p:blipFill>
          <a:blip r:embed="rId3" cstate="print"/>
          <a:srcRect/>
          <a:stretch>
            <a:fillRect/>
          </a:stretch>
        </p:blipFill>
        <p:spPr bwMode="auto">
          <a:xfrm>
            <a:off x="0" y="34925"/>
            <a:ext cx="9144000" cy="1587500"/>
          </a:xfrm>
          <a:prstGeom prst="rect">
            <a:avLst/>
          </a:prstGeom>
          <a:noFill/>
          <a:ln w="9525">
            <a:noFill/>
            <a:miter lim="800000"/>
            <a:headEnd/>
            <a:tailEnd/>
          </a:ln>
        </p:spPr>
      </p:pic>
      <p:sp>
        <p:nvSpPr>
          <p:cNvPr id="15" name="Rectangle 5"/>
          <p:cNvSpPr/>
          <p:nvPr/>
        </p:nvSpPr>
        <p:spPr>
          <a:xfrm>
            <a:off x="4932363" y="128588"/>
            <a:ext cx="1371600" cy="708025"/>
          </a:xfrm>
          <a:prstGeom prst="rect">
            <a:avLst/>
          </a:prstGeom>
        </p:spPr>
        <p:txBody>
          <a:bodyPr>
            <a:spAutoFit/>
          </a:bodyPr>
          <a:lstStyle/>
          <a:p>
            <a:pPr>
              <a:defRPr/>
            </a:pPr>
            <a:r>
              <a:rPr lang="en-US" altLang="zh-CN" sz="4000" b="1" i="1" dirty="0" smtClean="0">
                <a:solidFill>
                  <a:srgbClr val="0B856D"/>
                </a:solidFill>
                <a:effectLst>
                  <a:outerShdw blurRad="38100" dist="38100" dir="2700000" algn="tl">
                    <a:srgbClr val="C0C0C0"/>
                  </a:outerShdw>
                </a:effectLst>
                <a:latin typeface="方正大黑简体"/>
                <a:ea typeface="方正大黑简体"/>
                <a:cs typeface="方正大黑简体"/>
              </a:rPr>
              <a:t>4</a:t>
            </a:r>
            <a:endParaRPr lang="en-US" altLang="zh-CN" sz="4000" b="1" i="1" dirty="0">
              <a:solidFill>
                <a:srgbClr val="0B856D"/>
              </a:solidFill>
              <a:effectLst>
                <a:outerShdw blurRad="38100" dist="38100" dir="2700000" algn="tl">
                  <a:srgbClr val="C0C0C0"/>
                </a:outerShdw>
              </a:effectLst>
              <a:latin typeface="方正大黑简体"/>
              <a:ea typeface="方正大黑简体"/>
              <a:cs typeface="方正大黑简体"/>
            </a:endParaRPr>
          </a:p>
        </p:txBody>
      </p:sp>
      <p:sp>
        <p:nvSpPr>
          <p:cNvPr id="27" name="Text Box 14"/>
          <p:cNvSpPr txBox="1">
            <a:spLocks noChangeArrowheads="1"/>
          </p:cNvSpPr>
          <p:nvPr/>
        </p:nvSpPr>
        <p:spPr bwMode="auto">
          <a:xfrm>
            <a:off x="433344" y="4939208"/>
            <a:ext cx="8424936" cy="1323439"/>
          </a:xfrm>
          <a:prstGeom prst="rect">
            <a:avLst/>
          </a:prstGeom>
          <a:noFill/>
          <a:ln w="9525">
            <a:noFill/>
            <a:miter lim="800000"/>
            <a:headEnd/>
            <a:tailEnd/>
          </a:ln>
          <a:effectLst>
            <a:outerShdw sx="1000" sy="1000" algn="ctr" rotWithShape="0">
              <a:schemeClr val="tx2"/>
            </a:outerShdw>
          </a:effectLst>
        </p:spPr>
        <p:txBody>
          <a:bodyPr wrap="square">
            <a:spAutoFit/>
          </a:bodyPr>
          <a:lstStyle/>
          <a:p>
            <a:pPr algn="ctr" latinLnBrk="1">
              <a:spcBef>
                <a:spcPct val="50000"/>
              </a:spcBef>
              <a:defRPr/>
            </a:pPr>
            <a:r>
              <a:rPr lang="en-US" altLang="zh-CN" sz="3200" b="1" dirty="0" smtClean="0">
                <a:solidFill>
                  <a:schemeClr val="accent3">
                    <a:lumMod val="50000"/>
                  </a:schemeClr>
                </a:solidFill>
                <a:latin typeface="Georgia" pitchFamily="18" charset="0"/>
                <a:ea typeface="Gulim" pitchFamily="34" charset="-127"/>
              </a:rPr>
              <a:t>Love and logic:</a:t>
            </a:r>
          </a:p>
          <a:p>
            <a:pPr algn="ctr" latinLnBrk="1">
              <a:spcBef>
                <a:spcPct val="50000"/>
              </a:spcBef>
              <a:defRPr/>
            </a:pPr>
            <a:r>
              <a:rPr lang="en-US" altLang="zh-CN" sz="3200" b="1" dirty="0" smtClean="0">
                <a:solidFill>
                  <a:schemeClr val="accent3">
                    <a:lumMod val="50000"/>
                  </a:schemeClr>
                </a:solidFill>
                <a:latin typeface="Georgia" pitchFamily="18" charset="0"/>
                <a:ea typeface="Gulim" pitchFamily="34" charset="-127"/>
              </a:rPr>
              <a:t>The story of a fallacy</a:t>
            </a:r>
            <a:endParaRPr lang="zh-CN" altLang="en-US" sz="3200" b="1" dirty="0">
              <a:solidFill>
                <a:schemeClr val="accent3">
                  <a:lumMod val="50000"/>
                </a:schemeClr>
              </a:solidFill>
              <a:latin typeface="Georgia" pitchFamily="18" charset="0"/>
              <a:ea typeface="Gulim" pitchFamily="34" charset="-127"/>
            </a:endParaRPr>
          </a:p>
        </p:txBody>
      </p:sp>
      <p:sp>
        <p:nvSpPr>
          <p:cNvPr id="28" name="Text Box 15"/>
          <p:cNvSpPr txBox="1">
            <a:spLocks noChangeArrowheads="1"/>
          </p:cNvSpPr>
          <p:nvPr/>
        </p:nvSpPr>
        <p:spPr bwMode="auto">
          <a:xfrm>
            <a:off x="1321594" y="4293096"/>
            <a:ext cx="6500812" cy="646112"/>
          </a:xfrm>
          <a:prstGeom prst="rect">
            <a:avLst/>
          </a:prstGeom>
          <a:noFill/>
          <a:ln w="9525">
            <a:noFill/>
            <a:miter lim="800000"/>
            <a:headEnd/>
            <a:tailEnd/>
          </a:ln>
          <a:effectLst>
            <a:outerShdw dist="107763" dir="2700000" algn="ctr" rotWithShape="0">
              <a:schemeClr val="bg2">
                <a:alpha val="50000"/>
              </a:schemeClr>
            </a:outerShdw>
          </a:effectLst>
        </p:spPr>
        <p:txBody>
          <a:bodyPr>
            <a:spAutoFit/>
          </a:bodyPr>
          <a:lstStyle/>
          <a:p>
            <a:pPr algn="ctr" fontAlgn="auto" latinLnBrk="1">
              <a:spcBef>
                <a:spcPct val="50000"/>
              </a:spcBef>
              <a:spcAft>
                <a:spcPts val="0"/>
              </a:spcAft>
              <a:defRPr/>
            </a:pPr>
            <a:r>
              <a:rPr kumimoji="1" lang="en-US" altLang="zh-CN" sz="3600" b="1" dirty="0">
                <a:effectLst>
                  <a:outerShdw blurRad="38100" dist="38100" dir="2700000" algn="tl">
                    <a:srgbClr val="000000">
                      <a:alpha val="43137"/>
                    </a:srgbClr>
                  </a:outerShdw>
                </a:effectLst>
                <a:latin typeface="+mj-lt"/>
                <a:ea typeface="华文彩云" pitchFamily="2" charset="-122"/>
              </a:rPr>
              <a:t>Unit 1 Section A</a:t>
            </a:r>
          </a:p>
        </p:txBody>
      </p:sp>
      <p:sp>
        <p:nvSpPr>
          <p:cNvPr id="30" name="TextBox 45"/>
          <p:cNvSpPr txBox="1">
            <a:spLocks noChangeArrowheads="1"/>
          </p:cNvSpPr>
          <p:nvPr/>
        </p:nvSpPr>
        <p:spPr bwMode="auto">
          <a:xfrm>
            <a:off x="179512" y="6318250"/>
            <a:ext cx="10072688" cy="523220"/>
          </a:xfrm>
          <a:prstGeom prst="rect">
            <a:avLst/>
          </a:prstGeom>
          <a:noFill/>
          <a:ln w="9525">
            <a:noFill/>
            <a:miter lim="800000"/>
            <a:headEnd/>
            <a:tailEnd/>
          </a:ln>
        </p:spPr>
        <p:txBody>
          <a:bodyPr>
            <a:spAutoFit/>
          </a:bodyPr>
          <a:lstStyle/>
          <a:p>
            <a:pPr>
              <a:defRPr/>
            </a:pPr>
            <a:r>
              <a:rPr lang="en-US" altLang="zh-CN" sz="1400" b="1" dirty="0" smtClean="0">
                <a:solidFill>
                  <a:schemeClr val="bg1"/>
                </a:solidFill>
                <a:latin typeface="Bodoni MT Condensed" pitchFamily="18" charset="0"/>
                <a:ea typeface="HY견명조"/>
                <a:cs typeface="Times New Roman" pitchFamily="18" charset="0"/>
              </a:rPr>
              <a:t>FOREIGN LANGUAGE </a:t>
            </a:r>
            <a:r>
              <a:rPr lang="en-US" altLang="zh-CN" sz="1400" b="1" dirty="0">
                <a:solidFill>
                  <a:schemeClr val="bg1"/>
                </a:solidFill>
                <a:latin typeface="Bodoni MT Condensed" pitchFamily="18" charset="0"/>
                <a:ea typeface="HY견명조"/>
                <a:cs typeface="Times New Roman" pitchFamily="18" charset="0"/>
              </a:rPr>
              <a:t>TEACHING AND RESEARCH PRESS      </a:t>
            </a:r>
            <a:endParaRPr lang="en-US" altLang="zh-CN" sz="1400" b="1" dirty="0" smtClean="0">
              <a:solidFill>
                <a:schemeClr val="bg1"/>
              </a:solidFill>
              <a:latin typeface="Bodoni MT Condensed" pitchFamily="18" charset="0"/>
              <a:ea typeface="HY견명조"/>
              <a:cs typeface="Times New Roman" pitchFamily="18" charset="0"/>
            </a:endParaRPr>
          </a:p>
          <a:p>
            <a:pPr>
              <a:defRPr/>
            </a:pPr>
            <a:r>
              <a:rPr lang="en-US" altLang="zh-CN" sz="1400" b="1" dirty="0" smtClean="0">
                <a:solidFill>
                  <a:schemeClr val="bg1"/>
                </a:solidFill>
                <a:latin typeface="Bodoni MT Condensed" pitchFamily="18" charset="0"/>
                <a:ea typeface="HY견명조"/>
                <a:cs typeface="Times New Roman" pitchFamily="18" charset="0"/>
              </a:rPr>
              <a:t>AIR </a:t>
            </a:r>
            <a:r>
              <a:rPr lang="en-US" altLang="zh-CN" sz="1400" b="1" dirty="0">
                <a:solidFill>
                  <a:schemeClr val="bg1"/>
                </a:solidFill>
                <a:latin typeface="Bodoni MT Condensed" pitchFamily="18" charset="0"/>
                <a:ea typeface="HY견명조"/>
                <a:cs typeface="Times New Roman" pitchFamily="18" charset="0"/>
              </a:rPr>
              <a:t>FORCE ENGINEERING UNIVERTISY</a:t>
            </a:r>
            <a:endParaRPr lang="zh-CN" altLang="en-US" sz="1400" b="1" dirty="0">
              <a:solidFill>
                <a:schemeClr val="bg1"/>
              </a:solidFill>
              <a:latin typeface="Bodoni MT Condensed" pitchFamily="18" charset="0"/>
              <a:ea typeface="HY견명조"/>
              <a:cs typeface="Times New Roman" pitchFamily="18" charset="0"/>
            </a:endParaRPr>
          </a:p>
        </p:txBody>
      </p:sp>
      <p:sp>
        <p:nvSpPr>
          <p:cNvPr id="33" name="Rectangle 10"/>
          <p:cNvSpPr/>
          <p:nvPr/>
        </p:nvSpPr>
        <p:spPr>
          <a:xfrm>
            <a:off x="0" y="6318250"/>
            <a:ext cx="9144000" cy="539750"/>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grpSp>
        <p:nvGrpSpPr>
          <p:cNvPr id="20" name="组合 41"/>
          <p:cNvGrpSpPr>
            <a:grpSpLocks/>
          </p:cNvGrpSpPr>
          <p:nvPr/>
        </p:nvGrpSpPr>
        <p:grpSpPr bwMode="auto">
          <a:xfrm>
            <a:off x="428596" y="1357298"/>
            <a:ext cx="5989137" cy="2664296"/>
            <a:chOff x="1699882" y="1746396"/>
            <a:chExt cx="5658199" cy="2406138"/>
          </a:xfrm>
        </p:grpSpPr>
        <p:grpSp>
          <p:nvGrpSpPr>
            <p:cNvPr id="23" name="组合 14"/>
            <p:cNvGrpSpPr>
              <a:grpSpLocks/>
            </p:cNvGrpSpPr>
            <p:nvPr/>
          </p:nvGrpSpPr>
          <p:grpSpPr bwMode="auto">
            <a:xfrm>
              <a:off x="3090851" y="1746396"/>
              <a:ext cx="4267230" cy="2393441"/>
              <a:chOff x="3836591" y="195098"/>
              <a:chExt cx="4807418" cy="3850875"/>
            </a:xfrm>
          </p:grpSpPr>
          <p:sp>
            <p:nvSpPr>
              <p:cNvPr id="29" name="矩形 28"/>
              <p:cNvSpPr/>
              <p:nvPr/>
            </p:nvSpPr>
            <p:spPr>
              <a:xfrm>
                <a:off x="5428333" y="195098"/>
                <a:ext cx="1572068" cy="1902456"/>
              </a:xfrm>
              <a:prstGeom prst="rect">
                <a:avLst/>
              </a:prstGeom>
              <a:solidFill>
                <a:srgbClr val="92D050"/>
              </a:solidFill>
            </p:spPr>
            <p:style>
              <a:lnRef idx="3">
                <a:schemeClr val="lt1"/>
              </a:lnRef>
              <a:fillRef idx="1">
                <a:schemeClr val="accent3"/>
              </a:fillRef>
              <a:effectRef idx="1">
                <a:schemeClr val="accent3"/>
              </a:effectRef>
              <a:fontRef idx="minor">
                <a:schemeClr val="lt1"/>
              </a:fontRef>
            </p:style>
            <p:txBody>
              <a:bodyPr anchor="ctr"/>
              <a:lstStyle/>
              <a:p>
                <a:pPr algn="ctr" fontAlgn="auto">
                  <a:spcBef>
                    <a:spcPts val="0"/>
                  </a:spcBef>
                  <a:spcAft>
                    <a:spcPts val="0"/>
                  </a:spcAft>
                  <a:defRPr/>
                </a:pPr>
                <a:endParaRPr lang="zh-CN" altLang="en-US"/>
              </a:p>
            </p:txBody>
          </p:sp>
          <p:sp>
            <p:nvSpPr>
              <p:cNvPr id="32" name="矩形 31"/>
              <p:cNvSpPr/>
              <p:nvPr/>
            </p:nvSpPr>
            <p:spPr>
              <a:xfrm>
                <a:off x="7071940" y="2097554"/>
                <a:ext cx="1572069" cy="1859043"/>
              </a:xfrm>
              <a:prstGeom prst="rect">
                <a:avLst/>
              </a:prstGeom>
              <a:solidFill>
                <a:srgbClr val="00B0F0"/>
              </a:solidFill>
            </p:spPr>
            <p:style>
              <a:lnRef idx="3">
                <a:schemeClr val="lt1"/>
              </a:lnRef>
              <a:fillRef idx="1">
                <a:schemeClr val="accent5"/>
              </a:fillRef>
              <a:effectRef idx="1">
                <a:schemeClr val="accent5"/>
              </a:effectRef>
              <a:fontRef idx="minor">
                <a:schemeClr val="lt1"/>
              </a:fontRef>
            </p:style>
            <p:txBody>
              <a:bodyPr anchor="ctr"/>
              <a:lstStyle/>
              <a:p>
                <a:pPr algn="ctr" fontAlgn="auto">
                  <a:spcBef>
                    <a:spcPts val="0"/>
                  </a:spcBef>
                  <a:spcAft>
                    <a:spcPts val="0"/>
                  </a:spcAft>
                  <a:defRPr/>
                </a:pPr>
                <a:endParaRPr lang="zh-CN" altLang="en-US"/>
              </a:p>
            </p:txBody>
          </p:sp>
          <p:sp>
            <p:nvSpPr>
              <p:cNvPr id="35" name="矩形 34"/>
              <p:cNvSpPr/>
              <p:nvPr/>
            </p:nvSpPr>
            <p:spPr>
              <a:xfrm>
                <a:off x="3836591" y="2186930"/>
                <a:ext cx="1493375" cy="1859043"/>
              </a:xfrm>
              <a:prstGeom prst="rect">
                <a:avLst/>
              </a:prstGeom>
              <a:solidFill>
                <a:srgbClr val="9966FF"/>
              </a:solidFill>
            </p:spPr>
            <p:style>
              <a:lnRef idx="3">
                <a:schemeClr val="lt1"/>
              </a:lnRef>
              <a:fillRef idx="1">
                <a:schemeClr val="accent6"/>
              </a:fillRef>
              <a:effectRef idx="1">
                <a:schemeClr val="accent6"/>
              </a:effectRef>
              <a:fontRef idx="minor">
                <a:schemeClr val="lt1"/>
              </a:fontRef>
            </p:style>
            <p:txBody>
              <a:bodyPr anchor="ctr"/>
              <a:lstStyle/>
              <a:p>
                <a:pPr algn="ctr" fontAlgn="auto">
                  <a:spcBef>
                    <a:spcPts val="0"/>
                  </a:spcBef>
                  <a:spcAft>
                    <a:spcPts val="0"/>
                  </a:spcAft>
                  <a:defRPr/>
                </a:pPr>
                <a:endParaRPr lang="zh-CN" altLang="en-US"/>
              </a:p>
            </p:txBody>
          </p:sp>
        </p:grpSp>
        <p:pic>
          <p:nvPicPr>
            <p:cNvPr id="24" name="Picture 19" descr="school"/>
            <p:cNvPicPr>
              <a:picLocks noChangeAspect="1" noChangeArrowheads="1"/>
            </p:cNvPicPr>
            <p:nvPr/>
          </p:nvPicPr>
          <p:blipFill>
            <a:blip r:embed="rId4" cstate="print"/>
            <a:stretch>
              <a:fillRect/>
            </a:stretch>
          </p:blipFill>
          <p:spPr bwMode="auto">
            <a:xfrm>
              <a:off x="3090851" y="1746396"/>
              <a:ext cx="1330335" cy="1182437"/>
            </a:xfrm>
            <a:prstGeom prst="rect">
              <a:avLst/>
            </a:prstGeom>
            <a:ln>
              <a:noFill/>
            </a:ln>
            <a:effectLst>
              <a:outerShdw blurRad="292100" dist="139700" dir="2700000" algn="tl" rotWithShape="0">
                <a:srgbClr val="333333">
                  <a:alpha val="65000"/>
                </a:srgbClr>
              </a:outerShdw>
            </a:effectLst>
          </p:spPr>
        </p:pic>
        <p:pic>
          <p:nvPicPr>
            <p:cNvPr id="25" name="Picture 33" descr="BoysAtComputer"/>
            <p:cNvPicPr>
              <a:picLocks noChangeArrowheads="1"/>
            </p:cNvPicPr>
            <p:nvPr/>
          </p:nvPicPr>
          <p:blipFill>
            <a:blip r:embed="rId5" cstate="print"/>
            <a:stretch>
              <a:fillRect/>
            </a:stretch>
          </p:blipFill>
          <p:spPr bwMode="auto">
            <a:xfrm>
              <a:off x="1699882" y="3000254"/>
              <a:ext cx="1254756" cy="1152280"/>
            </a:xfrm>
            <a:prstGeom prst="rect">
              <a:avLst/>
            </a:prstGeom>
            <a:ln>
              <a:noFill/>
            </a:ln>
            <a:effectLst>
              <a:outerShdw blurRad="292100" dist="139700" dir="2700000" algn="tl" rotWithShape="0">
                <a:srgbClr val="333333">
                  <a:alpha val="65000"/>
                </a:srgbClr>
              </a:outerShdw>
            </a:effectLst>
          </p:spPr>
        </p:pic>
        <p:pic>
          <p:nvPicPr>
            <p:cNvPr id="26" name="Picture 31" descr="onlineuni"/>
            <p:cNvPicPr>
              <a:picLocks noChangeAspect="1" noChangeArrowheads="1"/>
            </p:cNvPicPr>
            <p:nvPr/>
          </p:nvPicPr>
          <p:blipFill>
            <a:blip r:embed="rId6" cstate="print"/>
            <a:stretch>
              <a:fillRect/>
            </a:stretch>
          </p:blipFill>
          <p:spPr bwMode="auto">
            <a:xfrm>
              <a:off x="4503736" y="3017124"/>
              <a:ext cx="1395420" cy="1118541"/>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xmlns="" val="5326402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2"/>
          <p:cNvSpPr txBox="1">
            <a:spLocks noChangeArrowheads="1"/>
          </p:cNvSpPr>
          <p:nvPr/>
        </p:nvSpPr>
        <p:spPr bwMode="auto">
          <a:xfrm>
            <a:off x="477044" y="1532047"/>
            <a:ext cx="8238360" cy="4561249"/>
          </a:xfrm>
          <a:prstGeom prst="rect">
            <a:avLst/>
          </a:prstGeom>
          <a:noFill/>
          <a:ln w="9525">
            <a:noFill/>
            <a:miter lim="800000"/>
            <a:headEnd/>
            <a:tailEnd/>
          </a:ln>
        </p:spPr>
        <p:txBody>
          <a:bodyPr wrap="square">
            <a:spAutoFit/>
          </a:bodyPr>
          <a:lstStyle/>
          <a:p>
            <a:pPr>
              <a:lnSpc>
                <a:spcPct val="110000"/>
              </a:lnSpc>
            </a:pPr>
            <a:r>
              <a:rPr lang="en-US" sz="2400" u="sng" dirty="0" smtClean="0">
                <a:latin typeface="Helvetica"/>
                <a:ea typeface="楷体_GB2312" pitchFamily="49" charset="-122"/>
              </a:rPr>
              <a:t>      </a:t>
            </a:r>
            <a:r>
              <a:rPr lang="en-US" sz="2400" dirty="0" smtClean="0">
                <a:latin typeface="Helvetica"/>
                <a:ea typeface="楷体_GB2312" pitchFamily="49" charset="-122"/>
              </a:rPr>
              <a:t> 6. </a:t>
            </a:r>
            <a:r>
              <a:rPr lang="en-US" sz="2400" dirty="0">
                <a:latin typeface="Helvetica"/>
                <a:ea typeface="楷体_GB2312" pitchFamily="49" charset="-122"/>
              </a:rPr>
              <a:t>A fruit basket contains more apples than lemons. </a:t>
            </a:r>
            <a:endParaRPr lang="en-US" sz="2400" dirty="0" smtClean="0">
              <a:latin typeface="Helvetica"/>
              <a:ea typeface="楷体_GB2312" pitchFamily="49" charset="-122"/>
            </a:endParaRPr>
          </a:p>
          <a:p>
            <a:pPr>
              <a:lnSpc>
                <a:spcPct val="110000"/>
              </a:lnSpc>
            </a:pPr>
            <a:r>
              <a:rPr lang="en-US" sz="2400" dirty="0">
                <a:latin typeface="Helvetica"/>
                <a:ea typeface="楷体_GB2312" pitchFamily="49" charset="-122"/>
              </a:rPr>
              <a:t> </a:t>
            </a:r>
            <a:r>
              <a:rPr lang="en-US" sz="2400" dirty="0" smtClean="0">
                <a:latin typeface="Helvetica"/>
                <a:ea typeface="楷体_GB2312" pitchFamily="49" charset="-122"/>
              </a:rPr>
              <a:t>          There </a:t>
            </a:r>
            <a:r>
              <a:rPr lang="en-US" sz="2400" dirty="0">
                <a:latin typeface="Helvetica"/>
                <a:ea typeface="楷体_GB2312" pitchFamily="49" charset="-122"/>
              </a:rPr>
              <a:t>are more lemons in the basket than oranges. </a:t>
            </a:r>
            <a:endParaRPr lang="en-US" sz="2400" dirty="0" smtClean="0">
              <a:latin typeface="Helvetica"/>
              <a:ea typeface="楷体_GB2312" pitchFamily="49" charset="-122"/>
            </a:endParaRPr>
          </a:p>
          <a:p>
            <a:pPr>
              <a:lnSpc>
                <a:spcPct val="110000"/>
              </a:lnSpc>
            </a:pPr>
            <a:r>
              <a:rPr lang="en-US" sz="2400" dirty="0">
                <a:latin typeface="Helvetica"/>
                <a:ea typeface="楷体_GB2312" pitchFamily="49" charset="-122"/>
              </a:rPr>
              <a:t> </a:t>
            </a:r>
            <a:r>
              <a:rPr lang="en-US" sz="2400" dirty="0" smtClean="0">
                <a:latin typeface="Helvetica"/>
                <a:ea typeface="楷体_GB2312" pitchFamily="49" charset="-122"/>
              </a:rPr>
              <a:t>          Therefore</a:t>
            </a:r>
            <a:r>
              <a:rPr lang="en-US" sz="2400" dirty="0">
                <a:latin typeface="Helvetica"/>
                <a:ea typeface="楷体_GB2312" pitchFamily="49" charset="-122"/>
              </a:rPr>
              <a:t>, the basket contains more apples than </a:t>
            </a:r>
            <a:endParaRPr lang="en-US" sz="2400" dirty="0" smtClean="0">
              <a:latin typeface="Helvetica"/>
              <a:ea typeface="楷体_GB2312" pitchFamily="49" charset="-122"/>
            </a:endParaRPr>
          </a:p>
          <a:p>
            <a:pPr>
              <a:lnSpc>
                <a:spcPct val="110000"/>
              </a:lnSpc>
            </a:pPr>
            <a:r>
              <a:rPr lang="en-US" sz="2400" dirty="0">
                <a:latin typeface="Helvetica"/>
                <a:ea typeface="楷体_GB2312" pitchFamily="49" charset="-122"/>
              </a:rPr>
              <a:t> </a:t>
            </a:r>
            <a:r>
              <a:rPr lang="en-US" sz="2400" dirty="0" smtClean="0">
                <a:latin typeface="Helvetica"/>
                <a:ea typeface="楷体_GB2312" pitchFamily="49" charset="-122"/>
              </a:rPr>
              <a:t>          oranges</a:t>
            </a:r>
            <a:r>
              <a:rPr lang="en-US" sz="2400" dirty="0">
                <a:latin typeface="Helvetica"/>
                <a:ea typeface="楷体_GB2312" pitchFamily="49" charset="-122"/>
              </a:rPr>
              <a:t>.</a:t>
            </a:r>
          </a:p>
          <a:p>
            <a:pPr>
              <a:lnSpc>
                <a:spcPct val="110000"/>
              </a:lnSpc>
            </a:pPr>
            <a:r>
              <a:rPr lang="en-US" sz="2400" u="sng" dirty="0">
                <a:latin typeface="Helvetica"/>
                <a:ea typeface="楷体_GB2312" pitchFamily="49" charset="-122"/>
              </a:rPr>
              <a:t> </a:t>
            </a:r>
            <a:r>
              <a:rPr lang="en-US" sz="2400" u="sng" dirty="0" smtClean="0">
                <a:latin typeface="Helvetica"/>
                <a:ea typeface="楷体_GB2312" pitchFamily="49" charset="-122"/>
              </a:rPr>
              <a:t> </a:t>
            </a:r>
            <a:r>
              <a:rPr lang="en-US" sz="2400" b="1" u="sng" dirty="0" smtClean="0">
                <a:latin typeface="Helvetica"/>
                <a:ea typeface="楷体_GB2312" pitchFamily="49" charset="-122"/>
              </a:rPr>
              <a:t>  </a:t>
            </a:r>
            <a:r>
              <a:rPr lang="en-US" sz="2400" u="sng" dirty="0" smtClean="0">
                <a:latin typeface="Helvetica"/>
                <a:ea typeface="楷体_GB2312" pitchFamily="49" charset="-122"/>
              </a:rPr>
              <a:t>  </a:t>
            </a:r>
            <a:r>
              <a:rPr lang="en-US" sz="2400" dirty="0" smtClean="0">
                <a:latin typeface="Helvetica"/>
                <a:ea typeface="楷体_GB2312" pitchFamily="49" charset="-122"/>
              </a:rPr>
              <a:t> 7. </a:t>
            </a:r>
            <a:r>
              <a:rPr lang="en-US" sz="2400" dirty="0">
                <a:latin typeface="Helvetica"/>
                <a:ea typeface="楷体_GB2312" pitchFamily="49" charset="-122"/>
              </a:rPr>
              <a:t>Taking the train across town is quicker than taking </a:t>
            </a:r>
            <a:endParaRPr lang="en-US" sz="2400" dirty="0" smtClean="0">
              <a:latin typeface="Helvetica"/>
              <a:ea typeface="楷体_GB2312" pitchFamily="49" charset="-122"/>
            </a:endParaRPr>
          </a:p>
          <a:p>
            <a:pPr>
              <a:lnSpc>
                <a:spcPct val="110000"/>
              </a:lnSpc>
            </a:pPr>
            <a:r>
              <a:rPr lang="en-US" sz="2400" dirty="0">
                <a:latin typeface="Helvetica"/>
                <a:ea typeface="楷体_GB2312" pitchFamily="49" charset="-122"/>
              </a:rPr>
              <a:t> </a:t>
            </a:r>
            <a:r>
              <a:rPr lang="en-US" sz="2400" dirty="0" smtClean="0">
                <a:latin typeface="Helvetica"/>
                <a:ea typeface="楷体_GB2312" pitchFamily="49" charset="-122"/>
              </a:rPr>
              <a:t>          the </a:t>
            </a:r>
            <a:r>
              <a:rPr lang="en-US" sz="2400" dirty="0">
                <a:latin typeface="Helvetica"/>
                <a:ea typeface="楷体_GB2312" pitchFamily="49" charset="-122"/>
              </a:rPr>
              <a:t>bus. Taking the bus across town is slower than </a:t>
            </a:r>
            <a:endParaRPr lang="en-US" sz="2400" dirty="0" smtClean="0">
              <a:latin typeface="Helvetica"/>
              <a:ea typeface="楷体_GB2312" pitchFamily="49" charset="-122"/>
            </a:endParaRPr>
          </a:p>
          <a:p>
            <a:pPr>
              <a:lnSpc>
                <a:spcPct val="110000"/>
              </a:lnSpc>
            </a:pPr>
            <a:r>
              <a:rPr lang="en-US" sz="2400" dirty="0">
                <a:latin typeface="Helvetica"/>
                <a:ea typeface="楷体_GB2312" pitchFamily="49" charset="-122"/>
              </a:rPr>
              <a:t> </a:t>
            </a:r>
            <a:r>
              <a:rPr lang="en-US" sz="2400" dirty="0" smtClean="0">
                <a:latin typeface="Helvetica"/>
                <a:ea typeface="楷体_GB2312" pitchFamily="49" charset="-122"/>
              </a:rPr>
              <a:t>          driving </a:t>
            </a:r>
            <a:r>
              <a:rPr lang="en-US" sz="2400" dirty="0">
                <a:latin typeface="Helvetica"/>
                <a:ea typeface="楷体_GB2312" pitchFamily="49" charset="-122"/>
              </a:rPr>
              <a:t>a car. Therefore, taking the train across town </a:t>
            </a:r>
            <a:endParaRPr lang="en-US" sz="2400" dirty="0" smtClean="0">
              <a:latin typeface="Helvetica"/>
              <a:ea typeface="楷体_GB2312" pitchFamily="49" charset="-122"/>
            </a:endParaRPr>
          </a:p>
          <a:p>
            <a:pPr>
              <a:lnSpc>
                <a:spcPct val="110000"/>
              </a:lnSpc>
            </a:pPr>
            <a:r>
              <a:rPr lang="en-US" sz="2400" dirty="0">
                <a:latin typeface="Helvetica"/>
                <a:ea typeface="楷体_GB2312" pitchFamily="49" charset="-122"/>
              </a:rPr>
              <a:t> </a:t>
            </a:r>
            <a:r>
              <a:rPr lang="en-US" sz="2400" dirty="0" smtClean="0">
                <a:latin typeface="Helvetica"/>
                <a:ea typeface="楷体_GB2312" pitchFamily="49" charset="-122"/>
              </a:rPr>
              <a:t>          is </a:t>
            </a:r>
            <a:r>
              <a:rPr lang="en-US" sz="2400" dirty="0">
                <a:latin typeface="Helvetica"/>
                <a:ea typeface="楷体_GB2312" pitchFamily="49" charset="-122"/>
              </a:rPr>
              <a:t>quicker than driving a car.</a:t>
            </a:r>
          </a:p>
          <a:p>
            <a:pPr>
              <a:lnSpc>
                <a:spcPct val="110000"/>
              </a:lnSpc>
            </a:pPr>
            <a:r>
              <a:rPr lang="en-US" sz="2400" u="sng" dirty="0">
                <a:latin typeface="Helvetica"/>
                <a:ea typeface="楷体_GB2312" pitchFamily="49" charset="-122"/>
              </a:rPr>
              <a:t> </a:t>
            </a:r>
            <a:r>
              <a:rPr lang="en-US" sz="2400" u="sng" dirty="0" smtClean="0">
                <a:latin typeface="Helvetica"/>
                <a:ea typeface="楷体_GB2312" pitchFamily="49" charset="-122"/>
              </a:rPr>
              <a:t>     </a:t>
            </a:r>
            <a:r>
              <a:rPr lang="en-US" sz="2400" dirty="0" smtClean="0">
                <a:latin typeface="Helvetica"/>
                <a:ea typeface="楷体_GB2312" pitchFamily="49" charset="-122"/>
              </a:rPr>
              <a:t> 8. </a:t>
            </a:r>
            <a:r>
              <a:rPr lang="en-US" sz="2400" dirty="0">
                <a:latin typeface="Helvetica"/>
                <a:ea typeface="楷体_GB2312" pitchFamily="49" charset="-122"/>
              </a:rPr>
              <a:t>All the tulips in Zoe’s garden are white. All the roses </a:t>
            </a:r>
            <a:endParaRPr lang="en-US" sz="2400" dirty="0" smtClean="0">
              <a:latin typeface="Helvetica"/>
              <a:ea typeface="楷体_GB2312" pitchFamily="49" charset="-122"/>
            </a:endParaRPr>
          </a:p>
          <a:p>
            <a:pPr>
              <a:lnSpc>
                <a:spcPct val="110000"/>
              </a:lnSpc>
            </a:pPr>
            <a:r>
              <a:rPr lang="en-US" sz="2400" dirty="0">
                <a:latin typeface="Helvetica"/>
                <a:ea typeface="楷体_GB2312" pitchFamily="49" charset="-122"/>
              </a:rPr>
              <a:t> </a:t>
            </a:r>
            <a:r>
              <a:rPr lang="en-US" sz="2400" dirty="0" smtClean="0">
                <a:latin typeface="Helvetica"/>
                <a:ea typeface="楷体_GB2312" pitchFamily="49" charset="-122"/>
              </a:rPr>
              <a:t>          in </a:t>
            </a:r>
            <a:r>
              <a:rPr lang="en-US" sz="2400" dirty="0">
                <a:latin typeface="Helvetica"/>
                <a:ea typeface="楷体_GB2312" pitchFamily="49" charset="-122"/>
              </a:rPr>
              <a:t>Zoe’s garden are yellow. Therefore, all the flowers </a:t>
            </a:r>
            <a:endParaRPr lang="en-US" sz="2400" dirty="0" smtClean="0">
              <a:latin typeface="Helvetica"/>
              <a:ea typeface="楷体_GB2312" pitchFamily="49" charset="-122"/>
            </a:endParaRPr>
          </a:p>
          <a:p>
            <a:pPr>
              <a:lnSpc>
                <a:spcPct val="110000"/>
              </a:lnSpc>
            </a:pPr>
            <a:r>
              <a:rPr lang="en-US" sz="2400" dirty="0">
                <a:latin typeface="Helvetica"/>
                <a:ea typeface="楷体_GB2312" pitchFamily="49" charset="-122"/>
              </a:rPr>
              <a:t> </a:t>
            </a:r>
            <a:r>
              <a:rPr lang="en-US" sz="2400" dirty="0" smtClean="0">
                <a:latin typeface="Helvetica"/>
                <a:ea typeface="楷体_GB2312" pitchFamily="49" charset="-122"/>
              </a:rPr>
              <a:t>          in </a:t>
            </a:r>
            <a:r>
              <a:rPr lang="en-US" sz="2400" dirty="0">
                <a:latin typeface="Helvetica"/>
                <a:ea typeface="楷体_GB2312" pitchFamily="49" charset="-122"/>
              </a:rPr>
              <a:t>Zoe’s garden are either white or yellow.	</a:t>
            </a:r>
          </a:p>
        </p:txBody>
      </p:sp>
      <p:pic>
        <p:nvPicPr>
          <p:cNvPr id="14" name="Picture 3"/>
          <p:cNvPicPr>
            <a:picLocks noChangeAspect="1" noChangeArrowheads="1"/>
          </p:cNvPicPr>
          <p:nvPr/>
        </p:nvPicPr>
        <p:blipFill>
          <a:blip r:embed="rId3" cstate="print"/>
          <a:srcRect/>
          <a:stretch>
            <a:fillRect/>
          </a:stretch>
        </p:blipFill>
        <p:spPr bwMode="auto">
          <a:xfrm>
            <a:off x="-7938" y="9525"/>
            <a:ext cx="4645026" cy="1187450"/>
          </a:xfrm>
          <a:prstGeom prst="rect">
            <a:avLst/>
          </a:prstGeom>
          <a:noFill/>
          <a:ln w="9525">
            <a:noFill/>
            <a:miter lim="800000"/>
            <a:headEnd/>
            <a:tailEnd/>
          </a:ln>
        </p:spPr>
      </p:pic>
      <p:sp>
        <p:nvSpPr>
          <p:cNvPr id="16" name="TextBox 15"/>
          <p:cNvSpPr txBox="1"/>
          <p:nvPr/>
        </p:nvSpPr>
        <p:spPr>
          <a:xfrm>
            <a:off x="666750" y="333375"/>
            <a:ext cx="3481388" cy="400050"/>
          </a:xfrm>
          <a:prstGeom prst="rect">
            <a:avLst/>
          </a:prstGeom>
          <a:noFill/>
        </p:spPr>
        <p:txBody>
          <a:bodyPr>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Pre-reading Activities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6" name="矩形 5"/>
          <p:cNvSpPr/>
          <p:nvPr/>
        </p:nvSpPr>
        <p:spPr>
          <a:xfrm>
            <a:off x="4639547" y="427644"/>
            <a:ext cx="4075857" cy="522451"/>
          </a:xfrm>
          <a:prstGeom prst="rect">
            <a:avLst/>
          </a:prstGeom>
        </p:spPr>
        <p:txBody>
          <a:bodyPr wrap="square">
            <a:spAutoFit/>
          </a:bodyPr>
          <a:lstStyle/>
          <a:p>
            <a:pPr algn="just">
              <a:lnSpc>
                <a:spcPct val="130000"/>
              </a:lnSpc>
              <a:defRPr/>
            </a:pPr>
            <a:r>
              <a:rPr lang="en-US" altLang="zh-CN" sz="2400" b="1" dirty="0" smtClean="0">
                <a:solidFill>
                  <a:srgbClr val="0070C0"/>
                </a:solidFill>
                <a:latin typeface="Helvetica"/>
                <a:ea typeface="Helvetica Neue"/>
                <a:cs typeface="Helvetica Neue"/>
              </a:rPr>
              <a:t>True or False</a:t>
            </a:r>
            <a:endParaRPr lang="zh-CN" altLang="en-US" sz="2400" b="1" dirty="0" smtClean="0">
              <a:solidFill>
                <a:srgbClr val="0070C0"/>
              </a:solidFill>
              <a:latin typeface="Helvetica"/>
              <a:ea typeface="Helvetica Neue"/>
              <a:cs typeface="Helvetica Neue"/>
            </a:endParaRPr>
          </a:p>
        </p:txBody>
      </p:sp>
      <p:sp>
        <p:nvSpPr>
          <p:cNvPr id="7" name="TextBox 6"/>
          <p:cNvSpPr txBox="1"/>
          <p:nvPr/>
        </p:nvSpPr>
        <p:spPr>
          <a:xfrm>
            <a:off x="611560" y="1544159"/>
            <a:ext cx="504056" cy="461665"/>
          </a:xfrm>
          <a:prstGeom prst="rect">
            <a:avLst/>
          </a:prstGeom>
          <a:noFill/>
        </p:spPr>
        <p:txBody>
          <a:bodyPr wrap="square" rtlCol="0">
            <a:spAutoFit/>
          </a:bodyPr>
          <a:lstStyle/>
          <a:p>
            <a:r>
              <a:rPr lang="en-US" sz="2400" b="1" dirty="0" smtClean="0">
                <a:solidFill>
                  <a:srgbClr val="0070C0"/>
                </a:solidFill>
                <a:latin typeface="Helvetica"/>
                <a:ea typeface="楷体_GB2312" pitchFamily="49" charset="-122"/>
              </a:rPr>
              <a:t>T</a:t>
            </a:r>
            <a:endParaRPr lang="en-US" sz="2400" b="1" dirty="0">
              <a:solidFill>
                <a:srgbClr val="0070C0"/>
              </a:solidFill>
              <a:latin typeface="Helvetica"/>
              <a:ea typeface="楷体_GB2312" pitchFamily="49" charset="-122"/>
            </a:endParaRPr>
          </a:p>
        </p:txBody>
      </p:sp>
      <p:sp>
        <p:nvSpPr>
          <p:cNvPr id="8" name="TextBox 7"/>
          <p:cNvSpPr txBox="1"/>
          <p:nvPr/>
        </p:nvSpPr>
        <p:spPr>
          <a:xfrm>
            <a:off x="635310" y="3154500"/>
            <a:ext cx="504056" cy="461665"/>
          </a:xfrm>
          <a:prstGeom prst="rect">
            <a:avLst/>
          </a:prstGeom>
          <a:noFill/>
        </p:spPr>
        <p:txBody>
          <a:bodyPr wrap="square" rtlCol="0">
            <a:spAutoFit/>
          </a:bodyPr>
          <a:lstStyle/>
          <a:p>
            <a:r>
              <a:rPr lang="en-US" sz="2400" b="1" dirty="0" smtClean="0">
                <a:solidFill>
                  <a:srgbClr val="0070C0"/>
                </a:solidFill>
                <a:latin typeface="Helvetica"/>
                <a:ea typeface="楷体_GB2312" pitchFamily="49" charset="-122"/>
              </a:rPr>
              <a:t>U</a:t>
            </a:r>
            <a:endParaRPr lang="en-US" sz="2400" b="1" dirty="0">
              <a:solidFill>
                <a:srgbClr val="0070C0"/>
              </a:solidFill>
              <a:latin typeface="Helvetica"/>
              <a:ea typeface="楷体_GB2312" pitchFamily="49" charset="-122"/>
            </a:endParaRPr>
          </a:p>
        </p:txBody>
      </p:sp>
      <p:sp>
        <p:nvSpPr>
          <p:cNvPr id="9" name="TextBox 8"/>
          <p:cNvSpPr txBox="1"/>
          <p:nvPr/>
        </p:nvSpPr>
        <p:spPr>
          <a:xfrm>
            <a:off x="635310" y="4767535"/>
            <a:ext cx="504056" cy="461665"/>
          </a:xfrm>
          <a:prstGeom prst="rect">
            <a:avLst/>
          </a:prstGeom>
          <a:noFill/>
        </p:spPr>
        <p:txBody>
          <a:bodyPr wrap="square" rtlCol="0">
            <a:spAutoFit/>
          </a:bodyPr>
          <a:lstStyle/>
          <a:p>
            <a:r>
              <a:rPr lang="en-US" sz="2400" b="1" dirty="0" smtClean="0">
                <a:solidFill>
                  <a:srgbClr val="0070C0"/>
                </a:solidFill>
                <a:latin typeface="Helvetica"/>
                <a:ea typeface="楷体_GB2312" pitchFamily="49" charset="-122"/>
              </a:rPr>
              <a:t>U</a:t>
            </a:r>
            <a:endParaRPr lang="en-US" sz="2400" b="1" dirty="0">
              <a:solidFill>
                <a:srgbClr val="0070C0"/>
              </a:solidFill>
              <a:latin typeface="Helvetica"/>
              <a:ea typeface="楷体_GB2312" pitchFamily="49" charset="-122"/>
            </a:endParaRPr>
          </a:p>
        </p:txBody>
      </p:sp>
    </p:spTree>
    <p:extLst>
      <p:ext uri="{BB962C8B-B14F-4D97-AF65-F5344CB8AC3E}">
        <p14:creationId xmlns:p14="http://schemas.microsoft.com/office/powerpoint/2010/main" xmlns="" val="375441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p:bldP spid="8" grpId="0"/>
      <p:bldP spid="9"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p:cNvGraphicFramePr>
            <a:graphicFrameLocks noGrp="1"/>
          </p:cNvGraphicFramePr>
          <p:nvPr>
            <p:extLst>
              <p:ext uri="{D42A27DB-BD31-4B8C-83A1-F6EECF244321}">
                <p14:modId xmlns:p14="http://schemas.microsoft.com/office/powerpoint/2010/main" xmlns="" val="1019133466"/>
              </p:ext>
            </p:extLst>
          </p:nvPr>
        </p:nvGraphicFramePr>
        <p:xfrm>
          <a:off x="250491" y="1643050"/>
          <a:ext cx="8366459" cy="4090206"/>
        </p:xfrm>
        <a:graphic>
          <a:graphicData uri="http://schemas.openxmlformats.org/drawingml/2006/table">
            <a:tbl>
              <a:tblPr firstRow="1" bandRow="1">
                <a:tableStyleId>{5C22544A-7EE6-4342-B048-85BDC9FD1C3A}</a:tableStyleId>
              </a:tblPr>
              <a:tblGrid>
                <a:gridCol w="3402246"/>
                <a:gridCol w="4964213"/>
              </a:tblGrid>
              <a:tr h="5432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effectLst>
                            <a:outerShdw blurRad="38100" dist="38100" dir="2700000" algn="tl">
                              <a:srgbClr val="000000">
                                <a:alpha val="43137"/>
                              </a:srgbClr>
                            </a:outerShdw>
                          </a:effectLst>
                        </a:rPr>
                        <a:t>        Functions &amp; Usages</a:t>
                      </a:r>
                      <a:endParaRPr lang="zh-CN" altLang="en-US" sz="2400" dirty="0" smtClean="0">
                        <a:solidFill>
                          <a:srgbClr val="FFFF00"/>
                        </a:solidFill>
                        <a:effectLst>
                          <a:outerShdw blurRad="38100" dist="38100" dir="2700000" algn="tl">
                            <a:srgbClr val="000000">
                              <a:alpha val="43137"/>
                            </a:srgbClr>
                          </a:outerShdw>
                        </a:effectLst>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effectLst>
                            <a:outerShdw blurRad="38100" dist="38100" dir="2700000" algn="tl">
                              <a:srgbClr val="000000">
                                <a:alpha val="43137"/>
                              </a:srgbClr>
                            </a:outerShdw>
                          </a:effectLst>
                        </a:rPr>
                        <a:t>            Sentence</a:t>
                      </a:r>
                      <a:r>
                        <a:rPr lang="en-US" altLang="zh-CN" sz="2400" baseline="0" dirty="0" smtClean="0">
                          <a:effectLst>
                            <a:outerShdw blurRad="38100" dist="38100" dir="2700000" algn="tl">
                              <a:srgbClr val="000000">
                                <a:alpha val="43137"/>
                              </a:srgbClr>
                            </a:outerShdw>
                          </a:effectLst>
                        </a:rPr>
                        <a:t> Patterns</a:t>
                      </a:r>
                      <a:endParaRPr lang="zh-CN" altLang="en-US" sz="2400" dirty="0" smtClean="0">
                        <a:solidFill>
                          <a:srgbClr val="FFFF00"/>
                        </a:solidFill>
                        <a:effectLst>
                          <a:outerShdw blurRad="38100" dist="38100" dir="2700000" algn="tl">
                            <a:srgbClr val="000000">
                              <a:alpha val="43137"/>
                            </a:srgbClr>
                          </a:outerShdw>
                        </a:effectLst>
                      </a:endParaRPr>
                    </a:p>
                  </a:txBody>
                  <a:tcPr anchor="ctr"/>
                </a:tc>
              </a:tr>
              <a:tr h="10655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sz="2400" b="1" dirty="0" smtClean="0">
                          <a:solidFill>
                            <a:srgbClr val="000000"/>
                          </a:solidFill>
                          <a:latin typeface="华文楷体" pitchFamily="2" charset="-122"/>
                          <a:ea typeface="华文楷体" pitchFamily="2" charset="-122"/>
                        </a:rPr>
                        <a:t>1. </a:t>
                      </a:r>
                      <a:r>
                        <a:rPr kumimoji="1" lang="zh-CN" altLang="en-US" sz="2400" b="1" dirty="0" smtClean="0">
                          <a:solidFill>
                            <a:srgbClr val="000000"/>
                          </a:solidFill>
                          <a:latin typeface="华文楷体" pitchFamily="2" charset="-122"/>
                          <a:ea typeface="华文楷体" pitchFamily="2" charset="-122"/>
                        </a:rPr>
                        <a:t>用于表达“假设”</a:t>
                      </a:r>
                    </a:p>
                  </a:txBody>
                  <a:tcPr anchor="ctr"/>
                </a:tc>
                <a:tc>
                  <a:txBody>
                    <a:bodyPr/>
                    <a:lstStyle/>
                    <a:p>
                      <a:pPr algn="l">
                        <a:lnSpc>
                          <a:spcPct val="100000"/>
                        </a:lnSpc>
                        <a:spcBef>
                          <a:spcPct val="50000"/>
                        </a:spcBef>
                        <a:defRPr/>
                      </a:pPr>
                      <a:endParaRPr kumimoji="1" lang="en-US" altLang="zh-CN" sz="2400" b="1" dirty="0">
                        <a:solidFill>
                          <a:srgbClr val="000000"/>
                        </a:solidFill>
                        <a:latin typeface="华文楷体" pitchFamily="2" charset="-122"/>
                        <a:ea typeface="华文楷体" pitchFamily="2" charset="-122"/>
                      </a:endParaRPr>
                    </a:p>
                  </a:txBody>
                  <a:tcPr anchor="ctr"/>
                </a:tc>
              </a:tr>
              <a:tr h="11123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sz="2400" b="1" kern="1200" dirty="0" smtClean="0">
                          <a:solidFill>
                            <a:srgbClr val="000000"/>
                          </a:solidFill>
                          <a:latin typeface="华文楷体" pitchFamily="2" charset="-122"/>
                          <a:ea typeface="华文楷体" pitchFamily="2" charset="-122"/>
                        </a:rPr>
                        <a:t>2. </a:t>
                      </a:r>
                      <a:r>
                        <a:rPr kumimoji="1" lang="zh-CN" altLang="en-US" sz="2400" b="1" kern="1200" dirty="0" smtClean="0">
                          <a:solidFill>
                            <a:srgbClr val="000000"/>
                          </a:solidFill>
                          <a:latin typeface="华文楷体" pitchFamily="2" charset="-122"/>
                          <a:ea typeface="华文楷体" pitchFamily="2" charset="-122"/>
                        </a:rPr>
                        <a:t>用于表达“强调” </a:t>
                      </a:r>
                    </a:p>
                  </a:txBody>
                  <a:tcPr anchor="ctr"/>
                </a:tc>
                <a:tc>
                  <a:txBody>
                    <a:bodyPr/>
                    <a:lstStyle/>
                    <a:p>
                      <a:pPr algn="l">
                        <a:lnSpc>
                          <a:spcPct val="100000"/>
                        </a:lnSpc>
                      </a:pPr>
                      <a:endParaRPr lang="zh-CN" altLang="en-US" dirty="0"/>
                    </a:p>
                  </a:txBody>
                  <a:tcPr anchor="ctr"/>
                </a:tc>
              </a:tr>
              <a:tr h="136904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sz="2400" b="1" kern="1200" dirty="0" smtClean="0">
                          <a:solidFill>
                            <a:srgbClr val="000000"/>
                          </a:solidFill>
                          <a:latin typeface="华文楷体" pitchFamily="2" charset="-122"/>
                          <a:ea typeface="华文楷体" pitchFamily="2" charset="-122"/>
                        </a:rPr>
                        <a:t>3. </a:t>
                      </a:r>
                      <a:r>
                        <a:rPr kumimoji="1" lang="zh-CN" altLang="en-US" sz="2400" b="1" kern="1200" dirty="0" smtClean="0">
                          <a:solidFill>
                            <a:srgbClr val="000000"/>
                          </a:solidFill>
                          <a:latin typeface="华文楷体" pitchFamily="2" charset="-122"/>
                          <a:ea typeface="华文楷体" pitchFamily="2" charset="-122"/>
                        </a:rPr>
                        <a:t>用于表达“对比”</a:t>
                      </a:r>
                    </a:p>
                  </a:txBody>
                  <a:tcPr anchor="ctr"/>
                </a:tc>
                <a:tc>
                  <a:txBody>
                    <a:bodyPr/>
                    <a:lstStyle/>
                    <a:p>
                      <a:pPr algn="l">
                        <a:lnSpc>
                          <a:spcPct val="100000"/>
                        </a:lnSpc>
                      </a:pPr>
                      <a:endParaRPr lang="zh-CN" altLang="en-US" dirty="0"/>
                    </a:p>
                  </a:txBody>
                  <a:tcPr anchor="ctr"/>
                </a:tc>
              </a:tr>
            </a:tbl>
          </a:graphicData>
        </a:graphic>
      </p:graphicFrame>
      <p:sp>
        <p:nvSpPr>
          <p:cNvPr id="13" name="矩形 12"/>
          <p:cNvSpPr>
            <a:spLocks noChangeArrowheads="1"/>
          </p:cNvSpPr>
          <p:nvPr/>
        </p:nvSpPr>
        <p:spPr bwMode="auto">
          <a:xfrm>
            <a:off x="3749165" y="2309971"/>
            <a:ext cx="4894801" cy="830997"/>
          </a:xfrm>
          <a:prstGeom prst="rect">
            <a:avLst/>
          </a:prstGeom>
          <a:noFill/>
          <a:ln w="9525">
            <a:noFill/>
            <a:miter lim="800000"/>
            <a:headEnd/>
            <a:tailEnd/>
          </a:ln>
        </p:spPr>
        <p:txBody>
          <a:bodyPr wrap="square">
            <a:spAutoFit/>
          </a:bodyPr>
          <a:lstStyle/>
          <a:p>
            <a:pPr marL="457200" indent="-457200"/>
            <a:r>
              <a:rPr kumimoji="1" lang="en-US" altLang="zh-CN" sz="2400" b="1" dirty="0">
                <a:solidFill>
                  <a:schemeClr val="accent1">
                    <a:lumMod val="50000"/>
                  </a:schemeClr>
                </a:solidFill>
                <a:latin typeface="Helvetica"/>
              </a:rPr>
              <a:t>If sb. could do …, sb. just might   </a:t>
            </a:r>
          </a:p>
          <a:p>
            <a:pPr marL="457200" indent="-457200"/>
            <a:r>
              <a:rPr kumimoji="1" lang="en-US" altLang="zh-CN" sz="2400" b="1" dirty="0" smtClean="0">
                <a:solidFill>
                  <a:schemeClr val="accent1">
                    <a:lumMod val="50000"/>
                  </a:schemeClr>
                </a:solidFill>
                <a:latin typeface="Helvetica"/>
              </a:rPr>
              <a:t>do </a:t>
            </a:r>
            <a:r>
              <a:rPr kumimoji="1" lang="en-US" altLang="zh-CN" sz="2400" b="1" dirty="0">
                <a:solidFill>
                  <a:schemeClr val="accent1">
                    <a:lumMod val="50000"/>
                  </a:schemeClr>
                </a:solidFill>
                <a:latin typeface="Helvetica"/>
              </a:rPr>
              <a:t>…</a:t>
            </a:r>
          </a:p>
        </p:txBody>
      </p:sp>
      <p:sp>
        <p:nvSpPr>
          <p:cNvPr id="14" name="矩形 13"/>
          <p:cNvSpPr>
            <a:spLocks noChangeArrowheads="1"/>
          </p:cNvSpPr>
          <p:nvPr/>
        </p:nvSpPr>
        <p:spPr bwMode="auto">
          <a:xfrm>
            <a:off x="3707904" y="3429000"/>
            <a:ext cx="4896544" cy="830997"/>
          </a:xfrm>
          <a:prstGeom prst="rect">
            <a:avLst/>
          </a:prstGeom>
          <a:noFill/>
          <a:ln w="9525">
            <a:noFill/>
            <a:miter lim="800000"/>
            <a:headEnd/>
            <a:tailEnd/>
          </a:ln>
        </p:spPr>
        <p:txBody>
          <a:bodyPr wrap="square">
            <a:spAutoFit/>
          </a:bodyPr>
          <a:lstStyle/>
          <a:p>
            <a:r>
              <a:rPr kumimoji="1" lang="en-US" altLang="zh-CN" sz="2400" b="1" dirty="0">
                <a:solidFill>
                  <a:schemeClr val="accent1">
                    <a:lumMod val="50000"/>
                  </a:schemeClr>
                </a:solidFill>
                <a:latin typeface="Helvetica"/>
              </a:rPr>
              <a:t>Sb. never/seldom do .... Instead, </a:t>
            </a:r>
          </a:p>
          <a:p>
            <a:r>
              <a:rPr kumimoji="1" lang="en-US" altLang="zh-CN" sz="2400" b="1" dirty="0" smtClean="0">
                <a:solidFill>
                  <a:schemeClr val="accent1">
                    <a:lumMod val="50000"/>
                  </a:schemeClr>
                </a:solidFill>
                <a:latin typeface="Helvetica"/>
              </a:rPr>
              <a:t>sb</a:t>
            </a:r>
            <a:r>
              <a:rPr kumimoji="1" lang="en-US" altLang="zh-CN" sz="2400" b="1" dirty="0">
                <a:solidFill>
                  <a:schemeClr val="accent1">
                    <a:lumMod val="50000"/>
                  </a:schemeClr>
                </a:solidFill>
                <a:latin typeface="Helvetica"/>
              </a:rPr>
              <a:t>. do …</a:t>
            </a:r>
          </a:p>
        </p:txBody>
      </p:sp>
      <p:sp>
        <p:nvSpPr>
          <p:cNvPr id="15" name="矩形 14"/>
          <p:cNvSpPr>
            <a:spLocks noChangeArrowheads="1"/>
          </p:cNvSpPr>
          <p:nvPr/>
        </p:nvSpPr>
        <p:spPr bwMode="auto">
          <a:xfrm>
            <a:off x="3714744" y="4686235"/>
            <a:ext cx="4786312" cy="830997"/>
          </a:xfrm>
          <a:prstGeom prst="rect">
            <a:avLst/>
          </a:prstGeom>
          <a:noFill/>
          <a:ln w="9525">
            <a:noFill/>
            <a:miter lim="800000"/>
            <a:headEnd/>
            <a:tailEnd/>
          </a:ln>
        </p:spPr>
        <p:txBody>
          <a:bodyPr wrap="square">
            <a:spAutoFit/>
          </a:bodyPr>
          <a:lstStyle/>
          <a:p>
            <a:r>
              <a:rPr kumimoji="1" lang="en-US" altLang="zh-CN" sz="2400" b="1" dirty="0">
                <a:solidFill>
                  <a:schemeClr val="accent1">
                    <a:lumMod val="50000"/>
                  </a:schemeClr>
                </a:solidFill>
                <a:latin typeface="Helvetica"/>
              </a:rPr>
              <a:t>Look at …, look at …. Can you </a:t>
            </a:r>
            <a:r>
              <a:rPr kumimoji="1" lang="en-US" altLang="zh-CN" sz="2400" b="1" dirty="0" smtClean="0">
                <a:solidFill>
                  <a:schemeClr val="accent1">
                    <a:lumMod val="50000"/>
                  </a:schemeClr>
                </a:solidFill>
                <a:latin typeface="Helvetica"/>
              </a:rPr>
              <a:t> </a:t>
            </a:r>
            <a:r>
              <a:rPr kumimoji="1" lang="en-US" altLang="zh-CN" sz="2400" b="1" dirty="0">
                <a:solidFill>
                  <a:schemeClr val="accent1">
                    <a:lumMod val="50000"/>
                  </a:schemeClr>
                </a:solidFill>
                <a:latin typeface="Helvetica"/>
              </a:rPr>
              <a:t>do …?</a:t>
            </a:r>
          </a:p>
        </p:txBody>
      </p:sp>
      <p:pic>
        <p:nvPicPr>
          <p:cNvPr id="18" name="Picture 4">
            <a:hlinkClick r:id="rId3" action="ppaction://hlinksldjump"/>
          </p:cNvPr>
          <p:cNvPicPr>
            <a:picLocks noChangeAspect="1" noChangeArrowheads="1"/>
          </p:cNvPicPr>
          <p:nvPr/>
        </p:nvPicPr>
        <p:blipFill>
          <a:blip r:embed="rId4"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pic>
        <p:nvPicPr>
          <p:cNvPr id="69634" name="Picture 2" descr="H:\2015年修改\图片23.jpg"/>
          <p:cNvPicPr>
            <a:picLocks noChangeAspect="1" noChangeArrowheads="1"/>
          </p:cNvPicPr>
          <p:nvPr/>
        </p:nvPicPr>
        <p:blipFill>
          <a:blip r:embed="rId5"/>
          <a:srcRect l="45864" r="3760"/>
          <a:stretch>
            <a:fillRect/>
          </a:stretch>
        </p:blipFill>
        <p:spPr bwMode="auto">
          <a:xfrm>
            <a:off x="4214810" y="0"/>
            <a:ext cx="4786314" cy="1279525"/>
          </a:xfrm>
          <a:prstGeom prst="rect">
            <a:avLst/>
          </a:prstGeom>
          <a:noFill/>
        </p:spPr>
      </p:pic>
      <p:pic>
        <p:nvPicPr>
          <p:cNvPr id="8" name="Picture 3"/>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rot="10800000">
            <a:off x="-1" y="15507"/>
            <a:ext cx="4357689" cy="12703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TextBox 9">
            <a:hlinkClick r:id="rId7" action="ppaction://hlinksldjump"/>
          </p:cNvPr>
          <p:cNvSpPr txBox="1"/>
          <p:nvPr/>
        </p:nvSpPr>
        <p:spPr>
          <a:xfrm>
            <a:off x="285720" y="303234"/>
            <a:ext cx="3380385" cy="553998"/>
          </a:xfrm>
          <a:prstGeom prst="rect">
            <a:avLst/>
          </a:prstGeom>
          <a:noFill/>
        </p:spPr>
        <p:txBody>
          <a:bodyPr wrap="square" rtlCol="0">
            <a:spAutoFit/>
          </a:bodyPr>
          <a:lstStyle/>
          <a:p>
            <a:pPr algn="ctr"/>
            <a:r>
              <a:rPr lang="en-US" altLang="zh-CN" sz="1500" b="1" dirty="0">
                <a:ln w="12700">
                  <a:noFill/>
                  <a:prstDash val="solid"/>
                </a:ln>
                <a:solidFill>
                  <a:schemeClr val="bg2">
                    <a:tint val="85000"/>
                    <a:satMod val="155000"/>
                  </a:schemeClr>
                </a:solidFill>
                <a:effectLst>
                  <a:outerShdw blurRad="41275" dist="20320" dir="1800000" algn="tl" rotWithShape="0">
                    <a:srgbClr val="000000">
                      <a:alpha val="40000"/>
                    </a:srgbClr>
                  </a:outerShdw>
                </a:effectLst>
                <a:latin typeface="Comic Sans MS" pitchFamily="66" charset="0"/>
              </a:rPr>
              <a:t>Revision of </a:t>
            </a:r>
            <a:endParaRPr lang="en-US" altLang="zh-CN" sz="1500" b="1" dirty="0" smtClean="0">
              <a:ln w="12700">
                <a:noFill/>
                <a:prstDash val="solid"/>
              </a:ln>
              <a:solidFill>
                <a:schemeClr val="bg2">
                  <a:tint val="85000"/>
                  <a:satMod val="155000"/>
                </a:schemeClr>
              </a:solidFill>
              <a:effectLst>
                <a:outerShdw blurRad="41275" dist="20320" dir="1800000" algn="tl" rotWithShape="0">
                  <a:srgbClr val="000000">
                    <a:alpha val="40000"/>
                  </a:srgbClr>
                </a:outerShdw>
              </a:effectLst>
              <a:latin typeface="Comic Sans MS" pitchFamily="66" charset="0"/>
            </a:endParaRPr>
          </a:p>
          <a:p>
            <a:pPr algn="ctr"/>
            <a:r>
              <a:rPr lang="en-US" altLang="zh-CN" sz="1500" b="1" dirty="0" smtClean="0">
                <a:ln w="12700">
                  <a:noFill/>
                  <a:prstDash val="solid"/>
                </a:ln>
                <a:solidFill>
                  <a:schemeClr val="bg2">
                    <a:tint val="85000"/>
                    <a:satMod val="155000"/>
                  </a:schemeClr>
                </a:solidFill>
                <a:effectLst>
                  <a:outerShdw blurRad="41275" dist="20320" dir="1800000" algn="tl" rotWithShape="0">
                    <a:srgbClr val="000000">
                      <a:alpha val="40000"/>
                    </a:srgbClr>
                  </a:outerShdw>
                </a:effectLst>
                <a:latin typeface="Comic Sans MS" pitchFamily="66" charset="0"/>
              </a:rPr>
              <a:t>the Functional Patterns</a:t>
            </a:r>
            <a:endParaRPr lang="en-US" altLang="zh-CN" sz="1500" b="1" dirty="0">
              <a:ln w="12700">
                <a:noFill/>
                <a:prstDash val="solid"/>
              </a:ln>
              <a:solidFill>
                <a:schemeClr val="bg2">
                  <a:tint val="85000"/>
                  <a:satMod val="155000"/>
                </a:schemeClr>
              </a:solidFill>
              <a:effectLst>
                <a:outerShdw blurRad="41275" dist="20320" dir="1800000" algn="tl" rotWithShape="0">
                  <a:srgbClr val="000000">
                    <a:alpha val="40000"/>
                  </a:srgbClr>
                </a:outerShdw>
              </a:effectLst>
              <a:latin typeface="Comic Sans MS" pitchFamily="66" charset="0"/>
            </a:endParaRPr>
          </a:p>
        </p:txBody>
      </p:sp>
    </p:spTree>
    <p:extLst>
      <p:ext uri="{BB962C8B-B14F-4D97-AF65-F5344CB8AC3E}">
        <p14:creationId xmlns:p14="http://schemas.microsoft.com/office/powerpoint/2010/main" xmlns="" val="35002192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mf700-00452559.tif"/>
          <p:cNvPicPr>
            <a:picLocks noChangeAspect="1"/>
          </p:cNvPicPr>
          <p:nvPr/>
        </p:nvPicPr>
        <p:blipFill>
          <a:blip r:embed="rId2" cstate="print"/>
          <a:stretch>
            <a:fillRect/>
          </a:stretch>
        </p:blipFill>
        <p:spPr>
          <a:xfrm>
            <a:off x="25276" y="1564269"/>
            <a:ext cx="2908937" cy="19040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图片 8" descr="sps47-8285m.jpg"/>
          <p:cNvPicPr>
            <a:picLocks noChangeAspect="1"/>
          </p:cNvPicPr>
          <p:nvPr/>
        </p:nvPicPr>
        <p:blipFill>
          <a:blip r:embed="rId3" cstate="print"/>
          <a:stretch>
            <a:fillRect/>
          </a:stretch>
        </p:blipFill>
        <p:spPr>
          <a:xfrm>
            <a:off x="6299383" y="1568803"/>
            <a:ext cx="2809121" cy="18995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图片 9" descr="Corbis-42-50540238.jpg"/>
          <p:cNvPicPr>
            <a:picLocks noChangeAspect="1"/>
          </p:cNvPicPr>
          <p:nvPr/>
        </p:nvPicPr>
        <p:blipFill>
          <a:blip r:embed="rId4"/>
          <a:stretch>
            <a:fillRect/>
          </a:stretch>
        </p:blipFill>
        <p:spPr>
          <a:xfrm>
            <a:off x="3214678" y="1564269"/>
            <a:ext cx="2786082" cy="19160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Rectangle 10"/>
          <p:cNvSpPr/>
          <p:nvPr/>
        </p:nvSpPr>
        <p:spPr>
          <a:xfrm>
            <a:off x="0" y="0"/>
            <a:ext cx="9144000" cy="707886"/>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13" name="Isosceles Triangle 15"/>
          <p:cNvSpPr/>
          <p:nvPr/>
        </p:nvSpPr>
        <p:spPr>
          <a:xfrm flipV="1">
            <a:off x="1307567" y="357166"/>
            <a:ext cx="192599" cy="116400"/>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矩形 3"/>
          <p:cNvSpPr/>
          <p:nvPr/>
        </p:nvSpPr>
        <p:spPr>
          <a:xfrm>
            <a:off x="0" y="6309320"/>
            <a:ext cx="9144000" cy="548680"/>
          </a:xfrm>
          <a:prstGeom prst="rect">
            <a:avLst/>
          </a:prstGeom>
          <a:solidFill>
            <a:srgbClr val="99CC00"/>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32" y="-24"/>
            <a:ext cx="7199007" cy="5452799"/>
            <a:chOff x="-32" y="-24"/>
            <a:chExt cx="7199007" cy="5452799"/>
          </a:xfrm>
        </p:grpSpPr>
        <p:sp>
          <p:nvSpPr>
            <p:cNvPr id="12" name="TextBox 11"/>
            <p:cNvSpPr txBox="1"/>
            <p:nvPr/>
          </p:nvSpPr>
          <p:spPr>
            <a:xfrm>
              <a:off x="809604" y="-24"/>
              <a:ext cx="762000" cy="707886"/>
            </a:xfrm>
            <a:prstGeom prst="rect">
              <a:avLst/>
            </a:prstGeom>
            <a:noFill/>
          </p:spPr>
          <p:txBody>
            <a:bodyPr wrap="square" rtlCol="0">
              <a:spAutoFit/>
            </a:bodyPr>
            <a:lstStyle/>
            <a:p>
              <a:r>
                <a:rPr lang="en-US" altLang="zh-CN" sz="4000" b="1" i="1" dirty="0" smtClean="0">
                  <a:latin typeface="Helvetica" pitchFamily="34" charset="0"/>
                  <a:ea typeface="Arial Unicode MS" pitchFamily="34" charset="-122"/>
                  <a:cs typeface="Helvetica Neue"/>
                </a:rPr>
                <a:t>A</a:t>
              </a:r>
              <a:endParaRPr lang="en-US" altLang="zh-CN" sz="4000" b="1" i="1" dirty="0">
                <a:latin typeface="Helvetica" pitchFamily="34" charset="0"/>
                <a:ea typeface="Arial Unicode MS" pitchFamily="34" charset="-122"/>
                <a:cs typeface="Helvetica Neue"/>
              </a:endParaRPr>
            </a:p>
          </p:txBody>
        </p:sp>
        <p:sp>
          <p:nvSpPr>
            <p:cNvPr id="14" name="TextBox 13"/>
            <p:cNvSpPr txBox="1"/>
            <p:nvPr/>
          </p:nvSpPr>
          <p:spPr>
            <a:xfrm>
              <a:off x="-32" y="214290"/>
              <a:ext cx="1018227" cy="369332"/>
            </a:xfrm>
            <a:prstGeom prst="rect">
              <a:avLst/>
            </a:prstGeom>
            <a:noFill/>
          </p:spPr>
          <p:txBody>
            <a:bodyPr wrap="none" rtlCol="0">
              <a:spAutoFit/>
            </a:bodyPr>
            <a:lstStyle/>
            <a:p>
              <a:r>
                <a:rPr lang="en-US" b="1" i="1" dirty="0" smtClean="0">
                  <a:latin typeface="Helvetica" pitchFamily="34" charset="0"/>
                  <a:cs typeface="Helvetica Neue"/>
                </a:rPr>
                <a:t>Section</a:t>
              </a:r>
              <a:endParaRPr lang="en-US" b="1" i="1" dirty="0">
                <a:latin typeface="Helvetica" pitchFamily="34" charset="0"/>
                <a:cs typeface="Helvetica Neue"/>
              </a:endParaRPr>
            </a:p>
          </p:txBody>
        </p:sp>
        <p:sp>
          <p:nvSpPr>
            <p:cNvPr id="16" name="Rectangle 6"/>
            <p:cNvSpPr>
              <a:spLocks noChangeArrowheads="1"/>
            </p:cNvSpPr>
            <p:nvPr/>
          </p:nvSpPr>
          <p:spPr bwMode="auto">
            <a:xfrm>
              <a:off x="3059832" y="4437112"/>
              <a:ext cx="4139143" cy="1015663"/>
            </a:xfrm>
            <a:prstGeom prst="rect">
              <a:avLst/>
            </a:prstGeom>
            <a:noFill/>
            <a:ln w="9525">
              <a:noFill/>
              <a:miter lim="800000"/>
              <a:headEnd/>
              <a:tailEnd/>
            </a:ln>
          </p:spPr>
          <p:txBody>
            <a:bodyPr wrap="square">
              <a:prstTxWarp prst="textNoShape">
                <a:avLst/>
              </a:prstTxWarp>
              <a:spAutoFit/>
            </a:bodyPr>
            <a:lstStyle/>
            <a:p>
              <a:pPr eaLnBrk="0" hangingPunct="0"/>
              <a:r>
                <a:rPr lang="en-US" altLang="zh-CN" sz="6000" dirty="0" smtClean="0">
                  <a:solidFill>
                    <a:srgbClr val="FF6600"/>
                  </a:solidFill>
                  <a:effectLst>
                    <a:outerShdw blurRad="38100" dist="38100" dir="2700000" algn="tl">
                      <a:srgbClr val="000000">
                        <a:alpha val="43137"/>
                      </a:srgbClr>
                    </a:outerShdw>
                  </a:effectLst>
                  <a:latin typeface="Cooper Black" pitchFamily="18" charset="0"/>
                </a:rPr>
                <a:t>The end</a:t>
              </a:r>
              <a:endParaRPr lang="en-US" altLang="zh-CN" sz="6000" dirty="0">
                <a:solidFill>
                  <a:srgbClr val="FF6600"/>
                </a:solidFill>
                <a:effectLst>
                  <a:outerShdw blurRad="38100" dist="38100" dir="2700000" algn="tl">
                    <a:srgbClr val="000000">
                      <a:alpha val="43137"/>
                    </a:srgbClr>
                  </a:outerShdw>
                </a:effectLst>
                <a:latin typeface="Cooper Black" pitchFamily="18" charset="0"/>
              </a:endParaRPr>
            </a:p>
          </p:txBody>
        </p:sp>
      </p:grpSp>
      <p:sp>
        <p:nvSpPr>
          <p:cNvPr id="17" name="TextBox 16"/>
          <p:cNvSpPr txBox="1"/>
          <p:nvPr/>
        </p:nvSpPr>
        <p:spPr>
          <a:xfrm>
            <a:off x="1572174" y="116632"/>
            <a:ext cx="7536330" cy="477054"/>
          </a:xfrm>
          <a:prstGeom prst="rect">
            <a:avLst/>
          </a:prstGeom>
          <a:noFill/>
        </p:spPr>
        <p:txBody>
          <a:bodyPr wrap="squar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pPr fontAlgn="auto">
              <a:spcBef>
                <a:spcPts val="0"/>
              </a:spcBef>
              <a:spcAft>
                <a:spcPts val="0"/>
              </a:spcAft>
              <a:defRPr/>
            </a:pPr>
            <a:r>
              <a:rPr lang="en-US" altLang="zh-CN" sz="2500" dirty="0">
                <a:effectLst>
                  <a:glow rad="101600">
                    <a:schemeClr val="tx1">
                      <a:alpha val="60000"/>
                    </a:schemeClr>
                  </a:glow>
                  <a:outerShdw blurRad="38100" dist="38100" dir="2700000" algn="tl">
                    <a:srgbClr val="000000">
                      <a:alpha val="43137"/>
                    </a:srgbClr>
                  </a:outerShdw>
                </a:effectLst>
              </a:rPr>
              <a:t>Love and </a:t>
            </a:r>
            <a:r>
              <a:rPr lang="en-US" altLang="zh-CN" sz="2500" dirty="0" smtClean="0">
                <a:effectLst>
                  <a:glow rad="101600">
                    <a:schemeClr val="tx1">
                      <a:alpha val="60000"/>
                    </a:schemeClr>
                  </a:glow>
                  <a:outerShdw blurRad="38100" dist="38100" dir="2700000" algn="tl">
                    <a:srgbClr val="000000">
                      <a:alpha val="43137"/>
                    </a:srgbClr>
                  </a:outerShdw>
                </a:effectLst>
              </a:rPr>
              <a:t>logic: The </a:t>
            </a:r>
            <a:r>
              <a:rPr lang="en-US" altLang="zh-CN" sz="2500" dirty="0">
                <a:effectLst>
                  <a:glow rad="101600">
                    <a:schemeClr val="tx1">
                      <a:alpha val="60000"/>
                    </a:schemeClr>
                  </a:glow>
                  <a:outerShdw blurRad="38100" dist="38100" dir="2700000" algn="tl">
                    <a:srgbClr val="000000">
                      <a:alpha val="43137"/>
                    </a:srgbClr>
                  </a:outerShdw>
                </a:effectLst>
              </a:rPr>
              <a:t>story of a fallacy</a:t>
            </a:r>
          </a:p>
        </p:txBody>
      </p:sp>
    </p:spTree>
    <p:extLst>
      <p:ext uri="{BB962C8B-B14F-4D97-AF65-F5344CB8AC3E}">
        <p14:creationId xmlns:p14="http://schemas.microsoft.com/office/powerpoint/2010/main" xmlns="" val="34713578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5"/>
          <p:cNvPicPr>
            <a:picLocks noChangeAspect="1" noChangeArrowheads="1"/>
          </p:cNvPicPr>
          <p:nvPr/>
        </p:nvPicPr>
        <p:blipFill>
          <a:blip r:embed="rId4" cstate="print"/>
          <a:srcRect/>
          <a:stretch>
            <a:fillRect/>
          </a:stretch>
        </p:blipFill>
        <p:spPr bwMode="auto">
          <a:xfrm>
            <a:off x="276993" y="1772816"/>
            <a:ext cx="8399463" cy="4657566"/>
          </a:xfrm>
          <a:prstGeom prst="rect">
            <a:avLst/>
          </a:prstGeom>
          <a:noFill/>
          <a:ln w="9525">
            <a:noFill/>
            <a:miter lim="800000"/>
            <a:headEnd/>
            <a:tailEnd/>
          </a:ln>
        </p:spPr>
      </p:pic>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7" name="TextBox 16"/>
          <p:cNvSpPr txBox="1"/>
          <p:nvPr/>
        </p:nvSpPr>
        <p:spPr>
          <a:xfrm>
            <a:off x="1187624" y="2776860"/>
            <a:ext cx="5688632" cy="2308324"/>
          </a:xfrm>
          <a:prstGeom prst="rect">
            <a:avLst/>
          </a:prstGeom>
          <a:noFill/>
          <a:effectLst>
            <a:glow rad="139700">
              <a:schemeClr val="accent3">
                <a:satMod val="175000"/>
                <a:alpha val="40000"/>
              </a:schemeClr>
            </a:glow>
          </a:effectLst>
        </p:spPr>
        <p:txBody>
          <a:bodyPr wrap="square">
            <a:spAutoFit/>
          </a:bodyPr>
          <a:lstStyle/>
          <a:p>
            <a:pPr indent="457200" algn="just">
              <a:lnSpc>
                <a:spcPct val="120000"/>
              </a:lnSpc>
              <a:spcBef>
                <a:spcPct val="50000"/>
              </a:spcBef>
              <a:defRPr/>
            </a:pPr>
            <a:r>
              <a:rPr lang="en-US" altLang="zh-CN" sz="2400" u="sng" dirty="0" smtClean="0">
                <a:latin typeface="Helvetica"/>
                <a:ea typeface="楷体_GB2312" pitchFamily="49" charset="-122"/>
              </a:rPr>
              <a:t>                         </a:t>
            </a:r>
            <a:r>
              <a:rPr lang="en-US" altLang="zh-CN" sz="2400" dirty="0" smtClean="0">
                <a:latin typeface="Helvetica"/>
                <a:ea typeface="楷体_GB2312" pitchFamily="49" charset="-122"/>
              </a:rPr>
              <a:t> Logic </a:t>
            </a:r>
            <a:r>
              <a:rPr lang="en-US" altLang="zh-CN" sz="2400" dirty="0">
                <a:latin typeface="Helvetica"/>
                <a:ea typeface="楷体_GB2312" pitchFamily="49" charset="-122"/>
              </a:rPr>
              <a:t>is the use and study of valid </a:t>
            </a:r>
            <a:r>
              <a:rPr lang="en-US" altLang="zh-CN" sz="2400" u="sng" dirty="0" smtClean="0">
                <a:latin typeface="Helvetica"/>
                <a:ea typeface="楷体_GB2312" pitchFamily="49" charset="-122"/>
              </a:rPr>
              <a:t>               </a:t>
            </a:r>
            <a:r>
              <a:rPr lang="en-US" altLang="zh-CN" sz="2400" dirty="0" smtClean="0">
                <a:latin typeface="Helvetica"/>
                <a:ea typeface="楷体_GB2312" pitchFamily="49" charset="-122"/>
              </a:rPr>
              <a:t>. </a:t>
            </a:r>
            <a:r>
              <a:rPr lang="en-US" altLang="zh-CN" sz="2400" dirty="0">
                <a:latin typeface="Helvetica"/>
                <a:ea typeface="楷体_GB2312" pitchFamily="49" charset="-122"/>
              </a:rPr>
              <a:t>The study of logic features most prominently in the subjects of philosophy, </a:t>
            </a:r>
            <a:r>
              <a:rPr lang="en-US" altLang="zh-CN" sz="2400" u="sng" dirty="0" smtClean="0">
                <a:latin typeface="Helvetica"/>
                <a:ea typeface="楷体_GB2312" pitchFamily="49" charset="-122"/>
              </a:rPr>
              <a:t>                    </a:t>
            </a:r>
            <a:r>
              <a:rPr lang="en-US" altLang="zh-CN" sz="2400" dirty="0" smtClean="0">
                <a:latin typeface="Helvetica"/>
                <a:ea typeface="楷体_GB2312" pitchFamily="49" charset="-122"/>
              </a:rPr>
              <a:t>, </a:t>
            </a:r>
            <a:r>
              <a:rPr lang="en-US" altLang="zh-CN" sz="2400" dirty="0">
                <a:latin typeface="Helvetica"/>
                <a:ea typeface="楷体_GB2312" pitchFamily="49" charset="-122"/>
              </a:rPr>
              <a:t>and computer science</a:t>
            </a:r>
            <a:r>
              <a:rPr lang="en-US" altLang="zh-CN" sz="2400" dirty="0" smtClean="0">
                <a:latin typeface="Helvetica"/>
                <a:ea typeface="楷体_GB2312" pitchFamily="49" charset="-122"/>
              </a:rPr>
              <a:t>.</a:t>
            </a:r>
            <a:endParaRPr lang="en-US" altLang="zh-CN" sz="2400" dirty="0">
              <a:latin typeface="Helvetica"/>
              <a:ea typeface="楷体_GB2312" pitchFamily="49" charset="-122"/>
            </a:endParaRPr>
          </a:p>
        </p:txBody>
      </p:sp>
      <p:sp>
        <p:nvSpPr>
          <p:cNvPr id="9" name="Text Box 41"/>
          <p:cNvSpPr txBox="1">
            <a:spLocks noChangeArrowheads="1"/>
          </p:cNvSpPr>
          <p:nvPr/>
        </p:nvSpPr>
        <p:spPr bwMode="auto">
          <a:xfrm>
            <a:off x="1720430" y="2868152"/>
            <a:ext cx="2252135" cy="369332"/>
          </a:xfrm>
          <a:prstGeom prst="rect">
            <a:avLst/>
          </a:prstGeom>
          <a:noFill/>
          <a:ln w="9525" algn="ctr">
            <a:noFill/>
            <a:miter lim="800000"/>
            <a:headEnd/>
            <a:tailEnd/>
          </a:ln>
        </p:spPr>
        <p:txBody>
          <a:bodyPr wrap="square" lIns="0" tIns="0" rIns="0" bIns="0">
            <a:spAutoFit/>
          </a:bodyPr>
          <a:lstStyle/>
          <a:p>
            <a:pPr algn="ctr">
              <a:spcBef>
                <a:spcPct val="50000"/>
              </a:spcBef>
              <a:defRPr/>
            </a:pPr>
            <a:r>
              <a:rPr lang="en-US" altLang="zh-CN" sz="2400" b="1" dirty="0">
                <a:solidFill>
                  <a:srgbClr val="0070C0"/>
                </a:solidFill>
                <a:latin typeface="Helvetica"/>
                <a:ea typeface="Helvetica Neue"/>
                <a:cs typeface="Helvetica Neue"/>
              </a:rPr>
              <a:t>Philosophical</a:t>
            </a:r>
          </a:p>
        </p:txBody>
      </p:sp>
      <p:sp>
        <p:nvSpPr>
          <p:cNvPr id="12" name="Text Box 42"/>
          <p:cNvSpPr txBox="1">
            <a:spLocks noChangeArrowheads="1"/>
          </p:cNvSpPr>
          <p:nvPr/>
        </p:nvSpPr>
        <p:spPr bwMode="auto">
          <a:xfrm rot="10800000" flipV="1">
            <a:off x="2939566" y="3300199"/>
            <a:ext cx="2205949" cy="369332"/>
          </a:xfrm>
          <a:prstGeom prst="rect">
            <a:avLst/>
          </a:prstGeom>
          <a:noFill/>
          <a:ln w="9525" algn="ctr">
            <a:noFill/>
            <a:miter lim="800000"/>
            <a:headEnd/>
            <a:tailEnd/>
          </a:ln>
        </p:spPr>
        <p:txBody>
          <a:bodyPr wrap="square" lIns="0" tIns="0" rIns="0" bIns="0">
            <a:spAutoFit/>
          </a:bodyPr>
          <a:lstStyle/>
          <a:p>
            <a:pPr algn="ctr">
              <a:spcBef>
                <a:spcPct val="50000"/>
              </a:spcBef>
              <a:defRPr/>
            </a:pPr>
            <a:r>
              <a:rPr lang="en-US" altLang="zh-CN" sz="2400" b="1" dirty="0">
                <a:solidFill>
                  <a:srgbClr val="0070C0"/>
                </a:solidFill>
                <a:latin typeface="Helvetica"/>
                <a:ea typeface="Helvetica Neue"/>
                <a:cs typeface="Helvetica Neue"/>
              </a:rPr>
              <a:t>reasoning</a:t>
            </a:r>
          </a:p>
        </p:txBody>
      </p:sp>
      <p:sp>
        <p:nvSpPr>
          <p:cNvPr id="16" name="右箭头 15">
            <a:hlinkClick r:id="" action="ppaction://hlinkshowjump?jump=nextslide"/>
          </p:cNvPr>
          <p:cNvSpPr/>
          <p:nvPr/>
        </p:nvSpPr>
        <p:spPr>
          <a:xfrm>
            <a:off x="5220072" y="5373216"/>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20" name="Picture 2" descr="H:\2015年修改\图片8.jpg"/>
          <p:cNvPicPr>
            <a:picLocks noChangeAspect="1" noChangeArrowheads="1"/>
          </p:cNvPicPr>
          <p:nvPr/>
        </p:nvPicPr>
        <p:blipFill>
          <a:blip r:embed="rId5"/>
          <a:srcRect/>
          <a:stretch>
            <a:fillRect/>
          </a:stretch>
        </p:blipFill>
        <p:spPr bwMode="auto">
          <a:xfrm>
            <a:off x="0" y="-24"/>
            <a:ext cx="8802687" cy="1195387"/>
          </a:xfrm>
          <a:prstGeom prst="rect">
            <a:avLst/>
          </a:prstGeom>
          <a:noFill/>
        </p:spPr>
      </p:pic>
      <p:sp>
        <p:nvSpPr>
          <p:cNvPr id="15" name="Text Box 42"/>
          <p:cNvSpPr txBox="1">
            <a:spLocks noChangeArrowheads="1"/>
          </p:cNvSpPr>
          <p:nvPr/>
        </p:nvSpPr>
        <p:spPr bwMode="auto">
          <a:xfrm rot="10800000" flipV="1">
            <a:off x="4500164" y="4196580"/>
            <a:ext cx="2205949" cy="369332"/>
          </a:xfrm>
          <a:prstGeom prst="rect">
            <a:avLst/>
          </a:prstGeom>
          <a:noFill/>
          <a:ln w="9525" algn="ctr">
            <a:noFill/>
            <a:miter lim="800000"/>
            <a:headEnd/>
            <a:tailEnd/>
          </a:ln>
        </p:spPr>
        <p:txBody>
          <a:bodyPr wrap="square" lIns="0" tIns="0" rIns="0" bIns="0">
            <a:spAutoFit/>
          </a:bodyPr>
          <a:lstStyle/>
          <a:p>
            <a:pPr algn="ctr">
              <a:spcBef>
                <a:spcPct val="50000"/>
              </a:spcBef>
              <a:defRPr/>
            </a:pPr>
            <a:r>
              <a:rPr lang="en-US" altLang="zh-CN" sz="2400" b="1" dirty="0">
                <a:solidFill>
                  <a:srgbClr val="0070C0"/>
                </a:solidFill>
                <a:latin typeface="Helvetica"/>
                <a:ea typeface="Helvetica Neue"/>
                <a:cs typeface="Helvetica Neue"/>
              </a:rPr>
              <a:t>mathematics</a:t>
            </a:r>
          </a:p>
        </p:txBody>
      </p:sp>
      <p:sp>
        <p:nvSpPr>
          <p:cNvPr id="13" name="矩形 12"/>
          <p:cNvSpPr/>
          <p:nvPr/>
        </p:nvSpPr>
        <p:spPr>
          <a:xfrm>
            <a:off x="1133460" y="1097805"/>
            <a:ext cx="6796126" cy="830997"/>
          </a:xfrm>
          <a:prstGeom prst="rect">
            <a:avLst/>
          </a:prstGeom>
        </p:spPr>
        <p:txBody>
          <a:bodyPr wrap="square">
            <a:spAutoFit/>
          </a:bodyPr>
          <a:lstStyle/>
          <a:p>
            <a:pPr eaLnBrk="0" hangingPunct="0">
              <a:defRPr/>
            </a:pPr>
            <a:r>
              <a:rPr lang="en-US" altLang="zh-CN" sz="2400" b="1" dirty="0" smtClean="0">
                <a:latin typeface="Helvetica"/>
                <a:ea typeface="Helvetica Neue"/>
                <a:cs typeface="Helvetica Neue"/>
              </a:rPr>
              <a:t>Listen to a short passage on logic, and fill in the missing information.</a:t>
            </a:r>
            <a:endParaRPr lang="en-US" altLang="zh-CN" sz="2400" b="1" dirty="0">
              <a:latin typeface="Helvetica"/>
              <a:ea typeface="Helvetica Neue"/>
              <a:cs typeface="Helvetica Neue"/>
            </a:endParaRPr>
          </a:p>
        </p:txBody>
      </p:sp>
      <p:pic>
        <p:nvPicPr>
          <p:cNvPr id="22" name="logic_1.mp3">
            <a:hlinkClick r:id="" action="ppaction://media"/>
          </p:cNvPr>
          <p:cNvPicPr>
            <a:picLocks noRot="1" noChangeAspect="1"/>
          </p:cNvPicPr>
          <p:nvPr>
            <a:audioFile r:link="rId1"/>
          </p:nvPr>
        </p:nvPicPr>
        <p:blipFill>
          <a:blip r:embed="rId6" cstate="print"/>
          <a:stretch>
            <a:fillRect/>
          </a:stretch>
        </p:blipFill>
        <p:spPr>
          <a:xfrm>
            <a:off x="1285852" y="2285992"/>
            <a:ext cx="374464" cy="374464"/>
          </a:xfrm>
          <a:prstGeom prst="rect">
            <a:avLst/>
          </a:prstGeom>
        </p:spPr>
      </p:pic>
    </p:spTree>
    <p:extLst>
      <p:ext uri="{BB962C8B-B14F-4D97-AF65-F5344CB8AC3E}">
        <p14:creationId xmlns:p14="http://schemas.microsoft.com/office/powerpoint/2010/main" xmlns="" val="28174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499"/>
                                          </p:stCondLst>
                                        </p:cTn>
                                        <p:tgtEl>
                                          <p:spTgt spid="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499"/>
                                          </p:stCondLst>
                                        </p:cTn>
                                        <p:tgtEl>
                                          <p:spTgt spid="1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499"/>
                                          </p:stCondLst>
                                        </p:cTn>
                                        <p:tgtEl>
                                          <p:spTgt spid="1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6" restart="whenNotActive" fill="hold" evtFilter="cancelBubble" nodeType="interactiveSeq">
                <p:stCondLst>
                  <p:cond evt="onClick" delay="0">
                    <p:tgtEl>
                      <p:spTgt spid="22"/>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13924" fill="hold"/>
                                        <p:tgtEl>
                                          <p:spTgt spid="22"/>
                                        </p:tgtEl>
                                      </p:cBhvr>
                                    </p:cmd>
                                  </p:childTnLst>
                                </p:cTn>
                              </p:par>
                            </p:childTnLst>
                          </p:cTn>
                        </p:par>
                      </p:childTnLst>
                    </p:cTn>
                  </p:par>
                </p:childTnLst>
              </p:cTn>
              <p:nextCondLst>
                <p:cond evt="onClick" delay="0">
                  <p:tgtEl>
                    <p:spTgt spid="22"/>
                  </p:tgtEl>
                </p:cond>
              </p:nextCondLst>
            </p:seq>
            <p:audio>
              <p:cMediaNode>
                <p:cTn id="31" fill="hold" display="0">
                  <p:stCondLst>
                    <p:cond delay="indefinite"/>
                  </p:stCondLst>
                  <p:endCondLst>
                    <p:cond evt="onNext" delay="0">
                      <p:tgtEl>
                        <p:sldTgt/>
                      </p:tgtEl>
                    </p:cond>
                    <p:cond evt="onPrev" delay="0">
                      <p:tgtEl>
                        <p:sldTgt/>
                      </p:tgtEl>
                    </p:cond>
                    <p:cond evt="onStopAudio" delay="0">
                      <p:tgtEl>
                        <p:sldTgt/>
                      </p:tgtEl>
                    </p:cond>
                  </p:endCondLst>
                </p:cTn>
                <p:tgtEl>
                  <p:spTgt spid="22"/>
                </p:tgtEl>
              </p:cMediaNode>
            </p:audio>
          </p:childTnLst>
        </p:cTn>
      </p:par>
    </p:tnLst>
    <p:bldLst>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5"/>
          <p:cNvPicPr>
            <a:picLocks noChangeAspect="1" noChangeArrowheads="1"/>
          </p:cNvPicPr>
          <p:nvPr/>
        </p:nvPicPr>
        <p:blipFill>
          <a:blip r:embed="rId4" cstate="print"/>
          <a:srcRect/>
          <a:stretch>
            <a:fillRect/>
          </a:stretch>
        </p:blipFill>
        <p:spPr bwMode="auto">
          <a:xfrm>
            <a:off x="239018" y="1813421"/>
            <a:ext cx="8839782" cy="4901727"/>
          </a:xfrm>
          <a:prstGeom prst="rect">
            <a:avLst/>
          </a:prstGeom>
          <a:noFill/>
          <a:ln w="9525">
            <a:noFill/>
            <a:miter lim="800000"/>
            <a:headEnd/>
            <a:tailEnd/>
          </a:ln>
        </p:spPr>
      </p:pic>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7" name="TextBox 16"/>
          <p:cNvSpPr txBox="1"/>
          <p:nvPr/>
        </p:nvSpPr>
        <p:spPr>
          <a:xfrm>
            <a:off x="1115616" y="2434287"/>
            <a:ext cx="6120680" cy="3637919"/>
          </a:xfrm>
          <a:prstGeom prst="rect">
            <a:avLst/>
          </a:prstGeom>
          <a:noFill/>
          <a:effectLst>
            <a:glow rad="139700">
              <a:schemeClr val="accent3">
                <a:satMod val="175000"/>
                <a:alpha val="40000"/>
              </a:schemeClr>
            </a:glow>
          </a:effectLst>
        </p:spPr>
        <p:txBody>
          <a:bodyPr wrap="square">
            <a:spAutoFit/>
          </a:bodyPr>
          <a:lstStyle/>
          <a:p>
            <a:pPr indent="457200" algn="just">
              <a:lnSpc>
                <a:spcPct val="120000"/>
              </a:lnSpc>
              <a:spcBef>
                <a:spcPct val="50000"/>
              </a:spcBef>
              <a:defRPr/>
            </a:pPr>
            <a:r>
              <a:rPr lang="en-US" altLang="zh-CN" sz="2400" dirty="0" smtClean="0">
                <a:latin typeface="Helvetica"/>
                <a:ea typeface="楷体_GB2312" pitchFamily="49" charset="-122"/>
              </a:rPr>
              <a:t>Logic </a:t>
            </a:r>
            <a:r>
              <a:rPr lang="en-US" altLang="zh-CN" sz="2400" dirty="0">
                <a:latin typeface="Helvetica"/>
                <a:ea typeface="楷体_GB2312" pitchFamily="49" charset="-122"/>
              </a:rPr>
              <a:t>was studied in several ancient </a:t>
            </a:r>
            <a:r>
              <a:rPr lang="en-US" altLang="zh-CN" sz="2400" u="sng" dirty="0" smtClean="0">
                <a:latin typeface="Helvetica"/>
                <a:ea typeface="楷体_GB2312" pitchFamily="49" charset="-122"/>
              </a:rPr>
              <a:t>                     </a:t>
            </a:r>
            <a:r>
              <a:rPr lang="en-US" altLang="zh-CN" sz="2400" dirty="0" smtClean="0">
                <a:latin typeface="Helvetica"/>
                <a:ea typeface="楷体_GB2312" pitchFamily="49" charset="-122"/>
              </a:rPr>
              <a:t>, </a:t>
            </a:r>
            <a:r>
              <a:rPr lang="en-US" altLang="zh-CN" sz="2400" dirty="0">
                <a:latin typeface="Helvetica"/>
                <a:ea typeface="楷体_GB2312" pitchFamily="49" charset="-122"/>
              </a:rPr>
              <a:t>including India, </a:t>
            </a:r>
            <a:r>
              <a:rPr lang="en-US" altLang="zh-CN" sz="2400" dirty="0" smtClean="0">
                <a:latin typeface="Helvetica"/>
                <a:ea typeface="楷体_GB2312" pitchFamily="49" charset="-122"/>
              </a:rPr>
              <a:t>China, Persia and Greece. In the West, logic was established as a formal </a:t>
            </a:r>
            <a:r>
              <a:rPr lang="en-US" altLang="zh-CN" sz="2400" u="sng" dirty="0" smtClean="0">
                <a:latin typeface="Helvetica"/>
                <a:ea typeface="楷体_GB2312" pitchFamily="49" charset="-122"/>
              </a:rPr>
              <a:t>              </a:t>
            </a:r>
            <a:r>
              <a:rPr lang="en-US" altLang="zh-CN" sz="2400" dirty="0" smtClean="0">
                <a:latin typeface="Helvetica"/>
                <a:ea typeface="楷体_GB2312" pitchFamily="49" charset="-122"/>
              </a:rPr>
              <a:t> by Aristotle, who gave it a fundamental place in philosophy. The study of logic was part of the classical </a:t>
            </a:r>
            <a:r>
              <a:rPr lang="en-US" altLang="zh-CN" sz="2400" dirty="0" err="1" smtClean="0">
                <a:latin typeface="Helvetica"/>
                <a:ea typeface="楷体_GB2312" pitchFamily="49" charset="-122"/>
              </a:rPr>
              <a:t>trivium</a:t>
            </a:r>
            <a:r>
              <a:rPr lang="en-US" altLang="zh-CN" sz="2400" dirty="0" smtClean="0">
                <a:latin typeface="Helvetica"/>
                <a:ea typeface="楷体_GB2312" pitchFamily="49" charset="-122"/>
              </a:rPr>
              <a:t> (</a:t>
            </a:r>
            <a:r>
              <a:rPr lang="zh-CN" altLang="en-US" sz="2400" dirty="0" smtClean="0">
                <a:latin typeface="Helvetica"/>
                <a:ea typeface="楷体_GB2312" pitchFamily="49" charset="-122"/>
              </a:rPr>
              <a:t>三学科</a:t>
            </a:r>
            <a:r>
              <a:rPr lang="en-US" altLang="zh-CN" sz="2400" dirty="0" smtClean="0">
                <a:latin typeface="Helvetica"/>
                <a:ea typeface="楷体_GB2312" pitchFamily="49" charset="-122"/>
              </a:rPr>
              <a:t>), which also included </a:t>
            </a:r>
            <a:r>
              <a:rPr lang="en-US" altLang="zh-CN" sz="2400" u="sng" dirty="0" smtClean="0">
                <a:latin typeface="Helvetica"/>
                <a:ea typeface="楷体_GB2312" pitchFamily="49" charset="-122"/>
              </a:rPr>
              <a:t>                    </a:t>
            </a:r>
            <a:r>
              <a:rPr lang="en-US" altLang="zh-CN" sz="2400" dirty="0" smtClean="0">
                <a:latin typeface="Helvetica"/>
                <a:ea typeface="楷体_GB2312" pitchFamily="49" charset="-122"/>
              </a:rPr>
              <a:t> and rhetoric. </a:t>
            </a:r>
          </a:p>
        </p:txBody>
      </p:sp>
      <p:sp>
        <p:nvSpPr>
          <p:cNvPr id="9" name="Text Box 41"/>
          <p:cNvSpPr txBox="1">
            <a:spLocks noChangeArrowheads="1"/>
          </p:cNvSpPr>
          <p:nvPr/>
        </p:nvSpPr>
        <p:spPr bwMode="auto">
          <a:xfrm>
            <a:off x="2055583" y="2928934"/>
            <a:ext cx="2252135" cy="369332"/>
          </a:xfrm>
          <a:prstGeom prst="rect">
            <a:avLst/>
          </a:prstGeom>
          <a:noFill/>
          <a:ln w="9525" algn="ctr">
            <a:noFill/>
            <a:miter lim="800000"/>
            <a:headEnd/>
            <a:tailEnd/>
          </a:ln>
        </p:spPr>
        <p:txBody>
          <a:bodyPr wrap="square" lIns="0" tIns="0" rIns="0" bIns="0">
            <a:spAutoFit/>
          </a:bodyPr>
          <a:lstStyle/>
          <a:p>
            <a:pPr algn="ctr">
              <a:spcBef>
                <a:spcPct val="50000"/>
              </a:spcBef>
              <a:defRPr/>
            </a:pPr>
            <a:r>
              <a:rPr lang="en-US" altLang="zh-CN" sz="2400" b="1" dirty="0" smtClean="0">
                <a:solidFill>
                  <a:srgbClr val="0070C0"/>
                </a:solidFill>
                <a:latin typeface="Helvetica"/>
                <a:ea typeface="Helvetica Neue"/>
                <a:cs typeface="Helvetica Neue"/>
              </a:rPr>
              <a:t>civilizations</a:t>
            </a:r>
            <a:endParaRPr lang="en-US" altLang="zh-CN" sz="2400" b="1" dirty="0">
              <a:solidFill>
                <a:srgbClr val="0070C0"/>
              </a:solidFill>
              <a:latin typeface="Helvetica"/>
              <a:ea typeface="Helvetica Neue"/>
              <a:cs typeface="Helvetica Neue"/>
            </a:endParaRPr>
          </a:p>
        </p:txBody>
      </p:sp>
      <p:sp>
        <p:nvSpPr>
          <p:cNvPr id="12" name="Text Box 42"/>
          <p:cNvSpPr txBox="1">
            <a:spLocks noChangeArrowheads="1"/>
          </p:cNvSpPr>
          <p:nvPr/>
        </p:nvSpPr>
        <p:spPr bwMode="auto">
          <a:xfrm rot="10800000" flipV="1">
            <a:off x="4597403" y="3845485"/>
            <a:ext cx="2205949" cy="369332"/>
          </a:xfrm>
          <a:prstGeom prst="rect">
            <a:avLst/>
          </a:prstGeom>
          <a:noFill/>
          <a:ln w="9525" algn="ctr">
            <a:noFill/>
            <a:miter lim="800000"/>
            <a:headEnd/>
            <a:tailEnd/>
          </a:ln>
        </p:spPr>
        <p:txBody>
          <a:bodyPr wrap="square" lIns="0" tIns="0" rIns="0" bIns="0">
            <a:spAutoFit/>
          </a:bodyPr>
          <a:lstStyle/>
          <a:p>
            <a:pPr algn="ctr">
              <a:spcBef>
                <a:spcPct val="50000"/>
              </a:spcBef>
              <a:defRPr/>
            </a:pPr>
            <a:r>
              <a:rPr lang="en-US" altLang="zh-CN" sz="2400" b="1" dirty="0">
                <a:solidFill>
                  <a:srgbClr val="0070C0"/>
                </a:solidFill>
                <a:latin typeface="Helvetica"/>
                <a:ea typeface="Helvetica Neue"/>
                <a:cs typeface="Helvetica Neue"/>
              </a:rPr>
              <a:t>discipline</a:t>
            </a:r>
          </a:p>
        </p:txBody>
      </p:sp>
      <p:sp>
        <p:nvSpPr>
          <p:cNvPr id="16" name="右箭头 15">
            <a:hlinkClick r:id="" action="ppaction://hlinkshowjump?jump=nextslide"/>
          </p:cNvPr>
          <p:cNvSpPr/>
          <p:nvPr/>
        </p:nvSpPr>
        <p:spPr>
          <a:xfrm>
            <a:off x="6057948" y="5715016"/>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20" name="Picture 2" descr="H:\2015年修改\图片8.jpg"/>
          <p:cNvPicPr>
            <a:picLocks noChangeAspect="1" noChangeArrowheads="1"/>
          </p:cNvPicPr>
          <p:nvPr/>
        </p:nvPicPr>
        <p:blipFill>
          <a:blip r:embed="rId5"/>
          <a:srcRect/>
          <a:stretch>
            <a:fillRect/>
          </a:stretch>
        </p:blipFill>
        <p:spPr bwMode="auto">
          <a:xfrm>
            <a:off x="0" y="-24"/>
            <a:ext cx="8802687" cy="1195387"/>
          </a:xfrm>
          <a:prstGeom prst="rect">
            <a:avLst/>
          </a:prstGeom>
          <a:noFill/>
        </p:spPr>
      </p:pic>
      <p:sp>
        <p:nvSpPr>
          <p:cNvPr id="19" name="Text Box 42"/>
          <p:cNvSpPr txBox="1">
            <a:spLocks noChangeArrowheads="1"/>
          </p:cNvSpPr>
          <p:nvPr/>
        </p:nvSpPr>
        <p:spPr bwMode="auto">
          <a:xfrm rot="10800000" flipV="1">
            <a:off x="2195737" y="5559997"/>
            <a:ext cx="2205949" cy="369332"/>
          </a:xfrm>
          <a:prstGeom prst="rect">
            <a:avLst/>
          </a:prstGeom>
          <a:noFill/>
          <a:ln w="9525" algn="ctr">
            <a:noFill/>
            <a:miter lim="800000"/>
            <a:headEnd/>
            <a:tailEnd/>
          </a:ln>
        </p:spPr>
        <p:txBody>
          <a:bodyPr wrap="square" lIns="0" tIns="0" rIns="0" bIns="0">
            <a:spAutoFit/>
          </a:bodyPr>
          <a:lstStyle/>
          <a:p>
            <a:pPr algn="ctr">
              <a:spcBef>
                <a:spcPct val="50000"/>
              </a:spcBef>
              <a:defRPr/>
            </a:pPr>
            <a:r>
              <a:rPr lang="en-US" altLang="zh-CN" sz="2400" b="1" dirty="0" smtClean="0">
                <a:solidFill>
                  <a:srgbClr val="0070C0"/>
                </a:solidFill>
                <a:latin typeface="Helvetica"/>
                <a:ea typeface="Helvetica Neue"/>
                <a:cs typeface="Helvetica Neue"/>
              </a:rPr>
              <a:t>grammar</a:t>
            </a:r>
            <a:endParaRPr lang="en-US" altLang="zh-CN" sz="2400" b="1" dirty="0">
              <a:solidFill>
                <a:srgbClr val="0070C0"/>
              </a:solidFill>
              <a:latin typeface="Helvetica"/>
              <a:ea typeface="Helvetica Neue"/>
              <a:cs typeface="Helvetica Neue"/>
            </a:endParaRPr>
          </a:p>
        </p:txBody>
      </p:sp>
      <p:sp>
        <p:nvSpPr>
          <p:cNvPr id="21" name="矩形 20"/>
          <p:cNvSpPr/>
          <p:nvPr/>
        </p:nvSpPr>
        <p:spPr>
          <a:xfrm>
            <a:off x="1133460" y="1097805"/>
            <a:ext cx="6796126" cy="830997"/>
          </a:xfrm>
          <a:prstGeom prst="rect">
            <a:avLst/>
          </a:prstGeom>
        </p:spPr>
        <p:txBody>
          <a:bodyPr wrap="square">
            <a:spAutoFit/>
          </a:bodyPr>
          <a:lstStyle/>
          <a:p>
            <a:pPr eaLnBrk="0" hangingPunct="0">
              <a:defRPr/>
            </a:pPr>
            <a:r>
              <a:rPr lang="en-US" altLang="zh-CN" sz="2400" b="1" dirty="0" smtClean="0">
                <a:latin typeface="Helvetica"/>
                <a:ea typeface="Helvetica Neue"/>
                <a:cs typeface="Helvetica Neue"/>
              </a:rPr>
              <a:t>Listen to a short passage on logic, and fill in the missing information.</a:t>
            </a:r>
            <a:endParaRPr lang="en-US" altLang="zh-CN" sz="2400" b="1" dirty="0">
              <a:latin typeface="Helvetica"/>
              <a:ea typeface="Helvetica Neue"/>
              <a:cs typeface="Helvetica Neue"/>
            </a:endParaRPr>
          </a:p>
        </p:txBody>
      </p:sp>
      <p:pic>
        <p:nvPicPr>
          <p:cNvPr id="23" name="logic_2.mp3">
            <a:hlinkClick r:id="" action="ppaction://media"/>
          </p:cNvPr>
          <p:cNvPicPr>
            <a:picLocks noRot="1" noChangeAspect="1"/>
          </p:cNvPicPr>
          <p:nvPr>
            <a:audioFile r:link="rId1"/>
          </p:nvPr>
        </p:nvPicPr>
        <p:blipFill>
          <a:blip r:embed="rId6" cstate="print"/>
          <a:stretch>
            <a:fillRect/>
          </a:stretch>
        </p:blipFill>
        <p:spPr>
          <a:xfrm>
            <a:off x="1115608" y="2340728"/>
            <a:ext cx="373892" cy="373892"/>
          </a:xfrm>
          <a:prstGeom prst="rect">
            <a:avLst/>
          </a:prstGeom>
        </p:spPr>
      </p:pic>
    </p:spTree>
    <p:extLst>
      <p:ext uri="{BB962C8B-B14F-4D97-AF65-F5344CB8AC3E}">
        <p14:creationId xmlns:p14="http://schemas.microsoft.com/office/powerpoint/2010/main" xmlns="" val="3617636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1" restart="whenNotActive" fill="hold" evtFilter="cancelBubble" nodeType="interactiveSeq">
                <p:stCondLst>
                  <p:cond evt="onClick" delay="0">
                    <p:tgtEl>
                      <p:spTgt spid="23"/>
                    </p:tgtEl>
                  </p:cond>
                </p:stCondLst>
                <p:endSync evt="end" delay="0">
                  <p:rtn val="all"/>
                </p:endSync>
                <p:childTnLst>
                  <p:par>
                    <p:cTn id="32" fill="hold">
                      <p:stCondLst>
                        <p:cond delay="0"/>
                      </p:stCondLst>
                      <p:childTnLst>
                        <p:par>
                          <p:cTn id="33" fill="hold">
                            <p:stCondLst>
                              <p:cond delay="0"/>
                            </p:stCondLst>
                            <p:childTnLst>
                              <p:par>
                                <p:cTn id="34" presetID="1" presetClass="mediacall" presetSubtype="0" fill="hold" nodeType="clickEffect">
                                  <p:stCondLst>
                                    <p:cond delay="0"/>
                                  </p:stCondLst>
                                  <p:childTnLst>
                                    <p:cmd type="call" cmd="playFrom(0.0)">
                                      <p:cBhvr>
                                        <p:cTn id="35" dur="26410" fill="hold"/>
                                        <p:tgtEl>
                                          <p:spTgt spid="23"/>
                                        </p:tgtEl>
                                      </p:cBhvr>
                                    </p:cmd>
                                  </p:childTnLst>
                                </p:cTn>
                              </p:par>
                            </p:childTnLst>
                          </p:cTn>
                        </p:par>
                      </p:childTnLst>
                    </p:cTn>
                  </p:par>
                </p:childTnLst>
              </p:cTn>
              <p:nextCondLst>
                <p:cond evt="onClick" delay="0">
                  <p:tgtEl>
                    <p:spTgt spid="23"/>
                  </p:tgtEl>
                </p:cond>
              </p:nextCondLst>
            </p:seq>
            <p:audio>
              <p:cMediaNode>
                <p:cTn id="36" fill="hold" display="0">
                  <p:stCondLst>
                    <p:cond delay="indefinite"/>
                  </p:stCondLst>
                  <p:endCondLst>
                    <p:cond evt="onNext" delay="0">
                      <p:tgtEl>
                        <p:sldTgt/>
                      </p:tgtEl>
                    </p:cond>
                    <p:cond evt="onPrev" delay="0">
                      <p:tgtEl>
                        <p:sldTgt/>
                      </p:tgtEl>
                    </p:cond>
                    <p:cond evt="onStopAudio" delay="0">
                      <p:tgtEl>
                        <p:sldTgt/>
                      </p:tgtEl>
                    </p:cond>
                  </p:endCondLst>
                </p:cTn>
                <p:tgtEl>
                  <p:spTgt spid="23"/>
                </p:tgtEl>
              </p:cMediaNode>
            </p:audio>
          </p:childTnLst>
        </p:cTn>
      </p:par>
    </p:tnLst>
    <p:bldLst>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5"/>
          <p:cNvPicPr>
            <a:picLocks noChangeAspect="1" noChangeArrowheads="1"/>
          </p:cNvPicPr>
          <p:nvPr/>
        </p:nvPicPr>
        <p:blipFill>
          <a:blip r:embed="rId4" cstate="print"/>
          <a:srcRect/>
          <a:stretch>
            <a:fillRect/>
          </a:stretch>
        </p:blipFill>
        <p:spPr bwMode="auto">
          <a:xfrm>
            <a:off x="75687" y="1773980"/>
            <a:ext cx="9139783" cy="4941168"/>
          </a:xfrm>
          <a:prstGeom prst="rect">
            <a:avLst/>
          </a:prstGeom>
          <a:noFill/>
          <a:ln w="9525">
            <a:noFill/>
            <a:miter lim="800000"/>
            <a:headEnd/>
            <a:tailEnd/>
          </a:ln>
        </p:spPr>
      </p:pic>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7" name="TextBox 16"/>
          <p:cNvSpPr txBox="1"/>
          <p:nvPr/>
        </p:nvSpPr>
        <p:spPr>
          <a:xfrm>
            <a:off x="1187624" y="2437042"/>
            <a:ext cx="6027582" cy="3637919"/>
          </a:xfrm>
          <a:prstGeom prst="rect">
            <a:avLst/>
          </a:prstGeom>
          <a:noFill/>
          <a:effectLst>
            <a:glow rad="139700">
              <a:schemeClr val="accent3">
                <a:satMod val="175000"/>
                <a:alpha val="40000"/>
              </a:schemeClr>
            </a:glow>
          </a:effectLst>
        </p:spPr>
        <p:txBody>
          <a:bodyPr wrap="square">
            <a:spAutoFit/>
          </a:bodyPr>
          <a:lstStyle/>
          <a:p>
            <a:pPr indent="457200" algn="just">
              <a:lnSpc>
                <a:spcPct val="120000"/>
              </a:lnSpc>
              <a:defRPr/>
            </a:pPr>
            <a:r>
              <a:rPr lang="en-US" altLang="zh-CN" sz="2400" dirty="0" smtClean="0">
                <a:latin typeface="Helvetica"/>
                <a:ea typeface="楷体_GB2312" pitchFamily="49" charset="-122"/>
              </a:rPr>
              <a:t>Logic </a:t>
            </a:r>
            <a:r>
              <a:rPr lang="en-US" altLang="zh-CN" sz="2400" dirty="0">
                <a:latin typeface="Helvetica"/>
                <a:ea typeface="楷体_GB2312" pitchFamily="49" charset="-122"/>
              </a:rPr>
              <a:t>was further </a:t>
            </a:r>
            <a:r>
              <a:rPr lang="en-US" altLang="zh-CN" sz="2400" u="sng" dirty="0" smtClean="0">
                <a:latin typeface="Helvetica"/>
                <a:ea typeface="楷体_GB2312" pitchFamily="49" charset="-122"/>
              </a:rPr>
              <a:t>                </a:t>
            </a:r>
            <a:r>
              <a:rPr lang="en-US" altLang="zh-CN" sz="2400" dirty="0" smtClean="0">
                <a:latin typeface="Helvetica"/>
                <a:ea typeface="楷体_GB2312" pitchFamily="49" charset="-122"/>
              </a:rPr>
              <a:t> by </a:t>
            </a:r>
            <a:r>
              <a:rPr lang="en-US" altLang="zh-CN" sz="2400" dirty="0">
                <a:latin typeface="Helvetica"/>
                <a:ea typeface="楷体_GB2312" pitchFamily="49" charset="-122"/>
              </a:rPr>
              <a:t>Al-</a:t>
            </a:r>
            <a:r>
              <a:rPr lang="en-US" altLang="zh-CN" sz="2400" dirty="0" err="1">
                <a:latin typeface="Helvetica"/>
                <a:ea typeface="楷体_GB2312" pitchFamily="49" charset="-122"/>
              </a:rPr>
              <a:t>Farabi</a:t>
            </a:r>
            <a:r>
              <a:rPr lang="en-US" altLang="zh-CN" sz="2400" dirty="0">
                <a:latin typeface="Helvetica"/>
                <a:ea typeface="楷体_GB2312" pitchFamily="49" charset="-122"/>
              </a:rPr>
              <a:t> who categorized it into two separate groups (idea </a:t>
            </a:r>
            <a:r>
              <a:rPr lang="en-US" altLang="zh-CN" sz="2400" dirty="0" smtClean="0">
                <a:latin typeface="Helvetica"/>
                <a:ea typeface="楷体_GB2312" pitchFamily="49" charset="-122"/>
              </a:rPr>
              <a:t>and </a:t>
            </a:r>
            <a:r>
              <a:rPr lang="en-US" altLang="zh-CN" sz="2400" u="sng" dirty="0" smtClean="0">
                <a:latin typeface="Helvetica"/>
                <a:ea typeface="楷体_GB2312" pitchFamily="49" charset="-122"/>
              </a:rPr>
              <a:t>          </a:t>
            </a:r>
            <a:r>
              <a:rPr lang="en-US" altLang="zh-CN" sz="2400" dirty="0" smtClean="0">
                <a:latin typeface="Helvetica"/>
                <a:ea typeface="楷体_GB2312" pitchFamily="49" charset="-122"/>
              </a:rPr>
              <a:t>). </a:t>
            </a:r>
            <a:r>
              <a:rPr lang="en-US" altLang="zh-CN" sz="2400" dirty="0">
                <a:latin typeface="Helvetica"/>
                <a:ea typeface="楷体_GB2312" pitchFamily="49" charset="-122"/>
              </a:rPr>
              <a:t>Later, Avicenna revived the study of logic and developed relationship between temporalis and </a:t>
            </a:r>
            <a:r>
              <a:rPr lang="en-US" altLang="zh-CN" sz="2400" dirty="0" smtClean="0">
                <a:latin typeface="Helvetica"/>
                <a:ea typeface="楷体_GB2312" pitchFamily="49" charset="-122"/>
              </a:rPr>
              <a:t>the</a:t>
            </a:r>
          </a:p>
          <a:p>
            <a:pPr algn="just">
              <a:lnSpc>
                <a:spcPct val="120000"/>
              </a:lnSpc>
              <a:defRPr/>
            </a:pPr>
            <a:r>
              <a:rPr lang="en-US" altLang="zh-CN" sz="2400" u="sng" dirty="0" smtClean="0">
                <a:latin typeface="Helvetica"/>
                <a:ea typeface="楷体_GB2312" pitchFamily="49" charset="-122"/>
              </a:rPr>
              <a:t>                    </a:t>
            </a:r>
            <a:r>
              <a:rPr lang="en-US" altLang="zh-CN" sz="2400" dirty="0" smtClean="0">
                <a:latin typeface="Helvetica"/>
                <a:ea typeface="楷体_GB2312" pitchFamily="49" charset="-122"/>
              </a:rPr>
              <a:t> (</a:t>
            </a:r>
            <a:r>
              <a:rPr lang="zh-CN" altLang="en-US" sz="2400" dirty="0" smtClean="0">
                <a:latin typeface="Helvetica"/>
                <a:ea typeface="楷体_GB2312" pitchFamily="49" charset="-122"/>
              </a:rPr>
              <a:t>时间与意义</a:t>
            </a:r>
            <a:r>
              <a:rPr lang="en-US" altLang="zh-CN" sz="2400" dirty="0" smtClean="0">
                <a:latin typeface="Helvetica"/>
                <a:ea typeface="楷体_GB2312" pitchFamily="49" charset="-122"/>
              </a:rPr>
              <a:t>). </a:t>
            </a:r>
            <a:r>
              <a:rPr lang="en-US" altLang="zh-CN" sz="2400" dirty="0">
                <a:latin typeface="Helvetica"/>
                <a:ea typeface="楷体_GB2312" pitchFamily="49" charset="-122"/>
              </a:rPr>
              <a:t>In the East, logic was developed by Hindus, Buddhists and </a:t>
            </a:r>
            <a:r>
              <a:rPr lang="en-US" altLang="zh-CN" sz="2400" dirty="0" smtClean="0">
                <a:latin typeface="Helvetica"/>
                <a:ea typeface="楷体_GB2312" pitchFamily="49" charset="-122"/>
              </a:rPr>
              <a:t>Jains (</a:t>
            </a:r>
            <a:r>
              <a:rPr lang="zh-CN" altLang="en-US" sz="2400" dirty="0" smtClean="0">
                <a:latin typeface="Helvetica"/>
                <a:ea typeface="楷体_GB2312" pitchFamily="49" charset="-122"/>
              </a:rPr>
              <a:t>耆那教徒</a:t>
            </a:r>
            <a:r>
              <a:rPr lang="en-US" altLang="zh-CN" sz="2400" dirty="0" smtClean="0">
                <a:latin typeface="Helvetica"/>
                <a:ea typeface="楷体_GB2312" pitchFamily="49" charset="-122"/>
              </a:rPr>
              <a:t>).</a:t>
            </a:r>
            <a:endParaRPr lang="en-US" altLang="zh-CN" sz="2400" dirty="0">
              <a:latin typeface="Helvetica"/>
              <a:ea typeface="楷体_GB2312" pitchFamily="49" charset="-122"/>
            </a:endParaRPr>
          </a:p>
        </p:txBody>
      </p:sp>
      <p:sp>
        <p:nvSpPr>
          <p:cNvPr id="9" name="Text Box 41"/>
          <p:cNvSpPr txBox="1">
            <a:spLocks noChangeArrowheads="1"/>
          </p:cNvSpPr>
          <p:nvPr/>
        </p:nvSpPr>
        <p:spPr bwMode="auto">
          <a:xfrm>
            <a:off x="4357686" y="2516646"/>
            <a:ext cx="1827802" cy="369332"/>
          </a:xfrm>
          <a:prstGeom prst="rect">
            <a:avLst/>
          </a:prstGeom>
          <a:noFill/>
          <a:ln w="9525" algn="ctr">
            <a:noFill/>
            <a:miter lim="800000"/>
            <a:headEnd/>
            <a:tailEnd/>
          </a:ln>
        </p:spPr>
        <p:txBody>
          <a:bodyPr wrap="square" lIns="0" tIns="0" rIns="0" bIns="0">
            <a:spAutoFit/>
          </a:bodyPr>
          <a:lstStyle/>
          <a:p>
            <a:pPr algn="ctr">
              <a:spcBef>
                <a:spcPct val="50000"/>
              </a:spcBef>
              <a:defRPr/>
            </a:pPr>
            <a:r>
              <a:rPr lang="en-US" altLang="zh-CN" sz="2400" b="1" dirty="0">
                <a:solidFill>
                  <a:srgbClr val="0070C0"/>
                </a:solidFill>
                <a:latin typeface="Helvetica"/>
                <a:ea typeface="Helvetica Neue"/>
                <a:cs typeface="Helvetica Neue"/>
              </a:rPr>
              <a:t>extended</a:t>
            </a:r>
          </a:p>
        </p:txBody>
      </p:sp>
      <p:sp>
        <p:nvSpPr>
          <p:cNvPr id="12" name="Text Box 42"/>
          <p:cNvSpPr txBox="1">
            <a:spLocks noChangeArrowheads="1"/>
          </p:cNvSpPr>
          <p:nvPr/>
        </p:nvSpPr>
        <p:spPr bwMode="auto">
          <a:xfrm rot="10800000" flipV="1">
            <a:off x="3571868" y="3393375"/>
            <a:ext cx="1341853" cy="369332"/>
          </a:xfrm>
          <a:prstGeom prst="rect">
            <a:avLst/>
          </a:prstGeom>
          <a:noFill/>
          <a:ln w="9525" algn="ctr">
            <a:noFill/>
            <a:miter lim="800000"/>
            <a:headEnd/>
            <a:tailEnd/>
          </a:ln>
        </p:spPr>
        <p:txBody>
          <a:bodyPr wrap="square" lIns="0" tIns="0" rIns="0" bIns="0">
            <a:spAutoFit/>
          </a:bodyPr>
          <a:lstStyle/>
          <a:p>
            <a:pPr algn="ctr">
              <a:spcBef>
                <a:spcPct val="50000"/>
              </a:spcBef>
              <a:defRPr/>
            </a:pPr>
            <a:r>
              <a:rPr lang="en-US" altLang="zh-CN" sz="2400" b="1" dirty="0">
                <a:solidFill>
                  <a:srgbClr val="0070C0"/>
                </a:solidFill>
                <a:latin typeface="Helvetica"/>
                <a:ea typeface="Helvetica Neue"/>
                <a:cs typeface="Helvetica Neue"/>
              </a:rPr>
              <a:t>proof</a:t>
            </a:r>
          </a:p>
        </p:txBody>
      </p:sp>
      <p:sp>
        <p:nvSpPr>
          <p:cNvPr id="16" name="右箭头 15">
            <a:hlinkClick r:id="" action="ppaction://hlinkshowjump?jump=nextslide"/>
          </p:cNvPr>
          <p:cNvSpPr/>
          <p:nvPr/>
        </p:nvSpPr>
        <p:spPr>
          <a:xfrm>
            <a:off x="5724128" y="5517232"/>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20" name="Picture 2" descr="H:\2015年修改\图片8.jpg"/>
          <p:cNvPicPr>
            <a:picLocks noChangeAspect="1" noChangeArrowheads="1"/>
          </p:cNvPicPr>
          <p:nvPr/>
        </p:nvPicPr>
        <p:blipFill>
          <a:blip r:embed="rId5"/>
          <a:srcRect/>
          <a:stretch>
            <a:fillRect/>
          </a:stretch>
        </p:blipFill>
        <p:spPr bwMode="auto">
          <a:xfrm>
            <a:off x="-1" y="-24"/>
            <a:ext cx="8802687" cy="1195387"/>
          </a:xfrm>
          <a:prstGeom prst="rect">
            <a:avLst/>
          </a:prstGeom>
          <a:noFill/>
        </p:spPr>
      </p:pic>
      <p:sp>
        <p:nvSpPr>
          <p:cNvPr id="19" name="Text Box 42"/>
          <p:cNvSpPr txBox="1">
            <a:spLocks noChangeArrowheads="1"/>
          </p:cNvSpPr>
          <p:nvPr/>
        </p:nvSpPr>
        <p:spPr bwMode="auto">
          <a:xfrm rot="10800000" flipV="1">
            <a:off x="1175750" y="4727727"/>
            <a:ext cx="1872208" cy="369332"/>
          </a:xfrm>
          <a:prstGeom prst="rect">
            <a:avLst/>
          </a:prstGeom>
          <a:noFill/>
          <a:ln w="9525" algn="ctr">
            <a:noFill/>
            <a:miter lim="800000"/>
            <a:headEnd/>
            <a:tailEnd/>
          </a:ln>
        </p:spPr>
        <p:txBody>
          <a:bodyPr wrap="square" lIns="0" tIns="0" rIns="0" bIns="0">
            <a:spAutoFit/>
          </a:bodyPr>
          <a:lstStyle/>
          <a:p>
            <a:pPr algn="ctr">
              <a:spcBef>
                <a:spcPct val="50000"/>
              </a:spcBef>
              <a:defRPr/>
            </a:pPr>
            <a:r>
              <a:rPr lang="en-US" altLang="zh-CN" sz="2400" b="1" dirty="0" smtClean="0">
                <a:solidFill>
                  <a:srgbClr val="0070C0"/>
                </a:solidFill>
                <a:latin typeface="Helvetica"/>
                <a:ea typeface="Helvetica Neue"/>
                <a:cs typeface="Helvetica Neue"/>
              </a:rPr>
              <a:t>implication</a:t>
            </a:r>
            <a:endParaRPr lang="en-US" altLang="zh-CN" sz="2400" b="1" dirty="0">
              <a:solidFill>
                <a:srgbClr val="0070C0"/>
              </a:solidFill>
              <a:latin typeface="Helvetica"/>
              <a:ea typeface="Helvetica Neue"/>
              <a:cs typeface="Helvetica Neue"/>
            </a:endParaRPr>
          </a:p>
        </p:txBody>
      </p:sp>
      <p:sp>
        <p:nvSpPr>
          <p:cNvPr id="21" name="矩形 20"/>
          <p:cNvSpPr/>
          <p:nvPr/>
        </p:nvSpPr>
        <p:spPr>
          <a:xfrm>
            <a:off x="1204898" y="1142984"/>
            <a:ext cx="6796126" cy="830997"/>
          </a:xfrm>
          <a:prstGeom prst="rect">
            <a:avLst/>
          </a:prstGeom>
        </p:spPr>
        <p:txBody>
          <a:bodyPr wrap="square">
            <a:spAutoFit/>
          </a:bodyPr>
          <a:lstStyle/>
          <a:p>
            <a:pPr eaLnBrk="0" hangingPunct="0">
              <a:defRPr/>
            </a:pPr>
            <a:r>
              <a:rPr lang="en-US" altLang="zh-CN" sz="2400" b="1" dirty="0" smtClean="0">
                <a:latin typeface="Helvetica"/>
                <a:ea typeface="Helvetica Neue"/>
                <a:cs typeface="Helvetica Neue"/>
              </a:rPr>
              <a:t>Listen to a short passage on logic, and fill in the missing information.</a:t>
            </a:r>
            <a:endParaRPr lang="en-US" altLang="zh-CN" sz="2400" b="1" dirty="0">
              <a:latin typeface="Helvetica"/>
              <a:ea typeface="Helvetica Neue"/>
              <a:cs typeface="Helvetica Neue"/>
            </a:endParaRPr>
          </a:p>
        </p:txBody>
      </p:sp>
      <p:pic>
        <p:nvPicPr>
          <p:cNvPr id="23" name="logic_3.mp3">
            <a:hlinkClick r:id="" action="ppaction://media"/>
          </p:cNvPr>
          <p:cNvPicPr>
            <a:picLocks noRot="1" noChangeAspect="1"/>
          </p:cNvPicPr>
          <p:nvPr>
            <a:audioFile r:link="rId1"/>
          </p:nvPr>
        </p:nvPicPr>
        <p:blipFill>
          <a:blip r:embed="rId6" cstate="print"/>
          <a:stretch>
            <a:fillRect/>
          </a:stretch>
        </p:blipFill>
        <p:spPr>
          <a:xfrm>
            <a:off x="997154" y="2258447"/>
            <a:ext cx="357190" cy="357190"/>
          </a:xfrm>
          <a:prstGeom prst="rect">
            <a:avLst/>
          </a:prstGeom>
        </p:spPr>
      </p:pic>
    </p:spTree>
    <p:extLst>
      <p:ext uri="{BB962C8B-B14F-4D97-AF65-F5344CB8AC3E}">
        <p14:creationId xmlns:p14="http://schemas.microsoft.com/office/powerpoint/2010/main" xmlns="" val="215009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1" restart="whenNotActive" fill="hold" evtFilter="cancelBubble" nodeType="interactiveSeq">
                <p:stCondLst>
                  <p:cond evt="onClick" delay="0">
                    <p:tgtEl>
                      <p:spTgt spid="23"/>
                    </p:tgtEl>
                  </p:cond>
                </p:stCondLst>
                <p:endSync evt="end" delay="0">
                  <p:rtn val="all"/>
                </p:endSync>
                <p:childTnLst>
                  <p:par>
                    <p:cTn id="32" fill="hold">
                      <p:stCondLst>
                        <p:cond delay="0"/>
                      </p:stCondLst>
                      <p:childTnLst>
                        <p:par>
                          <p:cTn id="33" fill="hold">
                            <p:stCondLst>
                              <p:cond delay="0"/>
                            </p:stCondLst>
                            <p:childTnLst>
                              <p:par>
                                <p:cTn id="34" presetID="1" presetClass="mediacall" presetSubtype="0" fill="hold" nodeType="clickEffect">
                                  <p:stCondLst>
                                    <p:cond delay="0"/>
                                  </p:stCondLst>
                                  <p:childTnLst>
                                    <p:cmd type="call" cmd="playFrom(0.0)">
                                      <p:cBhvr>
                                        <p:cTn id="35" dur="26593" fill="hold"/>
                                        <p:tgtEl>
                                          <p:spTgt spid="23"/>
                                        </p:tgtEl>
                                      </p:cBhvr>
                                    </p:cmd>
                                  </p:childTnLst>
                                </p:cTn>
                              </p:par>
                            </p:childTnLst>
                          </p:cTn>
                        </p:par>
                      </p:childTnLst>
                    </p:cTn>
                  </p:par>
                </p:childTnLst>
              </p:cTn>
              <p:nextCondLst>
                <p:cond evt="onClick" delay="0">
                  <p:tgtEl>
                    <p:spTgt spid="23"/>
                  </p:tgtEl>
                </p:cond>
              </p:nextCondLst>
            </p:seq>
            <p:audio>
              <p:cMediaNode>
                <p:cTn id="36" fill="hold" display="0">
                  <p:stCondLst>
                    <p:cond delay="indefinite"/>
                  </p:stCondLst>
                  <p:endCondLst>
                    <p:cond evt="onNext" delay="0">
                      <p:tgtEl>
                        <p:sldTgt/>
                      </p:tgtEl>
                    </p:cond>
                    <p:cond evt="onPrev" delay="0">
                      <p:tgtEl>
                        <p:sldTgt/>
                      </p:tgtEl>
                    </p:cond>
                    <p:cond evt="onStopAudio" delay="0">
                      <p:tgtEl>
                        <p:sldTgt/>
                      </p:tgtEl>
                    </p:cond>
                  </p:endCondLst>
                </p:cTn>
                <p:tgtEl>
                  <p:spTgt spid="23"/>
                </p:tgtEl>
              </p:cMediaNode>
            </p:audio>
          </p:childTnLst>
        </p:cTn>
      </p:par>
    </p:tnLst>
    <p:bldLst>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5"/>
          <p:cNvPicPr>
            <a:picLocks noChangeAspect="1" noChangeArrowheads="1"/>
          </p:cNvPicPr>
          <p:nvPr/>
        </p:nvPicPr>
        <p:blipFill>
          <a:blip r:embed="rId4" cstate="print"/>
          <a:srcRect/>
          <a:stretch>
            <a:fillRect/>
          </a:stretch>
        </p:blipFill>
        <p:spPr bwMode="auto">
          <a:xfrm>
            <a:off x="778390" y="2122903"/>
            <a:ext cx="7776864" cy="4312331"/>
          </a:xfrm>
          <a:prstGeom prst="rect">
            <a:avLst/>
          </a:prstGeom>
          <a:noFill/>
          <a:ln w="9525">
            <a:noFill/>
            <a:miter lim="800000"/>
            <a:headEnd/>
            <a:tailEnd/>
          </a:ln>
        </p:spPr>
      </p:pic>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7" name="TextBox 16"/>
          <p:cNvSpPr txBox="1"/>
          <p:nvPr/>
        </p:nvSpPr>
        <p:spPr>
          <a:xfrm>
            <a:off x="1928794" y="3421262"/>
            <a:ext cx="4786346" cy="1865126"/>
          </a:xfrm>
          <a:prstGeom prst="rect">
            <a:avLst/>
          </a:prstGeom>
          <a:noFill/>
          <a:effectLst>
            <a:glow rad="139700">
              <a:schemeClr val="accent3">
                <a:satMod val="175000"/>
                <a:alpha val="40000"/>
              </a:schemeClr>
            </a:glow>
          </a:effectLst>
        </p:spPr>
        <p:txBody>
          <a:bodyPr wrap="square">
            <a:spAutoFit/>
          </a:bodyPr>
          <a:lstStyle/>
          <a:p>
            <a:pPr indent="457200" algn="just">
              <a:lnSpc>
                <a:spcPct val="120000"/>
              </a:lnSpc>
              <a:spcBef>
                <a:spcPct val="50000"/>
              </a:spcBef>
              <a:defRPr/>
            </a:pPr>
            <a:r>
              <a:rPr lang="en-US" altLang="zh-CN" sz="2400" dirty="0" smtClean="0">
                <a:latin typeface="Helvetica"/>
                <a:ea typeface="楷体_GB2312" pitchFamily="49" charset="-122"/>
              </a:rPr>
              <a:t>Logic is often divided into three parts: </a:t>
            </a:r>
            <a:r>
              <a:rPr lang="en-US" altLang="zh-CN" sz="2400" u="sng" dirty="0" smtClean="0">
                <a:latin typeface="Helvetica"/>
                <a:ea typeface="楷体_GB2312" pitchFamily="49" charset="-122"/>
              </a:rPr>
              <a:t>               </a:t>
            </a:r>
            <a:r>
              <a:rPr lang="en-US" altLang="zh-CN" sz="2400" dirty="0" smtClean="0">
                <a:latin typeface="Helvetica"/>
                <a:ea typeface="楷体_GB2312" pitchFamily="49" charset="-122"/>
              </a:rPr>
              <a:t> reasoning, </a:t>
            </a:r>
            <a:r>
              <a:rPr lang="en-US" altLang="zh-CN" sz="2400" dirty="0" err="1" smtClean="0">
                <a:latin typeface="Helvetica"/>
                <a:ea typeface="楷体_GB2312" pitchFamily="49" charset="-122"/>
              </a:rPr>
              <a:t>abductive</a:t>
            </a:r>
            <a:r>
              <a:rPr lang="en-US" altLang="zh-CN" sz="2400" dirty="0" smtClean="0">
                <a:latin typeface="Helvetica"/>
                <a:ea typeface="楷体_GB2312" pitchFamily="49" charset="-122"/>
              </a:rPr>
              <a:t> reasoning, and deductive reasoning.</a:t>
            </a:r>
          </a:p>
        </p:txBody>
      </p:sp>
      <p:sp>
        <p:nvSpPr>
          <p:cNvPr id="9" name="Text Box 41"/>
          <p:cNvSpPr txBox="1">
            <a:spLocks noChangeArrowheads="1"/>
          </p:cNvSpPr>
          <p:nvPr/>
        </p:nvSpPr>
        <p:spPr bwMode="auto">
          <a:xfrm>
            <a:off x="3357554" y="3916924"/>
            <a:ext cx="2034260" cy="369332"/>
          </a:xfrm>
          <a:prstGeom prst="rect">
            <a:avLst/>
          </a:prstGeom>
          <a:noFill/>
          <a:ln w="9525" algn="ctr">
            <a:noFill/>
            <a:miter lim="800000"/>
            <a:headEnd/>
            <a:tailEnd/>
          </a:ln>
        </p:spPr>
        <p:txBody>
          <a:bodyPr wrap="square" lIns="0" tIns="0" rIns="0" bIns="0">
            <a:spAutoFit/>
          </a:bodyPr>
          <a:lstStyle/>
          <a:p>
            <a:pPr algn="ctr">
              <a:spcBef>
                <a:spcPct val="50000"/>
              </a:spcBef>
              <a:defRPr/>
            </a:pPr>
            <a:r>
              <a:rPr lang="en-US" altLang="zh-CN" sz="2400" b="1" dirty="0" smtClean="0">
                <a:solidFill>
                  <a:srgbClr val="0070C0"/>
                </a:solidFill>
                <a:latin typeface="Helvetica"/>
                <a:ea typeface="Helvetica Neue"/>
                <a:cs typeface="Helvetica Neue"/>
              </a:rPr>
              <a:t>inductive</a:t>
            </a:r>
            <a:endParaRPr lang="en-US" altLang="zh-CN" sz="2400" b="1" dirty="0">
              <a:solidFill>
                <a:srgbClr val="0070C0"/>
              </a:solidFill>
              <a:latin typeface="Helvetica"/>
              <a:ea typeface="Helvetica Neue"/>
              <a:cs typeface="Helvetica Neue"/>
            </a:endParaRPr>
          </a:p>
        </p:txBody>
      </p:sp>
      <p:pic>
        <p:nvPicPr>
          <p:cNvPr id="18" name="Picture 4">
            <a:hlinkClick r:id="rId5" action="ppaction://hlinksldjump"/>
          </p:cNvPr>
          <p:cNvPicPr>
            <a:picLocks noChangeAspect="1" noChangeArrowheads="1"/>
          </p:cNvPicPr>
          <p:nvPr/>
        </p:nvPicPr>
        <p:blipFill>
          <a:blip r:embed="rId6"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pic>
        <p:nvPicPr>
          <p:cNvPr id="20" name="Picture 2" descr="H:\2015年修改\图片8.jpg"/>
          <p:cNvPicPr>
            <a:picLocks noChangeAspect="1" noChangeArrowheads="1"/>
          </p:cNvPicPr>
          <p:nvPr/>
        </p:nvPicPr>
        <p:blipFill>
          <a:blip r:embed="rId7"/>
          <a:srcRect/>
          <a:stretch>
            <a:fillRect/>
          </a:stretch>
        </p:blipFill>
        <p:spPr bwMode="auto">
          <a:xfrm>
            <a:off x="0" y="-24"/>
            <a:ext cx="8802687" cy="1195387"/>
          </a:xfrm>
          <a:prstGeom prst="rect">
            <a:avLst/>
          </a:prstGeom>
          <a:noFill/>
        </p:spPr>
      </p:pic>
      <p:sp>
        <p:nvSpPr>
          <p:cNvPr id="12" name="矩形 11"/>
          <p:cNvSpPr/>
          <p:nvPr/>
        </p:nvSpPr>
        <p:spPr>
          <a:xfrm>
            <a:off x="1928794" y="1312119"/>
            <a:ext cx="6072230" cy="830997"/>
          </a:xfrm>
          <a:prstGeom prst="rect">
            <a:avLst/>
          </a:prstGeom>
        </p:spPr>
        <p:txBody>
          <a:bodyPr wrap="square">
            <a:spAutoFit/>
          </a:bodyPr>
          <a:lstStyle/>
          <a:p>
            <a:pPr eaLnBrk="0" hangingPunct="0">
              <a:defRPr/>
            </a:pPr>
            <a:r>
              <a:rPr lang="en-US" altLang="zh-CN" sz="2400" b="1" dirty="0" smtClean="0">
                <a:latin typeface="Helvetica"/>
                <a:ea typeface="Helvetica Neue"/>
                <a:cs typeface="Helvetica Neue"/>
              </a:rPr>
              <a:t>Listen to a short passage on logic, and</a:t>
            </a:r>
          </a:p>
          <a:p>
            <a:pPr eaLnBrk="0" hangingPunct="0">
              <a:defRPr/>
            </a:pPr>
            <a:r>
              <a:rPr lang="en-US" altLang="zh-CN" sz="2400" b="1" dirty="0" smtClean="0">
                <a:latin typeface="Helvetica"/>
                <a:ea typeface="Helvetica Neue"/>
                <a:cs typeface="Helvetica Neue"/>
              </a:rPr>
              <a:t>fill in the missing information.</a:t>
            </a:r>
            <a:endParaRPr lang="en-US" altLang="zh-CN" sz="2400" b="1" dirty="0">
              <a:latin typeface="Helvetica"/>
              <a:ea typeface="Helvetica Neue"/>
              <a:cs typeface="Helvetica Neue"/>
            </a:endParaRPr>
          </a:p>
        </p:txBody>
      </p:sp>
      <p:pic>
        <p:nvPicPr>
          <p:cNvPr id="16" name="logic_4.mp3">
            <a:hlinkClick r:id="" action="ppaction://media"/>
          </p:cNvPr>
          <p:cNvPicPr>
            <a:picLocks noRot="1" noChangeAspect="1"/>
          </p:cNvPicPr>
          <p:nvPr>
            <a:audioFile r:link="rId1"/>
          </p:nvPr>
        </p:nvPicPr>
        <p:blipFill>
          <a:blip r:embed="rId8"/>
          <a:stretch>
            <a:fillRect/>
          </a:stretch>
        </p:blipFill>
        <p:spPr>
          <a:xfrm>
            <a:off x="1605056" y="2643182"/>
            <a:ext cx="428628" cy="428628"/>
          </a:xfrm>
          <a:prstGeom prst="rect">
            <a:avLst/>
          </a:prstGeom>
        </p:spPr>
      </p:pic>
    </p:spTree>
    <p:extLst>
      <p:ext uri="{BB962C8B-B14F-4D97-AF65-F5344CB8AC3E}">
        <p14:creationId xmlns:p14="http://schemas.microsoft.com/office/powerpoint/2010/main" xmlns="" val="2988707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9" restart="whenNotActive" fill="hold" evtFilter="cancelBubble" nodeType="interactiveSeq">
                <p:stCondLst>
                  <p:cond evt="onClick" delay="0">
                    <p:tgtEl>
                      <p:spTgt spid="16"/>
                    </p:tgtEl>
                  </p:cond>
                </p:stCondLst>
                <p:endSync evt="end" delay="0">
                  <p:rtn val="all"/>
                </p:endSync>
                <p:childTnLst>
                  <p:par>
                    <p:cTn id="20" fill="hold">
                      <p:stCondLst>
                        <p:cond delay="0"/>
                      </p:stCondLst>
                      <p:childTnLst>
                        <p:par>
                          <p:cTn id="21" fill="hold">
                            <p:stCondLst>
                              <p:cond delay="0"/>
                            </p:stCondLst>
                            <p:childTnLst>
                              <p:par>
                                <p:cTn id="22" presetID="1" presetClass="mediacall" presetSubtype="0" fill="hold" nodeType="clickEffect">
                                  <p:stCondLst>
                                    <p:cond delay="0"/>
                                  </p:stCondLst>
                                  <p:childTnLst>
                                    <p:cmd type="call" cmd="playFrom(0.0)">
                                      <p:cBhvr>
                                        <p:cTn id="23" dur="9431" fill="hold"/>
                                        <p:tgtEl>
                                          <p:spTgt spid="16"/>
                                        </p:tgtEl>
                                      </p:cBhvr>
                                    </p:cmd>
                                  </p:childTnLst>
                                </p:cTn>
                              </p:par>
                            </p:childTnLst>
                          </p:cTn>
                        </p:par>
                      </p:childTnLst>
                    </p:cTn>
                  </p:par>
                </p:childTnLst>
              </p:cTn>
              <p:nextCondLst>
                <p:cond evt="onClick" delay="0">
                  <p:tgtEl>
                    <p:spTgt spid="16"/>
                  </p:tgtEl>
                </p:cond>
              </p:nextCondLst>
            </p:seq>
            <p:audio>
              <p:cMediaNode>
                <p:cTn id="24" fill="hold" display="0">
                  <p:stCondLst>
                    <p:cond delay="indefinite"/>
                  </p:stCondLst>
                  <p:endCondLst>
                    <p:cond evt="onNext" delay="0">
                      <p:tgtEl>
                        <p:sldTgt/>
                      </p:tgtEl>
                    </p:cond>
                    <p:cond evt="onPrev" delay="0">
                      <p:tgtEl>
                        <p:sldTgt/>
                      </p:tgtEl>
                    </p:cond>
                    <p:cond evt="onStopAudio" delay="0">
                      <p:tgtEl>
                        <p:sldTgt/>
                      </p:tgtEl>
                    </p:cond>
                  </p:endCondLst>
                </p:cTn>
                <p:tgtEl>
                  <p:spTgt spid="1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767290" y="1454150"/>
            <a:ext cx="8169546" cy="4189117"/>
            <a:chOff x="767290" y="1454150"/>
            <a:chExt cx="8169546" cy="4189117"/>
          </a:xfrm>
        </p:grpSpPr>
        <p:sp>
          <p:nvSpPr>
            <p:cNvPr id="162818" name="TextBox 19"/>
            <p:cNvSpPr txBox="1">
              <a:spLocks noChangeArrowheads="1"/>
            </p:cNvSpPr>
            <p:nvPr/>
          </p:nvSpPr>
          <p:spPr bwMode="auto">
            <a:xfrm>
              <a:off x="857224" y="1454150"/>
              <a:ext cx="3804502" cy="461665"/>
            </a:xfrm>
            <a:prstGeom prst="rect">
              <a:avLst/>
            </a:prstGeom>
            <a:noFill/>
            <a:ln w="9525">
              <a:noFill/>
              <a:miter lim="800000"/>
              <a:headEnd/>
              <a:tailEnd/>
            </a:ln>
          </p:spPr>
          <p:txBody>
            <a:bodyPr wrap="square">
              <a:spAutoFit/>
            </a:bodyPr>
            <a:lstStyle/>
            <a:p>
              <a:r>
                <a:rPr lang="en-US" altLang="zh-CN" sz="2400" b="1" dirty="0" smtClean="0">
                  <a:latin typeface="Helvetica"/>
                  <a:ea typeface="Helvetica Neue"/>
                  <a:cs typeface="Helvetica Neue"/>
                </a:rPr>
                <a:t>Questions Previewing</a:t>
              </a:r>
              <a:endParaRPr lang="zh-CN" altLang="en-US" sz="2400" b="1" dirty="0">
                <a:latin typeface="Helvetica"/>
                <a:ea typeface="Helvetica Neue"/>
                <a:cs typeface="Helvetica Neue"/>
              </a:endParaRPr>
            </a:p>
          </p:txBody>
        </p:sp>
        <p:sp>
          <p:nvSpPr>
            <p:cNvPr id="11" name="Rectangle 10"/>
            <p:cNvSpPr/>
            <p:nvPr/>
          </p:nvSpPr>
          <p:spPr>
            <a:xfrm>
              <a:off x="767290" y="1643050"/>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9" name="矩形 18"/>
            <p:cNvSpPr/>
            <p:nvPr/>
          </p:nvSpPr>
          <p:spPr>
            <a:xfrm>
              <a:off x="857224" y="2420888"/>
              <a:ext cx="7499068" cy="461665"/>
            </a:xfrm>
            <a:prstGeom prst="rect">
              <a:avLst/>
            </a:prstGeom>
          </p:spPr>
          <p:txBody>
            <a:bodyPr wrap="square">
              <a:spAutoFit/>
            </a:bodyPr>
            <a:lstStyle/>
            <a:p>
              <a:pPr marL="457200" indent="-457200" eaLnBrk="0" hangingPunct="0">
                <a:defRPr/>
              </a:pPr>
              <a:r>
                <a:rPr lang="en-US" altLang="zh-CN" sz="2400" dirty="0" smtClean="0">
                  <a:latin typeface="Helvetica"/>
                  <a:ea typeface="楷体_GB2312" pitchFamily="49" charset="-122"/>
                </a:rPr>
                <a:t>1. What is a fallacy? And how is it used?</a:t>
              </a:r>
              <a:endParaRPr lang="en-US" altLang="zh-CN" sz="2400" dirty="0">
                <a:latin typeface="Helvetica"/>
                <a:ea typeface="楷体_GB2312" pitchFamily="49" charset="-122"/>
              </a:endParaRPr>
            </a:p>
          </p:txBody>
        </p:sp>
        <p:sp>
          <p:nvSpPr>
            <p:cNvPr id="14" name="矩形 13"/>
            <p:cNvSpPr/>
            <p:nvPr/>
          </p:nvSpPr>
          <p:spPr>
            <a:xfrm>
              <a:off x="864342" y="4077907"/>
              <a:ext cx="8072494" cy="461665"/>
            </a:xfrm>
            <a:prstGeom prst="rect">
              <a:avLst/>
            </a:prstGeom>
          </p:spPr>
          <p:txBody>
            <a:bodyPr wrap="square">
              <a:spAutoFit/>
            </a:bodyPr>
            <a:lstStyle/>
            <a:p>
              <a:pPr marL="457200" indent="-457200" eaLnBrk="0" hangingPunct="0">
                <a:defRPr/>
              </a:pPr>
              <a:r>
                <a:rPr lang="en-US" altLang="zh-CN" sz="2400" dirty="0">
                  <a:latin typeface="Helvetica"/>
                  <a:ea typeface="楷体_GB2312" pitchFamily="49" charset="-122"/>
                </a:rPr>
                <a:t>2</a:t>
              </a:r>
              <a:r>
                <a:rPr lang="en-US" altLang="zh-CN" sz="2400" dirty="0" smtClean="0">
                  <a:latin typeface="Helvetica"/>
                  <a:ea typeface="楷体_GB2312" pitchFamily="49" charset="-122"/>
                </a:rPr>
                <a:t>. How many types of fallacy do you know?</a:t>
              </a:r>
              <a:endParaRPr lang="en-US" altLang="zh-CN" sz="2400" dirty="0">
                <a:latin typeface="Helvetica"/>
                <a:ea typeface="楷体_GB2312" pitchFamily="49" charset="-122"/>
              </a:endParaRPr>
            </a:p>
          </p:txBody>
        </p:sp>
        <p:grpSp>
          <p:nvGrpSpPr>
            <p:cNvPr id="24" name="组合 23"/>
            <p:cNvGrpSpPr/>
            <p:nvPr/>
          </p:nvGrpSpPr>
          <p:grpSpPr>
            <a:xfrm>
              <a:off x="6448311" y="4863115"/>
              <a:ext cx="936104" cy="747240"/>
              <a:chOff x="7384415" y="3755494"/>
              <a:chExt cx="936104" cy="747240"/>
            </a:xfrm>
          </p:grpSpPr>
          <p:pic>
            <p:nvPicPr>
              <p:cNvPr id="25" name="Picture 7">
                <a:hlinkClick r:id="rId3" action="ppaction://hlinksldjump"/>
              </p:cNvPr>
              <p:cNvPicPr>
                <a:picLocks noChangeAspect="1" noChangeArrowheads="1"/>
              </p:cNvPicPr>
              <p:nvPr/>
            </p:nvPicPr>
            <p:blipFill>
              <a:blip r:embed="rId4" cstate="print">
                <a:extLst>
                  <a:ext uri="{BEBA8EAE-BF5A-486C-A8C5-ECC9F3942E4B}">
                    <a14:imgProps xmlns:a14="http://schemas.microsoft.com/office/drawing/2010/main" xmlns="">
                      <a14:imgLayer r:embed="rId5">
                        <a14:imgEffect>
                          <a14:saturation sat="200000"/>
                        </a14:imgEffect>
                      </a14:imgLayer>
                    </a14:imgProps>
                  </a:ext>
                  <a:ext uri="{28A0092B-C50C-407E-A947-70E740481C1C}">
                    <a14:useLocalDpi xmlns:a14="http://schemas.microsoft.com/office/drawing/2010/main" xmlns="" val="0"/>
                  </a:ext>
                </a:extLst>
              </a:blip>
              <a:srcRect/>
              <a:stretch>
                <a:fillRect/>
              </a:stretch>
            </p:blipFill>
            <p:spPr bwMode="auto">
              <a:xfrm>
                <a:off x="7384415" y="3755494"/>
                <a:ext cx="936104" cy="7472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6" name="TextBox 25">
                <a:hlinkClick r:id="rId6" action="ppaction://hlinksldjump"/>
              </p:cNvPr>
              <p:cNvSpPr txBox="1"/>
              <p:nvPr/>
            </p:nvSpPr>
            <p:spPr>
              <a:xfrm>
                <a:off x="7453055" y="3929059"/>
                <a:ext cx="663623" cy="400110"/>
              </a:xfrm>
              <a:prstGeom prst="rect">
                <a:avLst/>
              </a:prstGeom>
              <a:noFill/>
            </p:spPr>
            <p:txBody>
              <a:bodyPr wrap="square" rtlCol="0">
                <a:spAutoFit/>
              </a:bodyPr>
              <a:lstStyle/>
              <a:p>
                <a:r>
                  <a:rPr lang="en-US" altLang="zh-CN" sz="2000" b="1" dirty="0" smtClean="0">
                    <a:solidFill>
                      <a:srgbClr val="FF6600"/>
                    </a:solidFill>
                    <a:effectLst>
                      <a:outerShdw blurRad="38100" dist="38100" dir="2700000" algn="tl">
                        <a:srgbClr val="000000">
                          <a:alpha val="43137"/>
                        </a:srgbClr>
                      </a:outerShdw>
                    </a:effectLst>
                    <a:latin typeface="Tempus Sans ITC" pitchFamily="82" charset="0"/>
                  </a:rPr>
                  <a:t>Tips</a:t>
                </a:r>
                <a:endParaRPr lang="zh-CN" altLang="en-US" sz="2000" b="1" dirty="0">
                  <a:solidFill>
                    <a:srgbClr val="FF6600"/>
                  </a:solidFill>
                  <a:effectLst>
                    <a:outerShdw blurRad="38100" dist="38100" dir="2700000" algn="tl">
                      <a:srgbClr val="000000">
                        <a:alpha val="43137"/>
                      </a:srgbClr>
                    </a:outerShdw>
                  </a:effectLst>
                  <a:latin typeface="Tempus Sans ITC" pitchFamily="82" charset="0"/>
                </a:endParaRPr>
              </a:p>
            </p:txBody>
          </p:sp>
        </p:grpSp>
        <p:grpSp>
          <p:nvGrpSpPr>
            <p:cNvPr id="30" name="组合 29"/>
            <p:cNvGrpSpPr/>
            <p:nvPr/>
          </p:nvGrpSpPr>
          <p:grpSpPr>
            <a:xfrm>
              <a:off x="6448311" y="2962498"/>
              <a:ext cx="936104" cy="747240"/>
              <a:chOff x="7252939" y="2926447"/>
              <a:chExt cx="936104" cy="747240"/>
            </a:xfrm>
          </p:grpSpPr>
          <p:pic>
            <p:nvPicPr>
              <p:cNvPr id="31" name="Picture 7">
                <a:hlinkClick r:id="rId3" action="ppaction://hlinksldjump"/>
              </p:cNvPr>
              <p:cNvPicPr>
                <a:picLocks noChangeAspect="1" noChangeArrowheads="1"/>
              </p:cNvPicPr>
              <p:nvPr/>
            </p:nvPicPr>
            <p:blipFill>
              <a:blip r:embed="rId4" cstate="print">
                <a:extLst>
                  <a:ext uri="{BEBA8EAE-BF5A-486C-A8C5-ECC9F3942E4B}">
                    <a14:imgProps xmlns:a14="http://schemas.microsoft.com/office/drawing/2010/main" xmlns="">
                      <a14:imgLayer r:embed="rId5">
                        <a14:imgEffect>
                          <a14:saturation sat="200000"/>
                        </a14:imgEffect>
                      </a14:imgLayer>
                    </a14:imgProps>
                  </a:ext>
                  <a:ext uri="{28A0092B-C50C-407E-A947-70E740481C1C}">
                    <a14:useLocalDpi xmlns:a14="http://schemas.microsoft.com/office/drawing/2010/main" xmlns="" val="0"/>
                  </a:ext>
                </a:extLst>
              </a:blip>
              <a:srcRect/>
              <a:stretch>
                <a:fillRect/>
              </a:stretch>
            </p:blipFill>
            <p:spPr bwMode="auto">
              <a:xfrm>
                <a:off x="7252939" y="2926447"/>
                <a:ext cx="936104" cy="7472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2" name="TextBox 31">
                <a:hlinkClick r:id="rId7" action="ppaction://hlinksldjump"/>
              </p:cNvPr>
              <p:cNvSpPr txBox="1"/>
              <p:nvPr/>
            </p:nvSpPr>
            <p:spPr>
              <a:xfrm>
                <a:off x="7334585" y="3104917"/>
                <a:ext cx="663623" cy="400110"/>
              </a:xfrm>
              <a:prstGeom prst="rect">
                <a:avLst/>
              </a:prstGeom>
              <a:noFill/>
            </p:spPr>
            <p:txBody>
              <a:bodyPr wrap="square" rtlCol="0">
                <a:spAutoFit/>
              </a:bodyPr>
              <a:lstStyle/>
              <a:p>
                <a:r>
                  <a:rPr lang="en-US" altLang="zh-CN" sz="2000" b="1" dirty="0" smtClean="0">
                    <a:solidFill>
                      <a:srgbClr val="FF6600"/>
                    </a:solidFill>
                    <a:effectLst>
                      <a:outerShdw blurRad="38100" dist="38100" dir="2700000" algn="tl">
                        <a:srgbClr val="000000">
                          <a:alpha val="43137"/>
                        </a:srgbClr>
                      </a:outerShdw>
                    </a:effectLst>
                    <a:latin typeface="Tempus Sans ITC" pitchFamily="82" charset="0"/>
                  </a:rPr>
                  <a:t>Tips</a:t>
                </a:r>
                <a:endParaRPr lang="zh-CN" altLang="en-US" sz="2000" b="1" dirty="0">
                  <a:solidFill>
                    <a:srgbClr val="FF6600"/>
                  </a:solidFill>
                  <a:effectLst>
                    <a:outerShdw blurRad="38100" dist="38100" dir="2700000" algn="tl">
                      <a:srgbClr val="000000">
                        <a:alpha val="43137"/>
                      </a:srgbClr>
                    </a:outerShdw>
                  </a:effectLst>
                  <a:latin typeface="Tempus Sans ITC" pitchFamily="82" charset="0"/>
                </a:endParaRPr>
              </a:p>
            </p:txBody>
          </p:sp>
        </p:grpSp>
      </p:grpSp>
      <p:pic>
        <p:nvPicPr>
          <p:cNvPr id="21" name="Picture 3"/>
          <p:cNvPicPr>
            <a:picLocks noChangeAspect="1" noChangeArrowheads="1"/>
          </p:cNvPicPr>
          <p:nvPr/>
        </p:nvPicPr>
        <p:blipFill>
          <a:blip r:embed="rId8" cstate="print"/>
          <a:srcRect/>
          <a:stretch>
            <a:fillRect/>
          </a:stretch>
        </p:blipFill>
        <p:spPr bwMode="auto">
          <a:xfrm>
            <a:off x="16700" y="-3634"/>
            <a:ext cx="4645026" cy="1187450"/>
          </a:xfrm>
          <a:prstGeom prst="rect">
            <a:avLst/>
          </a:prstGeom>
          <a:noFill/>
          <a:ln w="9525">
            <a:noFill/>
            <a:miter lim="800000"/>
            <a:headEnd/>
            <a:tailEnd/>
          </a:ln>
        </p:spPr>
      </p:pic>
      <p:sp>
        <p:nvSpPr>
          <p:cNvPr id="23" name="TextBox 22"/>
          <p:cNvSpPr txBox="1"/>
          <p:nvPr/>
        </p:nvSpPr>
        <p:spPr>
          <a:xfrm>
            <a:off x="829498" y="357166"/>
            <a:ext cx="3481388" cy="400050"/>
          </a:xfrm>
          <a:prstGeom prst="rect">
            <a:avLst/>
          </a:prstGeom>
          <a:noFill/>
        </p:spPr>
        <p:txBody>
          <a:bodyPr>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rPr>
              <a:t>Cultural Background</a:t>
            </a:r>
          </a:p>
        </p:txBody>
      </p:sp>
      <p:sp>
        <p:nvSpPr>
          <p:cNvPr id="33" name="矩形 32"/>
          <p:cNvSpPr/>
          <p:nvPr/>
        </p:nvSpPr>
        <p:spPr>
          <a:xfrm>
            <a:off x="4630042" y="442797"/>
            <a:ext cx="4406454" cy="430887"/>
          </a:xfrm>
          <a:prstGeom prst="rect">
            <a:avLst/>
          </a:prstGeom>
        </p:spPr>
        <p:txBody>
          <a:bodyPr wrap="square">
            <a:spAutoFit/>
          </a:bodyPr>
          <a:lstStyle/>
          <a:p>
            <a:pPr eaLnBrk="0" hangingPunct="0">
              <a:defRPr/>
            </a:pPr>
            <a:r>
              <a:rPr lang="en-US" altLang="zh-CN" sz="2200" b="1" dirty="0" smtClean="0">
                <a:solidFill>
                  <a:srgbClr val="0070C0"/>
                </a:solidFill>
                <a:latin typeface="Helvetica"/>
                <a:ea typeface="Helvetica Neue"/>
                <a:cs typeface="Helvetica Neue"/>
              </a:rPr>
              <a:t>Logic and Fallacy</a:t>
            </a:r>
          </a:p>
        </p:txBody>
      </p:sp>
    </p:spTree>
    <p:extLst>
      <p:ext uri="{BB962C8B-B14F-4D97-AF65-F5344CB8AC3E}">
        <p14:creationId xmlns:p14="http://schemas.microsoft.com/office/powerpoint/2010/main" xmlns="" val="10915808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H:\2015年修改\图片2.jpg"/>
          <p:cNvPicPr>
            <a:picLocks noChangeAspect="1" noChangeArrowheads="1"/>
          </p:cNvPicPr>
          <p:nvPr/>
        </p:nvPicPr>
        <p:blipFill>
          <a:blip r:embed="rId3"/>
          <a:srcRect/>
          <a:stretch>
            <a:fillRect/>
          </a:stretch>
        </p:blipFill>
        <p:spPr bwMode="auto">
          <a:xfrm>
            <a:off x="500034" y="2714620"/>
            <a:ext cx="7802563" cy="3638550"/>
          </a:xfrm>
          <a:prstGeom prst="rect">
            <a:avLst/>
          </a:prstGeom>
          <a:noFill/>
        </p:spPr>
      </p:pic>
      <p:sp>
        <p:nvSpPr>
          <p:cNvPr id="162818" name="TextBox 19"/>
          <p:cNvSpPr txBox="1">
            <a:spLocks noChangeArrowheads="1"/>
          </p:cNvSpPr>
          <p:nvPr/>
        </p:nvSpPr>
        <p:spPr bwMode="auto">
          <a:xfrm>
            <a:off x="1258888" y="1454150"/>
            <a:ext cx="1800225" cy="400050"/>
          </a:xfrm>
          <a:prstGeom prst="rect">
            <a:avLst/>
          </a:prstGeom>
          <a:noFill/>
          <a:ln w="9525">
            <a:noFill/>
            <a:miter lim="800000"/>
            <a:headEnd/>
            <a:tailEnd/>
          </a:ln>
        </p:spPr>
        <p:txBody>
          <a:bodyPr>
            <a:spAutoFit/>
          </a:bodyPr>
          <a:lstStyle/>
          <a:p>
            <a:endParaRPr lang="zh-CN" altLang="en-US" sz="2000" b="1" dirty="0">
              <a:latin typeface="Helvetica"/>
              <a:ea typeface="Helvetica Neue"/>
              <a:cs typeface="Helvetica Neue"/>
            </a:endParaRPr>
          </a:p>
        </p:txBody>
      </p:sp>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9" name="矩形 18"/>
          <p:cNvSpPr/>
          <p:nvPr/>
        </p:nvSpPr>
        <p:spPr>
          <a:xfrm>
            <a:off x="857223" y="1714488"/>
            <a:ext cx="7783483" cy="461665"/>
          </a:xfrm>
          <a:prstGeom prst="rect">
            <a:avLst/>
          </a:prstGeom>
        </p:spPr>
        <p:txBody>
          <a:bodyPr wrap="square">
            <a:spAutoFit/>
          </a:bodyPr>
          <a:lstStyle/>
          <a:p>
            <a:pPr marL="457200" indent="-457200" eaLnBrk="0" hangingPunct="0">
              <a:buAutoNum type="arabicPeriod"/>
              <a:defRPr/>
            </a:pPr>
            <a:r>
              <a:rPr lang="en-US" altLang="zh-CN" sz="2400" dirty="0" smtClean="0">
                <a:latin typeface="Helvetica"/>
                <a:ea typeface="楷体_GB2312" pitchFamily="49" charset="-122"/>
              </a:rPr>
              <a:t>What is a fallacy? And how is it used?</a:t>
            </a:r>
            <a:endParaRPr lang="en-US" altLang="zh-CN" sz="2400" dirty="0">
              <a:latin typeface="Helvetica"/>
              <a:ea typeface="楷体_GB2312" pitchFamily="49" charset="-122"/>
            </a:endParaRPr>
          </a:p>
        </p:txBody>
      </p:sp>
      <p:sp>
        <p:nvSpPr>
          <p:cNvPr id="20" name="矩形 19"/>
          <p:cNvSpPr/>
          <p:nvPr/>
        </p:nvSpPr>
        <p:spPr>
          <a:xfrm>
            <a:off x="1258888" y="3212976"/>
            <a:ext cx="6337447" cy="2936188"/>
          </a:xfrm>
          <a:prstGeom prst="rect">
            <a:avLst/>
          </a:prstGeom>
        </p:spPr>
        <p:txBody>
          <a:bodyPr wrap="square">
            <a:spAutoFit/>
          </a:bodyPr>
          <a:lstStyle/>
          <a:p>
            <a:pPr marL="342900" indent="-342900">
              <a:lnSpc>
                <a:spcPct val="110000"/>
              </a:lnSpc>
              <a:buFont typeface="Arial" pitchFamily="34" charset="0"/>
              <a:buChar char="•"/>
              <a:defRPr/>
            </a:pPr>
            <a:r>
              <a:rPr lang="en-US" altLang="zh-CN" sz="2400" dirty="0" smtClean="0">
                <a:latin typeface="Helvetica"/>
                <a:ea typeface="楷体_GB2312" pitchFamily="49" charset="-122"/>
              </a:rPr>
              <a:t>An </a:t>
            </a:r>
            <a:r>
              <a:rPr lang="en-US" altLang="zh-CN" sz="2400" dirty="0">
                <a:latin typeface="Helvetica"/>
                <a:ea typeface="楷体_GB2312" pitchFamily="49" charset="-122"/>
              </a:rPr>
              <a:t>error in reasoning that </a:t>
            </a:r>
            <a:r>
              <a:rPr lang="en-US" altLang="zh-CN" sz="2400" dirty="0" smtClean="0">
                <a:latin typeface="Helvetica"/>
                <a:ea typeface="楷体_GB2312" pitchFamily="49" charset="-122"/>
              </a:rPr>
              <a:t>renders an </a:t>
            </a:r>
            <a:r>
              <a:rPr lang="en-US" altLang="zh-CN" sz="2400" dirty="0">
                <a:latin typeface="Helvetica"/>
                <a:ea typeface="楷体_GB2312" pitchFamily="49" charset="-122"/>
              </a:rPr>
              <a:t>argument logically </a:t>
            </a:r>
            <a:r>
              <a:rPr lang="en-US" altLang="zh-CN" sz="2400" dirty="0" smtClean="0">
                <a:latin typeface="Helvetica"/>
                <a:ea typeface="楷体_GB2312" pitchFamily="49" charset="-122"/>
              </a:rPr>
              <a:t>invalid;</a:t>
            </a:r>
          </a:p>
          <a:p>
            <a:pPr marL="342900" indent="-342900">
              <a:lnSpc>
                <a:spcPct val="110000"/>
              </a:lnSpc>
              <a:buFont typeface="Arial" pitchFamily="34" charset="0"/>
              <a:buChar char="•"/>
              <a:defRPr/>
            </a:pPr>
            <a:r>
              <a:rPr lang="en-US" altLang="zh-CN" sz="2400" dirty="0" smtClean="0">
                <a:latin typeface="Helvetica"/>
                <a:ea typeface="楷体_GB2312" pitchFamily="49" charset="-122"/>
              </a:rPr>
              <a:t>By </a:t>
            </a:r>
            <a:r>
              <a:rPr lang="en-US" altLang="zh-CN" sz="2400" dirty="0">
                <a:latin typeface="Helvetica"/>
                <a:ea typeface="楷体_GB2312" pitchFamily="49" charset="-122"/>
              </a:rPr>
              <a:t>accident </a:t>
            </a:r>
            <a:r>
              <a:rPr lang="en-US" altLang="zh-CN" sz="2400" dirty="0" smtClean="0">
                <a:latin typeface="Helvetica"/>
                <a:ea typeface="楷体_GB2312" pitchFamily="49" charset="-122"/>
              </a:rPr>
              <a:t>or design</a:t>
            </a:r>
            <a:r>
              <a:rPr lang="en-US" altLang="zh-CN" sz="2400" dirty="0">
                <a:latin typeface="Helvetica"/>
                <a:ea typeface="楷体_GB2312" pitchFamily="49" charset="-122"/>
              </a:rPr>
              <a:t>, logical fallacies are often used in </a:t>
            </a:r>
            <a:r>
              <a:rPr lang="en-US" altLang="zh-CN" sz="2400" dirty="0" smtClean="0">
                <a:latin typeface="Helvetica"/>
                <a:ea typeface="楷体_GB2312" pitchFamily="49" charset="-122"/>
              </a:rPr>
              <a:t>debate or propaganda; </a:t>
            </a:r>
          </a:p>
          <a:p>
            <a:pPr marL="342900" indent="-342900">
              <a:lnSpc>
                <a:spcPct val="110000"/>
              </a:lnSpc>
              <a:buFont typeface="Arial" pitchFamily="34" charset="0"/>
              <a:buChar char="•"/>
              <a:defRPr/>
            </a:pPr>
            <a:r>
              <a:rPr lang="en-US" altLang="zh-CN" sz="2400" dirty="0" smtClean="0">
                <a:latin typeface="Helvetica"/>
                <a:ea typeface="楷体_GB2312" pitchFamily="49" charset="-122"/>
              </a:rPr>
              <a:t>To </a:t>
            </a:r>
            <a:r>
              <a:rPr lang="en-US" altLang="zh-CN" sz="2400" dirty="0">
                <a:latin typeface="Helvetica"/>
                <a:ea typeface="楷体_GB2312" pitchFamily="49" charset="-122"/>
              </a:rPr>
              <a:t>mislead </a:t>
            </a:r>
            <a:r>
              <a:rPr lang="en-US" altLang="zh-CN" sz="2400" dirty="0" smtClean="0">
                <a:latin typeface="Helvetica"/>
                <a:ea typeface="楷体_GB2312" pitchFamily="49" charset="-122"/>
              </a:rPr>
              <a:t>people;</a:t>
            </a:r>
          </a:p>
          <a:p>
            <a:pPr marL="342900" indent="-342900">
              <a:lnSpc>
                <a:spcPct val="110000"/>
              </a:lnSpc>
              <a:buFont typeface="Arial" pitchFamily="34" charset="0"/>
              <a:buChar char="•"/>
              <a:defRPr/>
            </a:pPr>
            <a:r>
              <a:rPr lang="en-US" altLang="zh-CN" sz="2400" dirty="0" smtClean="0">
                <a:latin typeface="Helvetica"/>
                <a:ea typeface="楷体_GB2312" pitchFamily="49" charset="-122"/>
              </a:rPr>
              <a:t>To distract people </a:t>
            </a:r>
            <a:r>
              <a:rPr lang="en-US" altLang="zh-CN" sz="2400" dirty="0">
                <a:latin typeface="Helvetica"/>
                <a:ea typeface="楷体_GB2312" pitchFamily="49" charset="-122"/>
              </a:rPr>
              <a:t>from the real issue for the purpose </a:t>
            </a:r>
            <a:r>
              <a:rPr lang="en-US" altLang="zh-CN" sz="2400" dirty="0" smtClean="0">
                <a:latin typeface="Helvetica"/>
                <a:ea typeface="楷体_GB2312" pitchFamily="49" charset="-122"/>
              </a:rPr>
              <a:t>of winning </a:t>
            </a:r>
            <a:r>
              <a:rPr lang="en-US" altLang="zh-CN" sz="2400" dirty="0">
                <a:latin typeface="Helvetica"/>
                <a:ea typeface="楷体_GB2312" pitchFamily="49" charset="-122"/>
              </a:rPr>
              <a:t>an </a:t>
            </a:r>
            <a:r>
              <a:rPr lang="en-US" altLang="zh-CN" sz="2400" dirty="0" smtClean="0">
                <a:latin typeface="Helvetica"/>
                <a:ea typeface="楷体_GB2312" pitchFamily="49" charset="-122"/>
              </a:rPr>
              <a:t>argument.</a:t>
            </a:r>
            <a:endParaRPr lang="zh-CN" altLang="en-US" sz="2400" dirty="0">
              <a:latin typeface="Helvetica"/>
              <a:ea typeface="楷体_GB2312" pitchFamily="49" charset="-122"/>
            </a:endParaRPr>
          </a:p>
        </p:txBody>
      </p:sp>
      <p:pic>
        <p:nvPicPr>
          <p:cNvPr id="10" name="Picture 3"/>
          <p:cNvPicPr>
            <a:picLocks noChangeAspect="1" noChangeArrowheads="1"/>
          </p:cNvPicPr>
          <p:nvPr/>
        </p:nvPicPr>
        <p:blipFill>
          <a:blip r:embed="rId4" cstate="print"/>
          <a:srcRect/>
          <a:stretch>
            <a:fillRect/>
          </a:stretch>
        </p:blipFill>
        <p:spPr bwMode="auto">
          <a:xfrm>
            <a:off x="16700" y="-3634"/>
            <a:ext cx="4645026" cy="1187450"/>
          </a:xfrm>
          <a:prstGeom prst="rect">
            <a:avLst/>
          </a:prstGeom>
          <a:noFill/>
          <a:ln w="9525">
            <a:noFill/>
            <a:miter lim="800000"/>
            <a:headEnd/>
            <a:tailEnd/>
          </a:ln>
        </p:spPr>
      </p:pic>
      <p:sp>
        <p:nvSpPr>
          <p:cNvPr id="12" name="TextBox 11"/>
          <p:cNvSpPr txBox="1"/>
          <p:nvPr/>
        </p:nvSpPr>
        <p:spPr>
          <a:xfrm>
            <a:off x="829498" y="357166"/>
            <a:ext cx="3481388" cy="400050"/>
          </a:xfrm>
          <a:prstGeom prst="rect">
            <a:avLst/>
          </a:prstGeom>
          <a:noFill/>
        </p:spPr>
        <p:txBody>
          <a:bodyPr>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rPr>
              <a:t>Cultural Background</a:t>
            </a:r>
          </a:p>
        </p:txBody>
      </p:sp>
      <p:sp>
        <p:nvSpPr>
          <p:cNvPr id="15" name="矩形 14"/>
          <p:cNvSpPr/>
          <p:nvPr/>
        </p:nvSpPr>
        <p:spPr>
          <a:xfrm>
            <a:off x="4630042" y="442797"/>
            <a:ext cx="4406454" cy="430887"/>
          </a:xfrm>
          <a:prstGeom prst="rect">
            <a:avLst/>
          </a:prstGeom>
        </p:spPr>
        <p:txBody>
          <a:bodyPr wrap="square">
            <a:spAutoFit/>
          </a:bodyPr>
          <a:lstStyle/>
          <a:p>
            <a:pPr eaLnBrk="0" hangingPunct="0">
              <a:defRPr/>
            </a:pPr>
            <a:r>
              <a:rPr lang="en-US" altLang="zh-CN" sz="2200" b="1" dirty="0" smtClean="0">
                <a:solidFill>
                  <a:srgbClr val="0070C0"/>
                </a:solidFill>
                <a:latin typeface="Helvetica"/>
                <a:ea typeface="Helvetica Neue"/>
                <a:cs typeface="Helvetica Neue"/>
              </a:rPr>
              <a:t>Logic and Fallacy</a:t>
            </a:r>
          </a:p>
        </p:txBody>
      </p:sp>
      <p:pic>
        <p:nvPicPr>
          <p:cNvPr id="13" name="Picture 4">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8423133" y="6169758"/>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091580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amond(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descr="H:\2015年修改\图片2.jpg"/>
          <p:cNvPicPr>
            <a:picLocks noChangeAspect="1" noChangeArrowheads="1"/>
          </p:cNvPicPr>
          <p:nvPr/>
        </p:nvPicPr>
        <p:blipFill>
          <a:blip r:embed="rId3"/>
          <a:srcRect/>
          <a:stretch>
            <a:fillRect/>
          </a:stretch>
        </p:blipFill>
        <p:spPr bwMode="auto">
          <a:xfrm>
            <a:off x="0" y="1628800"/>
            <a:ext cx="8858280" cy="5060973"/>
          </a:xfrm>
          <a:prstGeom prst="rect">
            <a:avLst/>
          </a:prstGeom>
          <a:noFill/>
        </p:spPr>
      </p:pic>
      <p:sp>
        <p:nvSpPr>
          <p:cNvPr id="162818" name="TextBox 19"/>
          <p:cNvSpPr txBox="1">
            <a:spLocks noChangeArrowheads="1"/>
          </p:cNvSpPr>
          <p:nvPr/>
        </p:nvSpPr>
        <p:spPr bwMode="auto">
          <a:xfrm>
            <a:off x="1258888" y="1454150"/>
            <a:ext cx="1800225" cy="400050"/>
          </a:xfrm>
          <a:prstGeom prst="rect">
            <a:avLst/>
          </a:prstGeom>
          <a:noFill/>
          <a:ln w="9525">
            <a:noFill/>
            <a:miter lim="800000"/>
            <a:headEnd/>
            <a:tailEnd/>
          </a:ln>
        </p:spPr>
        <p:txBody>
          <a:bodyPr>
            <a:spAutoFit/>
          </a:bodyPr>
          <a:lstStyle/>
          <a:p>
            <a:endParaRPr lang="zh-CN" altLang="en-US" sz="2000" b="1" dirty="0">
              <a:latin typeface="Helvetica"/>
              <a:ea typeface="Helvetica Neue"/>
              <a:cs typeface="Helvetica Neue"/>
            </a:endParaRPr>
          </a:p>
        </p:txBody>
      </p:sp>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9" name="矩形 18"/>
          <p:cNvSpPr/>
          <p:nvPr/>
        </p:nvSpPr>
        <p:spPr>
          <a:xfrm>
            <a:off x="857223" y="1095127"/>
            <a:ext cx="7565911" cy="461665"/>
          </a:xfrm>
          <a:prstGeom prst="rect">
            <a:avLst/>
          </a:prstGeom>
        </p:spPr>
        <p:txBody>
          <a:bodyPr wrap="square">
            <a:spAutoFit/>
          </a:bodyPr>
          <a:lstStyle/>
          <a:p>
            <a:pPr marL="457200" indent="-457200" eaLnBrk="0" hangingPunct="0">
              <a:defRPr/>
            </a:pPr>
            <a:r>
              <a:rPr lang="en-US" altLang="zh-CN" sz="2400" dirty="0">
                <a:latin typeface="Helvetica"/>
                <a:ea typeface="楷体_GB2312" pitchFamily="49" charset="-122"/>
              </a:rPr>
              <a:t>2</a:t>
            </a:r>
            <a:r>
              <a:rPr lang="en-US" altLang="zh-CN" sz="2400" dirty="0" smtClean="0">
                <a:latin typeface="Helvetica"/>
                <a:ea typeface="楷体_GB2312" pitchFamily="49" charset="-122"/>
              </a:rPr>
              <a:t>. How many types of fallacy do you know?</a:t>
            </a:r>
            <a:endParaRPr lang="en-US" altLang="zh-CN" sz="2400" dirty="0">
              <a:latin typeface="Helvetica"/>
              <a:ea typeface="楷体_GB2312" pitchFamily="49" charset="-122"/>
            </a:endParaRPr>
          </a:p>
        </p:txBody>
      </p:sp>
      <p:sp>
        <p:nvSpPr>
          <p:cNvPr id="20" name="矩形 19"/>
          <p:cNvSpPr/>
          <p:nvPr/>
        </p:nvSpPr>
        <p:spPr>
          <a:xfrm>
            <a:off x="767290" y="2270693"/>
            <a:ext cx="7655844" cy="4182643"/>
          </a:xfrm>
          <a:prstGeom prst="rect">
            <a:avLst/>
          </a:prstGeom>
        </p:spPr>
        <p:txBody>
          <a:bodyPr wrap="square" lIns="0" tIns="0" rIns="0" bIns="0" numCol="2" spcCol="180000">
            <a:spAutoFit/>
          </a:bodyPr>
          <a:lstStyle/>
          <a:p>
            <a:pPr marL="342900" indent="-342900">
              <a:lnSpc>
                <a:spcPct val="120000"/>
              </a:lnSpc>
              <a:buFont typeface="Arial" pitchFamily="34" charset="0"/>
              <a:buChar char="•"/>
              <a:defRPr/>
            </a:pPr>
            <a:r>
              <a:rPr lang="en-US" altLang="zh-CN" sz="2200" dirty="0">
                <a:latin typeface="Helvetica"/>
                <a:ea typeface="楷体_GB2312" pitchFamily="49" charset="-122"/>
              </a:rPr>
              <a:t>Red Herring (</a:t>
            </a:r>
            <a:r>
              <a:rPr lang="zh-CN" altLang="en-US" sz="2200" dirty="0">
                <a:latin typeface="Helvetica"/>
                <a:ea typeface="楷体_GB2312" pitchFamily="49" charset="-122"/>
              </a:rPr>
              <a:t>转移话题</a:t>
            </a:r>
            <a:r>
              <a:rPr lang="en-US" altLang="zh-CN" sz="2200" dirty="0" smtClean="0">
                <a:latin typeface="Helvetica"/>
                <a:ea typeface="楷体_GB2312" pitchFamily="49" charset="-122"/>
              </a:rPr>
              <a:t>)</a:t>
            </a:r>
          </a:p>
          <a:p>
            <a:pPr marL="342900" indent="-342900">
              <a:lnSpc>
                <a:spcPct val="120000"/>
              </a:lnSpc>
              <a:buFont typeface="Arial" pitchFamily="34" charset="0"/>
              <a:buChar char="•"/>
              <a:defRPr/>
            </a:pPr>
            <a:r>
              <a:rPr lang="en-US" sz="2200" dirty="0" smtClean="0">
                <a:latin typeface="Helvetica"/>
                <a:ea typeface="楷体_GB2312" pitchFamily="49" charset="-122"/>
              </a:rPr>
              <a:t>Begging </a:t>
            </a:r>
            <a:r>
              <a:rPr lang="en-US" sz="2200" dirty="0">
                <a:latin typeface="Helvetica"/>
                <a:ea typeface="楷体_GB2312" pitchFamily="49" charset="-122"/>
              </a:rPr>
              <a:t>the </a:t>
            </a:r>
            <a:r>
              <a:rPr lang="en-US" sz="2200" dirty="0" smtClean="0">
                <a:latin typeface="Helvetica"/>
                <a:ea typeface="楷体_GB2312" pitchFamily="49" charset="-122"/>
              </a:rPr>
              <a:t>Question</a:t>
            </a:r>
          </a:p>
          <a:p>
            <a:pPr marL="342900" indent="-342900">
              <a:lnSpc>
                <a:spcPct val="120000"/>
              </a:lnSpc>
              <a:defRPr/>
            </a:pPr>
            <a:r>
              <a:rPr lang="en-US" sz="2200" dirty="0" smtClean="0">
                <a:latin typeface="Helvetica"/>
                <a:ea typeface="楷体_GB2312" pitchFamily="49" charset="-122"/>
              </a:rPr>
              <a:t>	 </a:t>
            </a:r>
            <a:r>
              <a:rPr lang="en-US" sz="2200" dirty="0">
                <a:latin typeface="Helvetica"/>
                <a:ea typeface="楷体_GB2312" pitchFamily="49" charset="-122"/>
              </a:rPr>
              <a:t>(</a:t>
            </a:r>
            <a:r>
              <a:rPr lang="zh-CN" altLang="en-US" sz="2200" dirty="0">
                <a:latin typeface="Helvetica"/>
                <a:ea typeface="楷体_GB2312" pitchFamily="49" charset="-122"/>
              </a:rPr>
              <a:t>循环论证</a:t>
            </a:r>
            <a:r>
              <a:rPr lang="en-US" altLang="zh-CN" sz="2200" dirty="0" smtClean="0">
                <a:latin typeface="Helvetica"/>
                <a:ea typeface="楷体_GB2312" pitchFamily="49" charset="-122"/>
              </a:rPr>
              <a:t>)</a:t>
            </a:r>
          </a:p>
          <a:p>
            <a:pPr marL="342900" indent="-342900">
              <a:lnSpc>
                <a:spcPct val="120000"/>
              </a:lnSpc>
              <a:buFont typeface="Arial" pitchFamily="34" charset="0"/>
              <a:buChar char="•"/>
              <a:defRPr/>
            </a:pPr>
            <a:r>
              <a:rPr lang="en-US" sz="2200" dirty="0" smtClean="0">
                <a:latin typeface="Helvetica"/>
                <a:ea typeface="楷体_GB2312" pitchFamily="49" charset="-122"/>
              </a:rPr>
              <a:t>Slippery </a:t>
            </a:r>
            <a:r>
              <a:rPr lang="en-US" sz="2200" dirty="0">
                <a:latin typeface="Helvetica"/>
                <a:ea typeface="楷体_GB2312" pitchFamily="49" charset="-122"/>
              </a:rPr>
              <a:t>Slope (</a:t>
            </a:r>
            <a:r>
              <a:rPr lang="zh-CN" altLang="en-US" sz="2200" dirty="0">
                <a:latin typeface="Helvetica"/>
                <a:ea typeface="楷体_GB2312" pitchFamily="49" charset="-122"/>
              </a:rPr>
              <a:t>滑坡谬误</a:t>
            </a:r>
            <a:r>
              <a:rPr lang="en-US" altLang="zh-CN" sz="2200" dirty="0" smtClean="0">
                <a:latin typeface="Helvetica"/>
                <a:ea typeface="楷体_GB2312" pitchFamily="49" charset="-122"/>
              </a:rPr>
              <a:t>)</a:t>
            </a:r>
          </a:p>
          <a:p>
            <a:pPr marL="342900" indent="-342900">
              <a:lnSpc>
                <a:spcPct val="120000"/>
              </a:lnSpc>
              <a:buFont typeface="Arial" pitchFamily="34" charset="0"/>
              <a:buChar char="•"/>
              <a:defRPr/>
            </a:pPr>
            <a:r>
              <a:rPr lang="en-US" sz="2200" dirty="0" smtClean="0">
                <a:latin typeface="Helvetica"/>
                <a:ea typeface="楷体_GB2312" pitchFamily="49" charset="-122"/>
              </a:rPr>
              <a:t>Bandwagon </a:t>
            </a:r>
            <a:r>
              <a:rPr lang="en-US" sz="2200" dirty="0">
                <a:latin typeface="Helvetica"/>
                <a:ea typeface="楷体_GB2312" pitchFamily="49" charset="-122"/>
              </a:rPr>
              <a:t>(</a:t>
            </a:r>
            <a:r>
              <a:rPr lang="zh-CN" altLang="en-US" sz="2200" dirty="0">
                <a:latin typeface="Helvetica"/>
                <a:ea typeface="楷体_GB2312" pitchFamily="49" charset="-122"/>
              </a:rPr>
              <a:t>从众谬误</a:t>
            </a:r>
            <a:r>
              <a:rPr lang="en-US" altLang="zh-CN" sz="2200" dirty="0" smtClean="0">
                <a:latin typeface="Helvetica"/>
                <a:ea typeface="楷体_GB2312" pitchFamily="49" charset="-122"/>
              </a:rPr>
              <a:t>)</a:t>
            </a:r>
          </a:p>
          <a:p>
            <a:pPr marL="342900" indent="-342900">
              <a:lnSpc>
                <a:spcPct val="120000"/>
              </a:lnSpc>
              <a:buFont typeface="Arial" pitchFamily="34" charset="0"/>
              <a:buChar char="•"/>
              <a:defRPr/>
            </a:pPr>
            <a:r>
              <a:rPr lang="en-US" sz="2200" dirty="0" smtClean="0">
                <a:latin typeface="Helvetica"/>
                <a:ea typeface="楷体_GB2312" pitchFamily="49" charset="-122"/>
              </a:rPr>
              <a:t>False </a:t>
            </a:r>
            <a:r>
              <a:rPr lang="en-US" sz="2200" dirty="0">
                <a:latin typeface="Helvetica"/>
                <a:ea typeface="楷体_GB2312" pitchFamily="49" charset="-122"/>
              </a:rPr>
              <a:t>Dilemma </a:t>
            </a:r>
            <a:endParaRPr lang="en-US" sz="2200" dirty="0" smtClean="0">
              <a:latin typeface="Helvetica"/>
              <a:ea typeface="楷体_GB2312" pitchFamily="49" charset="-122"/>
            </a:endParaRPr>
          </a:p>
          <a:p>
            <a:pPr marL="342900" indent="-342900">
              <a:lnSpc>
                <a:spcPct val="120000"/>
              </a:lnSpc>
              <a:defRPr/>
            </a:pPr>
            <a:r>
              <a:rPr lang="en-US" sz="2200" dirty="0" smtClean="0">
                <a:latin typeface="Helvetica"/>
                <a:ea typeface="楷体_GB2312" pitchFamily="49" charset="-122"/>
              </a:rPr>
              <a:t>	(</a:t>
            </a:r>
            <a:r>
              <a:rPr lang="zh-CN" altLang="en-US" sz="2200" dirty="0">
                <a:latin typeface="Helvetica"/>
                <a:ea typeface="楷体_GB2312" pitchFamily="49" charset="-122"/>
              </a:rPr>
              <a:t>伪两难谬误</a:t>
            </a:r>
            <a:r>
              <a:rPr lang="en-US" altLang="zh-CN" sz="2200" dirty="0" smtClean="0">
                <a:latin typeface="Helvetica"/>
                <a:ea typeface="楷体_GB2312" pitchFamily="49" charset="-122"/>
              </a:rPr>
              <a:t>)</a:t>
            </a:r>
          </a:p>
          <a:p>
            <a:pPr marL="342900" indent="-342900">
              <a:lnSpc>
                <a:spcPct val="120000"/>
              </a:lnSpc>
              <a:buFont typeface="Arial" pitchFamily="34" charset="0"/>
              <a:buChar char="•"/>
              <a:defRPr/>
            </a:pPr>
            <a:r>
              <a:rPr lang="en-US" sz="2200" dirty="0" smtClean="0">
                <a:latin typeface="Helvetica"/>
                <a:ea typeface="楷体_GB2312" pitchFamily="49" charset="-122"/>
              </a:rPr>
              <a:t>False </a:t>
            </a:r>
            <a:r>
              <a:rPr lang="en-US" sz="2200" dirty="0">
                <a:latin typeface="Helvetica"/>
                <a:ea typeface="楷体_GB2312" pitchFamily="49" charset="-122"/>
              </a:rPr>
              <a:t>Cause (post hoc) </a:t>
            </a:r>
            <a:endParaRPr lang="en-US" sz="2200" dirty="0" smtClean="0">
              <a:latin typeface="Helvetica"/>
              <a:ea typeface="楷体_GB2312" pitchFamily="49" charset="-122"/>
            </a:endParaRPr>
          </a:p>
          <a:p>
            <a:pPr marL="342900" indent="-342900">
              <a:lnSpc>
                <a:spcPct val="120000"/>
              </a:lnSpc>
              <a:defRPr/>
            </a:pPr>
            <a:r>
              <a:rPr lang="en-US" sz="2200" dirty="0" smtClean="0">
                <a:latin typeface="Helvetica"/>
                <a:ea typeface="楷体_GB2312" pitchFamily="49" charset="-122"/>
              </a:rPr>
              <a:t>	(</a:t>
            </a:r>
            <a:r>
              <a:rPr lang="zh-CN" altLang="en-US" sz="2200" dirty="0">
                <a:latin typeface="Helvetica"/>
                <a:ea typeface="楷体_GB2312" pitchFamily="49" charset="-122"/>
              </a:rPr>
              <a:t>假因谬误</a:t>
            </a:r>
            <a:r>
              <a:rPr lang="en-US" altLang="zh-CN" sz="2200" dirty="0" smtClean="0">
                <a:latin typeface="Helvetica"/>
                <a:ea typeface="楷体_GB2312" pitchFamily="49" charset="-122"/>
              </a:rPr>
              <a:t>)</a:t>
            </a:r>
          </a:p>
          <a:p>
            <a:pPr marL="342900" indent="-342900">
              <a:lnSpc>
                <a:spcPct val="120000"/>
              </a:lnSpc>
              <a:buFont typeface="Arial" pitchFamily="34" charset="0"/>
              <a:buChar char="•"/>
              <a:defRPr/>
            </a:pPr>
            <a:r>
              <a:rPr lang="en-US" sz="2200" dirty="0" smtClean="0">
                <a:latin typeface="Helvetica"/>
                <a:ea typeface="楷体_GB2312" pitchFamily="49" charset="-122"/>
              </a:rPr>
              <a:t>Ad </a:t>
            </a:r>
            <a:r>
              <a:rPr lang="en-US" sz="2200" dirty="0">
                <a:latin typeface="Helvetica"/>
                <a:ea typeface="楷体_GB2312" pitchFamily="49" charset="-122"/>
              </a:rPr>
              <a:t>Hominem ( </a:t>
            </a:r>
            <a:r>
              <a:rPr lang="zh-CN" altLang="en-US" sz="2200" dirty="0">
                <a:latin typeface="Helvetica"/>
                <a:ea typeface="楷体_GB2312" pitchFamily="49" charset="-122"/>
              </a:rPr>
              <a:t>人身攻击</a:t>
            </a:r>
            <a:r>
              <a:rPr lang="en-US" altLang="zh-CN" sz="2200" dirty="0" smtClean="0">
                <a:latin typeface="Helvetica"/>
                <a:ea typeface="楷体_GB2312" pitchFamily="49" charset="-122"/>
              </a:rPr>
              <a:t>)</a:t>
            </a:r>
          </a:p>
          <a:p>
            <a:pPr marL="342900" indent="-342900">
              <a:lnSpc>
                <a:spcPct val="120000"/>
              </a:lnSpc>
              <a:buFont typeface="Arial" pitchFamily="34" charset="0"/>
              <a:buChar char="•"/>
              <a:defRPr/>
            </a:pPr>
            <a:r>
              <a:rPr lang="en-US" sz="2200" dirty="0" smtClean="0">
                <a:latin typeface="Helvetica"/>
                <a:ea typeface="楷体_GB2312" pitchFamily="49" charset="-122"/>
              </a:rPr>
              <a:t>Appeal </a:t>
            </a:r>
            <a:r>
              <a:rPr lang="en-US" sz="2200" dirty="0">
                <a:latin typeface="Helvetica"/>
                <a:ea typeface="楷体_GB2312" pitchFamily="49" charset="-122"/>
              </a:rPr>
              <a:t>to Authority </a:t>
            </a:r>
            <a:endParaRPr lang="en-US" sz="2200" dirty="0" smtClean="0">
              <a:latin typeface="Helvetica"/>
              <a:ea typeface="楷体_GB2312" pitchFamily="49" charset="-122"/>
            </a:endParaRPr>
          </a:p>
          <a:p>
            <a:pPr marL="342900" indent="-342900">
              <a:lnSpc>
                <a:spcPct val="120000"/>
              </a:lnSpc>
              <a:defRPr/>
            </a:pPr>
            <a:r>
              <a:rPr lang="en-US" sz="2200" dirty="0" smtClean="0">
                <a:latin typeface="Helvetica"/>
                <a:ea typeface="楷体_GB2312" pitchFamily="49" charset="-122"/>
              </a:rPr>
              <a:t>	(</a:t>
            </a:r>
            <a:r>
              <a:rPr lang="zh-CN" altLang="en-US" sz="2200" dirty="0">
                <a:latin typeface="Helvetica"/>
                <a:ea typeface="楷体_GB2312" pitchFamily="49" charset="-122"/>
              </a:rPr>
              <a:t>诉诸权威</a:t>
            </a:r>
            <a:r>
              <a:rPr lang="en-US" altLang="zh-CN" sz="2200" dirty="0" smtClean="0">
                <a:latin typeface="Helvetica"/>
                <a:ea typeface="楷体_GB2312" pitchFamily="49" charset="-122"/>
              </a:rPr>
              <a:t>)</a:t>
            </a:r>
          </a:p>
          <a:p>
            <a:pPr marL="342900" indent="-342900">
              <a:lnSpc>
                <a:spcPct val="120000"/>
              </a:lnSpc>
              <a:buFont typeface="Arial" pitchFamily="34" charset="0"/>
              <a:buChar char="•"/>
              <a:defRPr/>
            </a:pPr>
            <a:r>
              <a:rPr lang="en-US" sz="2200" dirty="0" err="1" smtClean="0">
                <a:latin typeface="Helvetica"/>
                <a:ea typeface="楷体_GB2312" pitchFamily="49" charset="-122"/>
              </a:rPr>
              <a:t>Dicto</a:t>
            </a:r>
            <a:r>
              <a:rPr lang="en-US" sz="2200" dirty="0" smtClean="0">
                <a:latin typeface="Helvetica"/>
                <a:ea typeface="楷体_GB2312" pitchFamily="49" charset="-122"/>
              </a:rPr>
              <a:t> </a:t>
            </a:r>
            <a:r>
              <a:rPr lang="en-US" sz="2200" dirty="0" err="1">
                <a:latin typeface="Helvetica"/>
                <a:ea typeface="楷体_GB2312" pitchFamily="49" charset="-122"/>
              </a:rPr>
              <a:t>Simpliciter</a:t>
            </a:r>
            <a:r>
              <a:rPr lang="en-US" sz="2200" dirty="0">
                <a:latin typeface="Helvetica"/>
                <a:ea typeface="楷体_GB2312" pitchFamily="49" charset="-122"/>
              </a:rPr>
              <a:t> (</a:t>
            </a:r>
            <a:r>
              <a:rPr lang="zh-CN" altLang="en-US" sz="2200" dirty="0">
                <a:latin typeface="Helvetica"/>
                <a:ea typeface="楷体_GB2312" pitchFamily="49" charset="-122"/>
              </a:rPr>
              <a:t>绝对判断</a:t>
            </a:r>
            <a:r>
              <a:rPr lang="en-US" altLang="zh-CN" sz="2200" dirty="0" smtClean="0">
                <a:latin typeface="Helvetica"/>
                <a:ea typeface="楷体_GB2312" pitchFamily="49" charset="-122"/>
              </a:rPr>
              <a:t>)</a:t>
            </a:r>
          </a:p>
          <a:p>
            <a:pPr marL="342900" indent="-342900">
              <a:lnSpc>
                <a:spcPct val="120000"/>
              </a:lnSpc>
              <a:buFont typeface="Arial" pitchFamily="34" charset="0"/>
              <a:buChar char="•"/>
              <a:defRPr/>
            </a:pPr>
            <a:r>
              <a:rPr lang="en-US" sz="2200" dirty="0" smtClean="0">
                <a:latin typeface="Helvetica"/>
                <a:ea typeface="楷体_GB2312" pitchFamily="49" charset="-122"/>
              </a:rPr>
              <a:t>Hasty </a:t>
            </a:r>
            <a:r>
              <a:rPr lang="en-US" sz="2200" dirty="0">
                <a:latin typeface="Helvetica"/>
                <a:ea typeface="楷体_GB2312" pitchFamily="49" charset="-122"/>
              </a:rPr>
              <a:t>Generalization </a:t>
            </a:r>
            <a:endParaRPr lang="en-US" sz="2200" dirty="0" smtClean="0">
              <a:latin typeface="Helvetica"/>
              <a:ea typeface="楷体_GB2312" pitchFamily="49" charset="-122"/>
            </a:endParaRPr>
          </a:p>
          <a:p>
            <a:pPr marL="342900" indent="-342900">
              <a:lnSpc>
                <a:spcPct val="120000"/>
              </a:lnSpc>
              <a:defRPr/>
            </a:pPr>
            <a:r>
              <a:rPr lang="en-US" sz="2200" dirty="0" smtClean="0">
                <a:latin typeface="Helvetica"/>
                <a:ea typeface="楷体_GB2312" pitchFamily="49" charset="-122"/>
              </a:rPr>
              <a:t>	(</a:t>
            </a:r>
            <a:r>
              <a:rPr lang="zh-CN" altLang="en-US" sz="2200" dirty="0">
                <a:latin typeface="Helvetica"/>
                <a:ea typeface="楷体_GB2312" pitchFamily="49" charset="-122"/>
              </a:rPr>
              <a:t>草率结论</a:t>
            </a:r>
            <a:r>
              <a:rPr lang="en-US" altLang="zh-CN" sz="2200" dirty="0" smtClean="0">
                <a:latin typeface="Helvetica"/>
                <a:ea typeface="楷体_GB2312" pitchFamily="49" charset="-122"/>
              </a:rPr>
              <a:t>)</a:t>
            </a:r>
          </a:p>
          <a:p>
            <a:pPr marL="342900" indent="-342900">
              <a:lnSpc>
                <a:spcPct val="120000"/>
              </a:lnSpc>
              <a:buFont typeface="Arial" pitchFamily="34" charset="0"/>
              <a:buChar char="•"/>
              <a:defRPr/>
            </a:pPr>
            <a:r>
              <a:rPr lang="en-US" sz="2200" dirty="0" smtClean="0">
                <a:latin typeface="Helvetica"/>
                <a:ea typeface="楷体_GB2312" pitchFamily="49" charset="-122"/>
              </a:rPr>
              <a:t>Ad </a:t>
            </a:r>
            <a:r>
              <a:rPr lang="en-US" sz="2200" dirty="0" err="1">
                <a:latin typeface="Helvetica"/>
                <a:ea typeface="楷体_GB2312" pitchFamily="49" charset="-122"/>
              </a:rPr>
              <a:t>Misericordiam</a:t>
            </a:r>
            <a:r>
              <a:rPr lang="en-US" sz="2200" dirty="0">
                <a:latin typeface="Helvetica"/>
                <a:ea typeface="楷体_GB2312" pitchFamily="49" charset="-122"/>
              </a:rPr>
              <a:t> </a:t>
            </a:r>
            <a:endParaRPr lang="en-US" sz="2200" dirty="0" smtClean="0">
              <a:latin typeface="Helvetica"/>
              <a:ea typeface="楷体_GB2312" pitchFamily="49" charset="-122"/>
            </a:endParaRPr>
          </a:p>
          <a:p>
            <a:pPr marL="342900" indent="-342900">
              <a:lnSpc>
                <a:spcPct val="120000"/>
              </a:lnSpc>
              <a:defRPr/>
            </a:pPr>
            <a:r>
              <a:rPr lang="en-US" sz="2200" dirty="0" smtClean="0">
                <a:latin typeface="Helvetica"/>
                <a:ea typeface="楷体_GB2312" pitchFamily="49" charset="-122"/>
              </a:rPr>
              <a:t>	(</a:t>
            </a:r>
            <a:r>
              <a:rPr lang="zh-CN" altLang="en-US" sz="2200" dirty="0">
                <a:latin typeface="Helvetica"/>
                <a:ea typeface="楷体_GB2312" pitchFamily="49" charset="-122"/>
              </a:rPr>
              <a:t>文不对题</a:t>
            </a:r>
            <a:r>
              <a:rPr lang="en-US" altLang="zh-CN" sz="2200" dirty="0" smtClean="0">
                <a:latin typeface="Helvetica"/>
                <a:ea typeface="楷体_GB2312" pitchFamily="49" charset="-122"/>
              </a:rPr>
              <a:t>)</a:t>
            </a:r>
          </a:p>
          <a:p>
            <a:pPr marL="342900" indent="-342900">
              <a:lnSpc>
                <a:spcPct val="120000"/>
              </a:lnSpc>
              <a:buFont typeface="Arial" pitchFamily="34" charset="0"/>
              <a:buChar char="•"/>
              <a:defRPr/>
            </a:pPr>
            <a:r>
              <a:rPr lang="en-US" sz="2200" dirty="0" smtClean="0">
                <a:latin typeface="Helvetica"/>
                <a:ea typeface="楷体_GB2312" pitchFamily="49" charset="-122"/>
              </a:rPr>
              <a:t>False </a:t>
            </a:r>
            <a:r>
              <a:rPr lang="en-US" sz="2200" dirty="0">
                <a:latin typeface="Helvetica"/>
                <a:ea typeface="楷体_GB2312" pitchFamily="49" charset="-122"/>
              </a:rPr>
              <a:t>Analogy (</a:t>
            </a:r>
            <a:r>
              <a:rPr lang="zh-CN" altLang="en-US" sz="2200" dirty="0">
                <a:latin typeface="Helvetica"/>
                <a:ea typeface="楷体_GB2312" pitchFamily="49" charset="-122"/>
              </a:rPr>
              <a:t>错误类比</a:t>
            </a:r>
            <a:r>
              <a:rPr lang="en-US" altLang="zh-CN" sz="2200" dirty="0" smtClean="0">
                <a:latin typeface="Helvetica"/>
                <a:ea typeface="楷体_GB2312" pitchFamily="49" charset="-122"/>
              </a:rPr>
              <a:t>)</a:t>
            </a:r>
            <a:endParaRPr lang="en-US" altLang="zh-CN" sz="2200" dirty="0">
              <a:latin typeface="Helvetica"/>
              <a:ea typeface="楷体_GB2312" pitchFamily="49" charset="-122"/>
            </a:endParaRPr>
          </a:p>
        </p:txBody>
      </p:sp>
      <p:pic>
        <p:nvPicPr>
          <p:cNvPr id="14" name="Picture 2" descr="E:\2014素材\5009\4.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21314488" flipH="1">
            <a:off x="7590611" y="5185666"/>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4">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8601350" y="6399172"/>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7" cstate="print"/>
          <a:srcRect/>
          <a:stretch>
            <a:fillRect/>
          </a:stretch>
        </p:blipFill>
        <p:spPr bwMode="auto">
          <a:xfrm>
            <a:off x="16700" y="-3634"/>
            <a:ext cx="4645026" cy="1187450"/>
          </a:xfrm>
          <a:prstGeom prst="rect">
            <a:avLst/>
          </a:prstGeom>
          <a:noFill/>
          <a:ln w="9525">
            <a:noFill/>
            <a:miter lim="800000"/>
            <a:headEnd/>
            <a:tailEnd/>
          </a:ln>
        </p:spPr>
      </p:pic>
      <p:sp>
        <p:nvSpPr>
          <p:cNvPr id="12" name="TextBox 11"/>
          <p:cNvSpPr txBox="1"/>
          <p:nvPr/>
        </p:nvSpPr>
        <p:spPr>
          <a:xfrm>
            <a:off x="829498" y="357166"/>
            <a:ext cx="3481388" cy="400050"/>
          </a:xfrm>
          <a:prstGeom prst="rect">
            <a:avLst/>
          </a:prstGeom>
          <a:noFill/>
        </p:spPr>
        <p:txBody>
          <a:bodyPr>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rPr>
              <a:t>Cultural Background</a:t>
            </a:r>
          </a:p>
        </p:txBody>
      </p:sp>
      <p:sp>
        <p:nvSpPr>
          <p:cNvPr id="15" name="矩形 14"/>
          <p:cNvSpPr/>
          <p:nvPr/>
        </p:nvSpPr>
        <p:spPr>
          <a:xfrm>
            <a:off x="4630042" y="442797"/>
            <a:ext cx="4406454" cy="430887"/>
          </a:xfrm>
          <a:prstGeom prst="rect">
            <a:avLst/>
          </a:prstGeom>
        </p:spPr>
        <p:txBody>
          <a:bodyPr wrap="square">
            <a:spAutoFit/>
          </a:bodyPr>
          <a:lstStyle/>
          <a:p>
            <a:pPr eaLnBrk="0" hangingPunct="0">
              <a:defRPr/>
            </a:pPr>
            <a:r>
              <a:rPr lang="en-US" altLang="zh-CN" sz="2200" b="1" dirty="0" smtClean="0">
                <a:solidFill>
                  <a:srgbClr val="0070C0"/>
                </a:solidFill>
                <a:latin typeface="Helvetica"/>
                <a:ea typeface="Helvetica Neue"/>
                <a:cs typeface="Helvetica Neue"/>
              </a:rPr>
              <a:t>Logic and Fallacy</a:t>
            </a:r>
          </a:p>
        </p:txBody>
      </p:sp>
    </p:spTree>
    <p:extLst>
      <p:ext uri="{BB962C8B-B14F-4D97-AF65-F5344CB8AC3E}">
        <p14:creationId xmlns:p14="http://schemas.microsoft.com/office/powerpoint/2010/main" xmlns="" val="3703137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amond(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8127" y="-27384"/>
            <a:ext cx="9162127" cy="6640513"/>
            <a:chOff x="-18127" y="0"/>
            <a:chExt cx="9162127" cy="6640513"/>
          </a:xfrm>
        </p:grpSpPr>
        <p:pic>
          <p:nvPicPr>
            <p:cNvPr id="169985" name="Picture 2"/>
            <p:cNvPicPr>
              <a:picLocks noChangeAspect="1" noChangeArrowheads="1"/>
            </p:cNvPicPr>
            <p:nvPr/>
          </p:nvPicPr>
          <p:blipFill>
            <a:blip r:embed="rId3" cstate="print"/>
            <a:srcRect/>
            <a:stretch>
              <a:fillRect/>
            </a:stretch>
          </p:blipFill>
          <p:spPr bwMode="auto">
            <a:xfrm>
              <a:off x="363534" y="4857750"/>
              <a:ext cx="3779838" cy="1152525"/>
            </a:xfrm>
            <a:prstGeom prst="rect">
              <a:avLst/>
            </a:prstGeom>
            <a:noFill/>
            <a:ln w="9525">
              <a:noFill/>
              <a:miter lim="800000"/>
              <a:headEnd/>
              <a:tailEnd/>
            </a:ln>
          </p:spPr>
        </p:pic>
        <p:pic>
          <p:nvPicPr>
            <p:cNvPr id="169986" name="Picture 2"/>
            <p:cNvPicPr>
              <a:picLocks noChangeAspect="1" noChangeArrowheads="1"/>
            </p:cNvPicPr>
            <p:nvPr/>
          </p:nvPicPr>
          <p:blipFill>
            <a:blip r:embed="rId3" cstate="print"/>
            <a:srcRect/>
            <a:stretch>
              <a:fillRect/>
            </a:stretch>
          </p:blipFill>
          <p:spPr bwMode="auto">
            <a:xfrm>
              <a:off x="414340" y="3617913"/>
              <a:ext cx="4014784" cy="1152525"/>
            </a:xfrm>
            <a:prstGeom prst="rect">
              <a:avLst/>
            </a:prstGeom>
            <a:noFill/>
            <a:ln w="9525">
              <a:noFill/>
              <a:miter lim="800000"/>
              <a:headEnd/>
              <a:tailEnd/>
            </a:ln>
          </p:spPr>
        </p:pic>
        <p:sp>
          <p:nvSpPr>
            <p:cNvPr id="18" name="Rectangle 10"/>
            <p:cNvSpPr/>
            <p:nvPr/>
          </p:nvSpPr>
          <p:spPr>
            <a:xfrm>
              <a:off x="0"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sp>
          <p:nvSpPr>
            <p:cNvPr id="20" name="Isosceles Triangle 15"/>
            <p:cNvSpPr/>
            <p:nvPr/>
          </p:nvSpPr>
          <p:spPr>
            <a:xfrm flipV="1">
              <a:off x="1357290" y="384550"/>
              <a:ext cx="192088" cy="115888"/>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p>
          </p:txBody>
        </p:sp>
        <p:pic>
          <p:nvPicPr>
            <p:cNvPr id="169994" name="Picture 2"/>
            <p:cNvPicPr>
              <a:picLocks noChangeAspect="1" noChangeArrowheads="1"/>
            </p:cNvPicPr>
            <p:nvPr/>
          </p:nvPicPr>
          <p:blipFill>
            <a:blip r:embed="rId3" cstate="print"/>
            <a:srcRect/>
            <a:stretch>
              <a:fillRect/>
            </a:stretch>
          </p:blipFill>
          <p:spPr bwMode="auto">
            <a:xfrm>
              <a:off x="392113" y="2419351"/>
              <a:ext cx="4394201" cy="1152525"/>
            </a:xfrm>
            <a:prstGeom prst="rect">
              <a:avLst/>
            </a:prstGeom>
            <a:noFill/>
            <a:ln w="9525">
              <a:noFill/>
              <a:miter lim="800000"/>
              <a:headEnd/>
              <a:tailEnd/>
            </a:ln>
          </p:spPr>
        </p:pic>
        <p:sp>
          <p:nvSpPr>
            <p:cNvPr id="26" name="TextBox 25">
              <a:hlinkClick r:id="" action="ppaction://hlinkshowjump?jump=nextslide"/>
            </p:cNvPr>
            <p:cNvSpPr txBox="1"/>
            <p:nvPr/>
          </p:nvSpPr>
          <p:spPr>
            <a:xfrm>
              <a:off x="447671" y="2913063"/>
              <a:ext cx="3481387" cy="430887"/>
            </a:xfrm>
            <a:prstGeom prst="rect">
              <a:avLst/>
            </a:prstGeom>
            <a:noFill/>
          </p:spPr>
          <p:txBody>
            <a:bodyPr>
              <a:spAutoFit/>
            </a:bodyPr>
            <a:lstStyle/>
            <a:p>
              <a:pPr fontAlgn="auto">
                <a:spcBef>
                  <a:spcPts val="0"/>
                </a:spcBef>
                <a:spcAft>
                  <a:spcPts val="0"/>
                </a:spcAft>
                <a:defRPr/>
              </a:pP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Main Idea &amp; Structure</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32" name="TextBox 31">
              <a:hlinkClick r:id="rId4" action="ppaction://hlinksldjump"/>
            </p:cNvPr>
            <p:cNvSpPr txBox="1"/>
            <p:nvPr/>
          </p:nvSpPr>
          <p:spPr>
            <a:xfrm>
              <a:off x="447671" y="4116388"/>
              <a:ext cx="3481387" cy="430887"/>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Language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Focus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sp>
          <p:nvSpPr>
            <p:cNvPr id="34" name="TextBox 33">
              <a:hlinkClick r:id="rId5" action="ppaction://hlinksldjump"/>
            </p:cNvPr>
            <p:cNvSpPr txBox="1"/>
            <p:nvPr/>
          </p:nvSpPr>
          <p:spPr>
            <a:xfrm>
              <a:off x="425768" y="5349875"/>
              <a:ext cx="2574596" cy="430887"/>
            </a:xfrm>
            <a:prstGeom prst="rect">
              <a:avLst/>
            </a:prstGeom>
            <a:noFill/>
          </p:spPr>
          <p:txBody>
            <a:bodyPr wrap="square">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Critical </a:t>
              </a: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Thinking</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pic>
          <p:nvPicPr>
            <p:cNvPr id="169999" name="Picture 4">
              <a:hlinkClick r:id="rId6" action="ppaction://hlinksldjump"/>
            </p:cNvPr>
            <p:cNvPicPr>
              <a:picLocks noChangeAspect="1" noChangeArrowheads="1"/>
            </p:cNvPicPr>
            <p:nvPr/>
          </p:nvPicPr>
          <p:blipFill>
            <a:blip r:embed="rId7" cstate="print"/>
            <a:srcRect/>
            <a:stretch>
              <a:fillRect/>
            </a:stretch>
          </p:blipFill>
          <p:spPr bwMode="auto">
            <a:xfrm>
              <a:off x="8399463" y="6181725"/>
              <a:ext cx="434975" cy="458788"/>
            </a:xfrm>
            <a:prstGeom prst="rect">
              <a:avLst/>
            </a:prstGeom>
            <a:noFill/>
            <a:ln w="9525">
              <a:noFill/>
              <a:miter lim="800000"/>
              <a:headEnd/>
              <a:tailEnd/>
            </a:ln>
          </p:spPr>
        </p:pic>
        <p:grpSp>
          <p:nvGrpSpPr>
            <p:cNvPr id="19" name="组合 18"/>
            <p:cNvGrpSpPr/>
            <p:nvPr/>
          </p:nvGrpSpPr>
          <p:grpSpPr>
            <a:xfrm>
              <a:off x="212722" y="1209879"/>
              <a:ext cx="3573460" cy="668247"/>
              <a:chOff x="212722" y="1209879"/>
              <a:chExt cx="3573460" cy="668247"/>
            </a:xfrm>
          </p:grpSpPr>
          <p:pic>
            <p:nvPicPr>
              <p:cNvPr id="21" name="Picture 3"/>
              <p:cNvPicPr>
                <a:picLocks noChangeAspect="1" noChangeArrowheads="1"/>
              </p:cNvPicPr>
              <p:nvPr/>
            </p:nvPicPr>
            <p:blipFill>
              <a:blip r:embed="rId8" cstate="print"/>
              <a:srcRect/>
              <a:stretch>
                <a:fillRect/>
              </a:stretch>
            </p:blipFill>
            <p:spPr bwMode="auto">
              <a:xfrm>
                <a:off x="352420" y="1209879"/>
                <a:ext cx="3433762" cy="668247"/>
              </a:xfrm>
              <a:prstGeom prst="rect">
                <a:avLst/>
              </a:prstGeom>
              <a:ln>
                <a:noFill/>
              </a:ln>
              <a:effectLst>
                <a:outerShdw blurRad="292100" dist="139700" dir="2700000" algn="tl" rotWithShape="0">
                  <a:srgbClr val="333333">
                    <a:alpha val="65000"/>
                  </a:srgbClr>
                </a:outerShdw>
              </a:effectLst>
              <a:extLst/>
            </p:spPr>
          </p:pic>
          <p:sp>
            <p:nvSpPr>
              <p:cNvPr id="22" name="Rectangle 10"/>
              <p:cNvSpPr>
                <a:spLocks noChangeArrowheads="1"/>
              </p:cNvSpPr>
              <p:nvPr/>
            </p:nvSpPr>
            <p:spPr bwMode="auto">
              <a:xfrm>
                <a:off x="212722" y="1330529"/>
                <a:ext cx="3073394" cy="461962"/>
              </a:xfrm>
              <a:prstGeom prst="rect">
                <a:avLst/>
              </a:prstGeom>
              <a:noFill/>
              <a:ln w="9525">
                <a:noFill/>
                <a:miter lim="800000"/>
                <a:headEnd/>
                <a:tailEnd/>
              </a:ln>
            </p:spPr>
            <p:txBody>
              <a:bodyPr wrap="square">
                <a:spAutoFit/>
              </a:bodyPr>
              <a:lstStyle/>
              <a:p>
                <a:pPr eaLnBrk="0" hangingPunct="0"/>
                <a:r>
                  <a:rPr lang="en-US" altLang="zh-CN" sz="2400" dirty="0">
                    <a:solidFill>
                      <a:srgbClr val="000000"/>
                    </a:solidFill>
                    <a:latin typeface="Helvetica"/>
                  </a:rPr>
                  <a:t>   </a:t>
                </a:r>
                <a:r>
                  <a:rPr lang="en-US" altLang="zh-CN" sz="2400" dirty="0" smtClean="0">
                    <a:solidFill>
                      <a:srgbClr val="000000"/>
                    </a:solidFill>
                    <a:latin typeface="Helvetica"/>
                  </a:rPr>
                  <a:t>Text Study</a:t>
                </a:r>
                <a:endParaRPr lang="en-US" altLang="zh-CN" sz="2400" dirty="0">
                  <a:solidFill>
                    <a:srgbClr val="000000"/>
                  </a:solidFill>
                  <a:latin typeface="Helvetica"/>
                </a:endParaRPr>
              </a:p>
            </p:txBody>
          </p:sp>
        </p:grpSp>
        <p:grpSp>
          <p:nvGrpSpPr>
            <p:cNvPr id="23" name="组合 22"/>
            <p:cNvGrpSpPr/>
            <p:nvPr/>
          </p:nvGrpSpPr>
          <p:grpSpPr>
            <a:xfrm>
              <a:off x="-18127" y="0"/>
              <a:ext cx="1637351" cy="707886"/>
              <a:chOff x="-18127" y="0"/>
              <a:chExt cx="1637351" cy="707886"/>
            </a:xfrm>
          </p:grpSpPr>
          <p:sp>
            <p:nvSpPr>
              <p:cNvPr id="169988" name="TextBox 18"/>
              <p:cNvSpPr txBox="1">
                <a:spLocks noChangeArrowheads="1"/>
              </p:cNvSpPr>
              <p:nvPr/>
            </p:nvSpPr>
            <p:spPr bwMode="auto">
              <a:xfrm>
                <a:off x="857224" y="0"/>
                <a:ext cx="762000" cy="707886"/>
              </a:xfrm>
              <a:prstGeom prst="rect">
                <a:avLst/>
              </a:prstGeom>
              <a:noFill/>
              <a:ln w="9525">
                <a:noFill/>
                <a:miter lim="800000"/>
                <a:headEnd/>
                <a:tailEnd/>
              </a:ln>
            </p:spPr>
            <p:txBody>
              <a:bodyPr>
                <a:spAutoFit/>
              </a:bodyPr>
              <a:lstStyle/>
              <a:p>
                <a:r>
                  <a:rPr lang="en-US" altLang="zh-CN" sz="4000" b="1" i="1" dirty="0" smtClean="0">
                    <a:latin typeface="Helvetica"/>
                    <a:ea typeface="Arial Unicode MS"/>
                    <a:cs typeface="Helvetica Neue"/>
                  </a:rPr>
                  <a:t>A</a:t>
                </a:r>
                <a:endParaRPr lang="en-US" altLang="zh-CN" sz="4000" b="1" i="1" dirty="0">
                  <a:latin typeface="Helvetica"/>
                  <a:ea typeface="Arial Unicode MS"/>
                  <a:cs typeface="Helvetica Neue"/>
                </a:endParaRPr>
              </a:p>
            </p:txBody>
          </p:sp>
          <p:sp>
            <p:nvSpPr>
              <p:cNvPr id="169990" name="TextBox 21"/>
              <p:cNvSpPr txBox="1">
                <a:spLocks noChangeArrowheads="1"/>
              </p:cNvSpPr>
              <p:nvPr/>
            </p:nvSpPr>
            <p:spPr bwMode="auto">
              <a:xfrm>
                <a:off x="-18127" y="241674"/>
                <a:ext cx="1018227" cy="369332"/>
              </a:xfrm>
              <a:prstGeom prst="rect">
                <a:avLst/>
              </a:prstGeom>
              <a:noFill/>
              <a:ln w="9525">
                <a:noFill/>
                <a:miter lim="800000"/>
                <a:headEnd/>
                <a:tailEnd/>
              </a:ln>
            </p:spPr>
            <p:txBody>
              <a:bodyPr wrap="none">
                <a:spAutoFit/>
              </a:bodyPr>
              <a:lstStyle/>
              <a:p>
                <a:r>
                  <a:rPr lang="en-US" altLang="zh-CN" b="1" i="1" dirty="0" smtClean="0">
                    <a:latin typeface="Helvetica"/>
                    <a:ea typeface="Helvetica Neue"/>
                    <a:cs typeface="Helvetica Neue"/>
                  </a:rPr>
                  <a:t>Section</a:t>
                </a:r>
                <a:endParaRPr lang="en-US" altLang="zh-CN" b="1" i="1" dirty="0">
                  <a:latin typeface="Helvetica"/>
                  <a:ea typeface="Helvetica Neue"/>
                  <a:cs typeface="Helvetica Neue"/>
                </a:endParaRPr>
              </a:p>
            </p:txBody>
          </p:sp>
        </p:grpSp>
      </p:grpSp>
      <p:sp>
        <p:nvSpPr>
          <p:cNvPr id="25" name="TextBox 24"/>
          <p:cNvSpPr txBox="1"/>
          <p:nvPr/>
        </p:nvSpPr>
        <p:spPr>
          <a:xfrm>
            <a:off x="1572174" y="116632"/>
            <a:ext cx="7536330" cy="477054"/>
          </a:xfrm>
          <a:prstGeom prst="rect">
            <a:avLst/>
          </a:prstGeom>
          <a:noFill/>
        </p:spPr>
        <p:txBody>
          <a:bodyPr wrap="squar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pPr fontAlgn="auto">
              <a:spcBef>
                <a:spcPts val="0"/>
              </a:spcBef>
              <a:spcAft>
                <a:spcPts val="0"/>
              </a:spcAft>
              <a:defRPr/>
            </a:pPr>
            <a:r>
              <a:rPr lang="en-US" altLang="zh-CN" sz="2500" dirty="0">
                <a:effectLst>
                  <a:glow rad="101600">
                    <a:schemeClr val="tx1">
                      <a:alpha val="60000"/>
                    </a:schemeClr>
                  </a:glow>
                  <a:outerShdw blurRad="38100" dist="38100" dir="2700000" algn="tl">
                    <a:srgbClr val="000000">
                      <a:alpha val="43137"/>
                    </a:srgbClr>
                  </a:outerShdw>
                </a:effectLst>
              </a:rPr>
              <a:t>Love and </a:t>
            </a:r>
            <a:r>
              <a:rPr lang="en-US" altLang="zh-CN" sz="2500" dirty="0" smtClean="0">
                <a:effectLst>
                  <a:glow rad="101600">
                    <a:schemeClr val="tx1">
                      <a:alpha val="60000"/>
                    </a:schemeClr>
                  </a:glow>
                  <a:outerShdw blurRad="38100" dist="38100" dir="2700000" algn="tl">
                    <a:srgbClr val="000000">
                      <a:alpha val="43137"/>
                    </a:srgbClr>
                  </a:outerShdw>
                </a:effectLst>
              </a:rPr>
              <a:t>logic: The </a:t>
            </a:r>
            <a:r>
              <a:rPr lang="en-US" altLang="zh-CN" sz="2500" dirty="0">
                <a:effectLst>
                  <a:glow rad="101600">
                    <a:schemeClr val="tx1">
                      <a:alpha val="60000"/>
                    </a:schemeClr>
                  </a:glow>
                  <a:outerShdw blurRad="38100" dist="38100" dir="2700000" algn="tl">
                    <a:srgbClr val="000000">
                      <a:alpha val="43137"/>
                    </a:srgbClr>
                  </a:outerShdw>
                </a:effectLst>
              </a:rPr>
              <a:t>story of a fallacy</a:t>
            </a:r>
          </a:p>
        </p:txBody>
      </p:sp>
      <p:pic>
        <p:nvPicPr>
          <p:cNvPr id="2" name="Picture 2" descr="C:\Documents and Settings\jiangll\桌面\94C58PICdIp.jpg"/>
          <p:cNvPicPr>
            <a:picLocks noChangeAspect="1" noChangeArrowheads="1"/>
          </p:cNvPicPr>
          <p:nvPr/>
        </p:nvPicPr>
        <p:blipFill>
          <a:blip r:embed="rId9" cstate="print"/>
          <a:srcRect/>
          <a:stretch>
            <a:fillRect/>
          </a:stretch>
        </p:blipFill>
        <p:spPr bwMode="auto">
          <a:xfrm>
            <a:off x="4786314" y="3000372"/>
            <a:ext cx="4000528" cy="2438400"/>
          </a:xfrm>
          <a:prstGeom prst="rect">
            <a:avLst/>
          </a:prstGeom>
          <a:ln>
            <a:no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xmlns="" val="11078026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45"/>
          <p:cNvSpPr>
            <a:spLocks noChangeArrowheads="1"/>
          </p:cNvSpPr>
          <p:nvPr/>
        </p:nvSpPr>
        <p:spPr bwMode="auto">
          <a:xfrm>
            <a:off x="785786" y="1628800"/>
            <a:ext cx="7334126" cy="810478"/>
          </a:xfrm>
          <a:prstGeom prst="rect">
            <a:avLst/>
          </a:prstGeom>
          <a:noFill/>
          <a:ln w="9525">
            <a:noFill/>
            <a:miter lim="800000"/>
            <a:headEnd/>
            <a:tailEnd/>
          </a:ln>
        </p:spPr>
        <p:txBody>
          <a:bodyPr wrap="square">
            <a:spAutoFit/>
          </a:bodyPr>
          <a:lstStyle/>
          <a:p>
            <a:pPr algn="just">
              <a:lnSpc>
                <a:spcPts val="2800"/>
              </a:lnSpc>
              <a:spcBef>
                <a:spcPct val="20000"/>
              </a:spcBef>
              <a:buClr>
                <a:srgbClr val="D16349"/>
              </a:buClr>
              <a:buSzPct val="85000"/>
            </a:pPr>
            <a:r>
              <a:rPr lang="en-US" altLang="zh-CN" sz="2400" dirty="0" smtClean="0">
                <a:solidFill>
                  <a:sysClr val="windowText" lastClr="000000"/>
                </a:solidFill>
                <a:latin typeface="Helvetica"/>
                <a:ea typeface="方正舒体"/>
              </a:rPr>
              <a:t>What did the narrator do with his roommate Rob? </a:t>
            </a:r>
            <a:r>
              <a:rPr lang="en-US" altLang="zh-CN" sz="2400" dirty="0">
                <a:solidFill>
                  <a:sysClr val="windowText" lastClr="000000"/>
                </a:solidFill>
                <a:latin typeface="Helvetica"/>
                <a:ea typeface="方正舒体"/>
              </a:rPr>
              <a:t>(</a:t>
            </a:r>
            <a:r>
              <a:rPr lang="en-US" altLang="zh-CN" sz="2400" dirty="0" smtClean="0">
                <a:solidFill>
                  <a:sysClr val="windowText" lastClr="000000"/>
                </a:solidFill>
                <a:latin typeface="Helvetica"/>
                <a:ea typeface="方正舒体"/>
              </a:rPr>
              <a:t>Para.1)</a:t>
            </a:r>
            <a:endParaRPr lang="en-US" altLang="zh-CN" sz="2400" dirty="0">
              <a:solidFill>
                <a:sysClr val="windowText" lastClr="000000"/>
              </a:solidFill>
              <a:latin typeface="Helvetica"/>
              <a:ea typeface="方正舒体"/>
            </a:endParaRPr>
          </a:p>
        </p:txBody>
      </p:sp>
      <p:grpSp>
        <p:nvGrpSpPr>
          <p:cNvPr id="3" name="组合 13"/>
          <p:cNvGrpSpPr/>
          <p:nvPr/>
        </p:nvGrpSpPr>
        <p:grpSpPr>
          <a:xfrm>
            <a:off x="323528" y="2489986"/>
            <a:ext cx="7934657" cy="2510650"/>
            <a:chOff x="323528" y="1919082"/>
            <a:chExt cx="7934657" cy="3099254"/>
          </a:xfrm>
        </p:grpSpPr>
        <p:sp>
          <p:nvSpPr>
            <p:cNvPr id="6" name="圆角矩形 5"/>
            <p:cNvSpPr/>
            <p:nvPr/>
          </p:nvSpPr>
          <p:spPr>
            <a:xfrm>
              <a:off x="913088" y="2492896"/>
              <a:ext cx="7345097" cy="2525440"/>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23528" y="1919082"/>
              <a:ext cx="1446930" cy="13659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TextBox 7">
              <a:hlinkClick r:id="" action="ppaction://noaction"/>
            </p:cNvPr>
            <p:cNvSpPr txBox="1"/>
            <p:nvPr/>
          </p:nvSpPr>
          <p:spPr>
            <a:xfrm>
              <a:off x="664545" y="2394691"/>
              <a:ext cx="1073620" cy="461665"/>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2" name="TextBox 1"/>
            <p:cNvSpPr txBox="1"/>
            <p:nvPr/>
          </p:nvSpPr>
          <p:spPr>
            <a:xfrm>
              <a:off x="1285852" y="2990055"/>
              <a:ext cx="6835415" cy="1169551"/>
            </a:xfrm>
            <a:prstGeom prst="rect">
              <a:avLst/>
            </a:prstGeom>
            <a:noFill/>
          </p:spPr>
          <p:txBody>
            <a:bodyPr wrap="square" rtlCol="0">
              <a:spAutoFit/>
            </a:bodyPr>
            <a:lstStyle/>
            <a:p>
              <a:pPr>
                <a:lnSpc>
                  <a:spcPts val="2800"/>
                </a:lnSpc>
                <a:spcBef>
                  <a:spcPct val="20000"/>
                </a:spcBef>
                <a:buClr>
                  <a:srgbClr val="D16349"/>
                </a:buClr>
                <a:buSzPct val="85000"/>
              </a:pPr>
              <a:r>
                <a:rPr lang="en-US" altLang="zh-CN" sz="2400" dirty="0" smtClean="0">
                  <a:solidFill>
                    <a:sysClr val="windowText" lastClr="000000"/>
                  </a:solidFill>
                  <a:latin typeface="Helvetica"/>
                  <a:ea typeface="方正舒体"/>
                </a:rPr>
                <a:t>They made a deal that the narrator gives Rob his leather jacket, and Rob, in exchange, gives the narrator his girlfriend.</a:t>
              </a:r>
              <a:endParaRPr lang="en-US" altLang="zh-CN" sz="2400" dirty="0">
                <a:solidFill>
                  <a:sysClr val="windowText" lastClr="000000"/>
                </a:solidFill>
                <a:latin typeface="Helvetica"/>
                <a:ea typeface="方正舒体"/>
              </a:endParaRPr>
            </a:p>
          </p:txBody>
        </p:sp>
      </p:grpSp>
      <p:pic>
        <p:nvPicPr>
          <p:cNvPr id="16" name="Picture 2" descr="H:\2015年修改\图片10.jpg"/>
          <p:cNvPicPr>
            <a:picLocks noChangeAspect="1" noChangeArrowheads="1"/>
          </p:cNvPicPr>
          <p:nvPr/>
        </p:nvPicPr>
        <p:blipFill>
          <a:blip r:embed="rId4"/>
          <a:srcRect/>
          <a:stretch>
            <a:fillRect/>
          </a:stretch>
        </p:blipFill>
        <p:spPr bwMode="auto">
          <a:xfrm>
            <a:off x="1" y="0"/>
            <a:ext cx="8072462" cy="1163637"/>
          </a:xfrm>
          <a:prstGeom prst="rect">
            <a:avLst/>
          </a:prstGeom>
          <a:noFill/>
        </p:spPr>
      </p:pic>
      <p:pic>
        <p:nvPicPr>
          <p:cNvPr id="10" name="Picture 4">
            <a:hlinkClick r:id="rId5" action="ppaction://hlinksldjump"/>
          </p:cNvPr>
          <p:cNvPicPr>
            <a:picLocks noChangeAspect="1" noChangeArrowheads="1"/>
          </p:cNvPicPr>
          <p:nvPr/>
        </p:nvPicPr>
        <p:blipFill>
          <a:blip r:embed="rId6"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spTree>
    <p:extLst>
      <p:ext uri="{BB962C8B-B14F-4D97-AF65-F5344CB8AC3E}">
        <p14:creationId xmlns:p14="http://schemas.microsoft.com/office/powerpoint/2010/main" xmlns="" val="661689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0" y="0"/>
            <a:ext cx="9144000" cy="6021288"/>
            <a:chOff x="0" y="0"/>
            <a:chExt cx="9144000" cy="6021288"/>
          </a:xfrm>
        </p:grpSpPr>
        <p:sp>
          <p:nvSpPr>
            <p:cNvPr id="29" name="Rectangle 6"/>
            <p:cNvSpPr>
              <a:spLocks noChangeArrowheads="1"/>
            </p:cNvSpPr>
            <p:nvPr/>
          </p:nvSpPr>
          <p:spPr bwMode="auto">
            <a:xfrm>
              <a:off x="467544" y="1994064"/>
              <a:ext cx="6120680" cy="1569660"/>
            </a:xfrm>
            <a:prstGeom prst="rect">
              <a:avLst/>
            </a:prstGeom>
            <a:noFill/>
            <a:ln w="9525">
              <a:noFill/>
              <a:miter lim="800000"/>
              <a:headEnd/>
              <a:tailEnd/>
            </a:ln>
          </p:spPr>
          <p:txBody>
            <a:bodyPr wrap="square">
              <a:spAutoFit/>
            </a:bodyPr>
            <a:lstStyle/>
            <a:p>
              <a:pPr eaLnBrk="0" fontAlgn="auto" hangingPunct="0">
                <a:spcBef>
                  <a:spcPts val="0"/>
                </a:spcBef>
                <a:spcAft>
                  <a:spcPts val="0"/>
                </a:spcAft>
                <a:defRPr/>
              </a:pPr>
              <a:r>
                <a:rPr lang="en-US" altLang="zh-CN" sz="2400" dirty="0">
                  <a:solidFill>
                    <a:srgbClr val="000000"/>
                  </a:solidFill>
                  <a:latin typeface="Helvetica"/>
                </a:rPr>
                <a:t>Doing the right thing is not the problem. Knowing what the right thing is, that’s the</a:t>
              </a:r>
            </a:p>
            <a:p>
              <a:pPr eaLnBrk="0" fontAlgn="auto" hangingPunct="0">
                <a:spcBef>
                  <a:spcPts val="0"/>
                </a:spcBef>
                <a:spcAft>
                  <a:spcPts val="0"/>
                </a:spcAft>
                <a:defRPr/>
              </a:pPr>
              <a:r>
                <a:rPr lang="en-US" altLang="zh-CN" sz="2400" dirty="0">
                  <a:solidFill>
                    <a:srgbClr val="000000"/>
                  </a:solidFill>
                  <a:latin typeface="Helvetica"/>
                </a:rPr>
                <a:t>challenge.</a:t>
              </a:r>
            </a:p>
            <a:p>
              <a:pPr eaLnBrk="0" fontAlgn="auto" hangingPunct="0">
                <a:spcBef>
                  <a:spcPts val="0"/>
                </a:spcBef>
                <a:spcAft>
                  <a:spcPts val="0"/>
                </a:spcAft>
                <a:defRPr/>
              </a:pPr>
              <a:r>
                <a:rPr lang="en-US" altLang="zh-CN" sz="2400" i="1" dirty="0">
                  <a:solidFill>
                    <a:srgbClr val="000000"/>
                  </a:solidFill>
                  <a:latin typeface="Helvetica"/>
                </a:rPr>
                <a:t>— Lyndon B. Johnson (36th US president)</a:t>
              </a:r>
              <a:endParaRPr lang="en-US" sz="2400" i="1" dirty="0">
                <a:solidFill>
                  <a:srgbClr val="000000"/>
                </a:solidFill>
                <a:latin typeface="Helvetica"/>
              </a:endParaRPr>
            </a:p>
          </p:txBody>
        </p:sp>
        <p:sp>
          <p:nvSpPr>
            <p:cNvPr id="2" name="Rectangle 10"/>
            <p:cNvSpPr>
              <a:spLocks noChangeArrowheads="1"/>
            </p:cNvSpPr>
            <p:nvPr/>
          </p:nvSpPr>
          <p:spPr bwMode="auto">
            <a:xfrm>
              <a:off x="2699792" y="4820959"/>
              <a:ext cx="6308424" cy="1200329"/>
            </a:xfrm>
            <a:prstGeom prst="rect">
              <a:avLst/>
            </a:prstGeom>
            <a:noFill/>
            <a:ln w="9525">
              <a:noFill/>
              <a:miter lim="800000"/>
              <a:headEnd/>
              <a:tailEnd/>
            </a:ln>
          </p:spPr>
          <p:txBody>
            <a:bodyPr wrap="square">
              <a:spAutoFit/>
            </a:bodyPr>
            <a:lstStyle/>
            <a:p>
              <a:pPr eaLnBrk="0" fontAlgn="auto" hangingPunct="0">
                <a:spcBef>
                  <a:spcPts val="0"/>
                </a:spcBef>
                <a:spcAft>
                  <a:spcPts val="0"/>
                </a:spcAft>
                <a:defRPr/>
              </a:pPr>
              <a:r>
                <a:rPr lang="en-US" altLang="zh-CN" sz="2400" dirty="0">
                  <a:solidFill>
                    <a:srgbClr val="000000"/>
                  </a:solidFill>
                  <a:latin typeface="Helvetica"/>
                </a:rPr>
                <a:t>It is one thing to be clever and another to be wise.</a:t>
              </a:r>
            </a:p>
            <a:p>
              <a:pPr eaLnBrk="0" fontAlgn="auto" hangingPunct="0">
                <a:spcBef>
                  <a:spcPts val="0"/>
                </a:spcBef>
                <a:spcAft>
                  <a:spcPts val="0"/>
                </a:spcAft>
                <a:defRPr/>
              </a:pPr>
              <a:r>
                <a:rPr lang="en-US" altLang="zh-CN" sz="2400" i="1" dirty="0">
                  <a:solidFill>
                    <a:srgbClr val="000000"/>
                  </a:solidFill>
                  <a:latin typeface="Helvetica"/>
                </a:rPr>
                <a:t>— George R. R. Martin (American author</a:t>
              </a:r>
              <a:r>
                <a:rPr lang="en-US" altLang="zh-CN" sz="2400" dirty="0" smtClean="0">
                  <a:solidFill>
                    <a:srgbClr val="000000"/>
                  </a:solidFill>
                  <a:latin typeface="Helvetica"/>
                </a:rPr>
                <a:t>)</a:t>
              </a:r>
              <a:endParaRPr lang="en-US" altLang="zh-CN" sz="2400" dirty="0">
                <a:solidFill>
                  <a:srgbClr val="000000"/>
                </a:solidFill>
                <a:latin typeface="Helvetica"/>
              </a:endParaRPr>
            </a:p>
          </p:txBody>
        </p:sp>
        <p:sp>
          <p:nvSpPr>
            <p:cNvPr id="12" name="Rectangle 27"/>
            <p:cNvSpPr/>
            <p:nvPr/>
          </p:nvSpPr>
          <p:spPr>
            <a:xfrm>
              <a:off x="0" y="0"/>
              <a:ext cx="9144000" cy="990598"/>
            </a:xfrm>
            <a:prstGeom prst="rect">
              <a:avLst/>
            </a:prstGeom>
            <a:gradFill flip="none" rotWithShape="1">
              <a:gsLst>
                <a:gs pos="0">
                  <a:schemeClr val="bg1">
                    <a:lumMod val="75000"/>
                  </a:schemeClr>
                </a:gs>
                <a:gs pos="100000">
                  <a:srgbClr val="FFFFFF"/>
                </a:gs>
              </a:gsLst>
              <a:lin ang="16200000" scaled="0"/>
              <a:tileRect/>
            </a:gradFill>
            <a:effectLst>
              <a:glow>
                <a:schemeClr val="tx1">
                  <a:lumMod val="50000"/>
                  <a:lumOff val="50000"/>
                </a:schemeClr>
              </a:glow>
              <a:outerShdw dist="23000" dir="5400000" sx="0" sy="0" rotWithShape="0">
                <a:srgbClr val="000000"/>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p>
          </p:txBody>
        </p:sp>
        <p:pic>
          <p:nvPicPr>
            <p:cNvPr id="13" name="图片 4" descr="新视野大学ppt首页标题字-02.png"/>
            <p:cNvPicPr>
              <a:picLocks noChangeAspect="1"/>
            </p:cNvPicPr>
            <p:nvPr/>
          </p:nvPicPr>
          <p:blipFill>
            <a:blip r:embed="rId3" cstate="print"/>
            <a:srcRect/>
            <a:stretch>
              <a:fillRect/>
            </a:stretch>
          </p:blipFill>
          <p:spPr bwMode="auto">
            <a:xfrm>
              <a:off x="0" y="34925"/>
              <a:ext cx="9144000" cy="1587500"/>
            </a:xfrm>
            <a:prstGeom prst="rect">
              <a:avLst/>
            </a:prstGeom>
            <a:noFill/>
            <a:ln w="9525">
              <a:noFill/>
              <a:miter lim="800000"/>
              <a:headEnd/>
              <a:tailEnd/>
            </a:ln>
          </p:spPr>
        </p:pic>
        <p:sp>
          <p:nvSpPr>
            <p:cNvPr id="14" name="Rectangle 10"/>
            <p:cNvSpPr/>
            <p:nvPr/>
          </p:nvSpPr>
          <p:spPr>
            <a:xfrm>
              <a:off x="0" y="990600"/>
              <a:ext cx="9144000" cy="539750"/>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sp>
          <p:nvSpPr>
            <p:cNvPr id="15" name="Rectangle 5"/>
            <p:cNvSpPr/>
            <p:nvPr/>
          </p:nvSpPr>
          <p:spPr>
            <a:xfrm>
              <a:off x="4932363" y="128588"/>
              <a:ext cx="1371600" cy="708025"/>
            </a:xfrm>
            <a:prstGeom prst="rect">
              <a:avLst/>
            </a:prstGeom>
          </p:spPr>
          <p:txBody>
            <a:bodyPr>
              <a:spAutoFit/>
            </a:bodyPr>
            <a:lstStyle/>
            <a:p>
              <a:pPr>
                <a:defRPr/>
              </a:pPr>
              <a:r>
                <a:rPr lang="en-US" altLang="zh-CN" sz="4000" b="1" i="1" dirty="0" smtClean="0">
                  <a:solidFill>
                    <a:srgbClr val="0B856D"/>
                  </a:solidFill>
                  <a:effectLst>
                    <a:outerShdw blurRad="38100" dist="38100" dir="2700000" algn="tl">
                      <a:srgbClr val="C0C0C0"/>
                    </a:outerShdw>
                  </a:effectLst>
                  <a:latin typeface="方正大黑简体"/>
                  <a:ea typeface="方正大黑简体"/>
                  <a:cs typeface="方正大黑简体"/>
                </a:rPr>
                <a:t>4</a:t>
              </a:r>
              <a:endParaRPr lang="en-US" altLang="zh-CN" sz="4000" b="1" i="1" dirty="0">
                <a:solidFill>
                  <a:srgbClr val="0B856D"/>
                </a:solidFill>
                <a:effectLst>
                  <a:outerShdw blurRad="38100" dist="38100" dir="2700000" algn="tl">
                    <a:srgbClr val="C0C0C0"/>
                  </a:outerShdw>
                </a:effectLst>
                <a:latin typeface="方正大黑简体"/>
                <a:ea typeface="方正大黑简体"/>
                <a:cs typeface="方正大黑简体"/>
              </a:endParaRPr>
            </a:p>
          </p:txBody>
        </p:sp>
        <p:sp>
          <p:nvSpPr>
            <p:cNvPr id="16" name="TextBox 7"/>
            <p:cNvSpPr txBox="1">
              <a:spLocks noChangeArrowheads="1"/>
            </p:cNvSpPr>
            <p:nvPr/>
          </p:nvSpPr>
          <p:spPr bwMode="auto">
            <a:xfrm>
              <a:off x="762000" y="914400"/>
              <a:ext cx="762000" cy="708025"/>
            </a:xfrm>
            <a:prstGeom prst="rect">
              <a:avLst/>
            </a:prstGeom>
            <a:noFill/>
            <a:ln w="9525">
              <a:noFill/>
              <a:miter lim="800000"/>
              <a:headEnd/>
              <a:tailEnd/>
            </a:ln>
          </p:spPr>
          <p:txBody>
            <a:bodyPr>
              <a:spAutoFit/>
            </a:bodyPr>
            <a:lstStyle/>
            <a:p>
              <a:r>
                <a:rPr lang="en-US" altLang="zh-CN" sz="4000" b="1" i="1">
                  <a:latin typeface="Helvetica"/>
                  <a:ea typeface="Arial Unicode MS"/>
                  <a:cs typeface="Helvetica Neue"/>
                </a:rPr>
                <a:t>1</a:t>
              </a:r>
              <a:endParaRPr lang="en-US" altLang="zh-CN" sz="4000">
                <a:latin typeface="Helvetica"/>
                <a:ea typeface="Arial Unicode MS"/>
                <a:cs typeface="Helvetica Neue"/>
              </a:endParaRPr>
            </a:p>
          </p:txBody>
        </p:sp>
        <p:sp>
          <p:nvSpPr>
            <p:cNvPr id="17" name="TextBox 14"/>
            <p:cNvSpPr txBox="1">
              <a:spLocks noChangeArrowheads="1"/>
            </p:cNvSpPr>
            <p:nvPr/>
          </p:nvSpPr>
          <p:spPr bwMode="auto">
            <a:xfrm>
              <a:off x="238125" y="1200150"/>
              <a:ext cx="661988" cy="338138"/>
            </a:xfrm>
            <a:prstGeom prst="rect">
              <a:avLst/>
            </a:prstGeom>
            <a:noFill/>
            <a:ln w="9525">
              <a:noFill/>
              <a:miter lim="800000"/>
              <a:headEnd/>
              <a:tailEnd/>
            </a:ln>
          </p:spPr>
          <p:txBody>
            <a:bodyPr wrap="none">
              <a:spAutoFit/>
            </a:bodyPr>
            <a:lstStyle/>
            <a:p>
              <a:r>
                <a:rPr lang="en-US" altLang="zh-CN" sz="1600" b="1" i="1">
                  <a:latin typeface="Helvetica"/>
                  <a:ea typeface="Helvetica Neue"/>
                  <a:cs typeface="Helvetica Neue"/>
                </a:rPr>
                <a:t>UNIT</a:t>
              </a:r>
            </a:p>
          </p:txBody>
        </p:sp>
        <p:sp>
          <p:nvSpPr>
            <p:cNvPr id="18" name="Isosceles Triangle 15"/>
            <p:cNvSpPr/>
            <p:nvPr/>
          </p:nvSpPr>
          <p:spPr>
            <a:xfrm flipV="1">
              <a:off x="1219200" y="1295400"/>
              <a:ext cx="192088" cy="115888"/>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p>
          </p:txBody>
        </p:sp>
      </p:grpSp>
      <p:pic>
        <p:nvPicPr>
          <p:cNvPr id="3" name="Picture 2" descr="C:\Users\James\Desktop\NHCE\BIVU1\GEORGE R. R. MARTIN.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386655" y="3656526"/>
            <a:ext cx="2274689" cy="3012834"/>
          </a:xfrm>
          <a:prstGeom prst="ellipse">
            <a:avLst/>
          </a:prstGeom>
          <a:ln>
            <a:noFill/>
          </a:ln>
          <a:effectLst>
            <a:softEdge rad="112500"/>
          </a:effectLst>
          <a:extLst>
            <a:ext uri="{909E8E84-426E-40DD-AFC4-6F175D3DCCD1}">
              <a14:hiddenFill xmlns:a14="http://schemas.microsoft.com/office/drawing/2010/main" xmlns="">
                <a:solidFill>
                  <a:srgbClr val="FFFFFF"/>
                </a:solidFill>
              </a14:hiddenFill>
            </a:ext>
          </a:extLst>
        </p:spPr>
      </p:pic>
      <p:pic>
        <p:nvPicPr>
          <p:cNvPr id="4" name="Picture 3" descr="C:\Users\James\Desktop\NHCE\BIVU1\LBJ.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444208" y="1632986"/>
            <a:ext cx="2232248" cy="3092158"/>
          </a:xfrm>
          <a:prstGeom prst="ellipse">
            <a:avLst/>
          </a:prstGeom>
          <a:ln>
            <a:noFill/>
          </a:ln>
          <a:effectLst>
            <a:softEdge rad="112500"/>
          </a:effectLst>
          <a:extLst>
            <a:ext uri="{909E8E84-426E-40DD-AFC4-6F175D3DCCD1}">
              <a14:hiddenFill xmlns:a14="http://schemas.microsoft.com/office/drawing/2010/main" xmlns="">
                <a:solidFill>
                  <a:srgbClr val="FFFFFF"/>
                </a:solidFill>
              </a14:hiddenFill>
            </a:ext>
          </a:extLst>
        </p:spPr>
      </p:pic>
      <p:sp>
        <p:nvSpPr>
          <p:cNvPr id="20" name="TextBox 19"/>
          <p:cNvSpPr txBox="1"/>
          <p:nvPr/>
        </p:nvSpPr>
        <p:spPr>
          <a:xfrm>
            <a:off x="1878013" y="911225"/>
            <a:ext cx="3962816" cy="1354217"/>
          </a:xfrm>
          <a:prstGeom prst="rect">
            <a:avLst/>
          </a:prstGeom>
          <a:noFill/>
        </p:spPr>
        <p:txBody>
          <a:bodyPr wrap="none">
            <a:spAutoFit/>
          </a:bodyPr>
          <a:lstStyle/>
          <a:p>
            <a:pPr>
              <a:defRPr/>
            </a:pPr>
            <a:r>
              <a:rPr lang="en-US" altLang="zh-CN" sz="4200" dirty="0" smtClean="0">
                <a:solidFill>
                  <a:srgbClr val="FFFFFF"/>
                </a:solidFill>
                <a:effectLst>
                  <a:glow rad="101600">
                    <a:schemeClr val="tx1">
                      <a:alpha val="60000"/>
                    </a:schemeClr>
                  </a:glow>
                  <a:outerShdw blurRad="38100" dist="38100" dir="2700000" algn="tl">
                    <a:srgbClr val="C0C0C0"/>
                  </a:outerShdw>
                </a:effectLst>
                <a:latin typeface="Cooper Black"/>
                <a:ea typeface="Arial Unicode MS"/>
                <a:cs typeface="Helvetica Neue"/>
              </a:rPr>
              <a:t>Life and Logic</a:t>
            </a:r>
            <a:endParaRPr lang="zh-CN" altLang="en-US" sz="4200" dirty="0">
              <a:solidFill>
                <a:srgbClr val="FFFFFF"/>
              </a:solidFill>
              <a:effectLst>
                <a:glow rad="101600">
                  <a:schemeClr val="tx1">
                    <a:alpha val="60000"/>
                  </a:schemeClr>
                </a:glow>
                <a:outerShdw blurRad="38100" dist="38100" dir="2700000" algn="tl">
                  <a:srgbClr val="C0C0C0"/>
                </a:outerShdw>
              </a:effectLst>
              <a:latin typeface="Cooper Black"/>
              <a:ea typeface="Arial Unicode MS"/>
              <a:cs typeface="Helvetica Neue"/>
            </a:endParaRPr>
          </a:p>
          <a:p>
            <a:pPr>
              <a:defRPr/>
            </a:pPr>
            <a:endParaRPr lang="en-US" altLang="zh-CN" sz="4000" b="1" dirty="0">
              <a:effectLst>
                <a:glow rad="101600">
                  <a:schemeClr val="tx1">
                    <a:alpha val="60000"/>
                  </a:schemeClr>
                </a:glow>
              </a:effectLst>
              <a:latin typeface="Helvetica Neue"/>
              <a:ea typeface="Arial Unicode MS"/>
              <a:cs typeface="Helvetica Neue"/>
            </a:endParaRPr>
          </a:p>
        </p:txBody>
      </p:sp>
    </p:spTree>
    <p:extLst>
      <p:ext uri="{BB962C8B-B14F-4D97-AF65-F5344CB8AC3E}">
        <p14:creationId xmlns:p14="http://schemas.microsoft.com/office/powerpoint/2010/main" xmlns="" val="26446725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45"/>
          <p:cNvSpPr>
            <a:spLocks noChangeArrowheads="1"/>
          </p:cNvSpPr>
          <p:nvPr/>
        </p:nvSpPr>
        <p:spPr bwMode="auto">
          <a:xfrm>
            <a:off x="787141" y="1628800"/>
            <a:ext cx="7334126" cy="810478"/>
          </a:xfrm>
          <a:prstGeom prst="rect">
            <a:avLst/>
          </a:prstGeom>
          <a:noFill/>
          <a:ln w="9525">
            <a:noFill/>
            <a:miter lim="800000"/>
            <a:headEnd/>
            <a:tailEnd/>
          </a:ln>
        </p:spPr>
        <p:txBody>
          <a:bodyPr wrap="square">
            <a:spAutoFit/>
          </a:bodyPr>
          <a:lstStyle/>
          <a:p>
            <a:pPr algn="just">
              <a:lnSpc>
                <a:spcPts val="2800"/>
              </a:lnSpc>
              <a:spcBef>
                <a:spcPct val="20000"/>
              </a:spcBef>
              <a:buClr>
                <a:srgbClr val="D16349"/>
              </a:buClr>
              <a:buSzPct val="85000"/>
            </a:pPr>
            <a:r>
              <a:rPr lang="en-US" altLang="zh-CN" sz="2400" dirty="0" smtClean="0">
                <a:solidFill>
                  <a:sysClr val="windowText" lastClr="000000"/>
                </a:solidFill>
                <a:latin typeface="Helvetica"/>
                <a:ea typeface="方正舒体"/>
              </a:rPr>
              <a:t>Why did the narrator want </a:t>
            </a:r>
            <a:r>
              <a:rPr lang="en-US" altLang="zh-CN" sz="2400" dirty="0">
                <a:solidFill>
                  <a:sysClr val="windowText" lastClr="000000"/>
                </a:solidFill>
                <a:latin typeface="Helvetica"/>
                <a:ea typeface="方正舒体"/>
              </a:rPr>
              <a:t>to </a:t>
            </a:r>
            <a:r>
              <a:rPr lang="en-US" altLang="zh-CN" sz="2400" dirty="0" smtClean="0">
                <a:solidFill>
                  <a:sysClr val="windowText" lastClr="000000"/>
                </a:solidFill>
                <a:latin typeface="Helvetica"/>
                <a:ea typeface="方正舒体"/>
              </a:rPr>
              <a:t>have Polly as his girl friend? </a:t>
            </a:r>
            <a:r>
              <a:rPr lang="en-US" altLang="zh-CN" sz="2400" dirty="0">
                <a:solidFill>
                  <a:sysClr val="windowText" lastClr="000000"/>
                </a:solidFill>
                <a:latin typeface="Helvetica"/>
                <a:ea typeface="方正舒体"/>
              </a:rPr>
              <a:t>(</a:t>
            </a:r>
            <a:r>
              <a:rPr lang="en-US" altLang="zh-CN" sz="2400" dirty="0" err="1" smtClean="0">
                <a:solidFill>
                  <a:sysClr val="windowText" lastClr="000000"/>
                </a:solidFill>
                <a:latin typeface="Helvetica"/>
                <a:ea typeface="方正舒体"/>
              </a:rPr>
              <a:t>Paras</a:t>
            </a:r>
            <a:r>
              <a:rPr lang="en-US" altLang="zh-CN" sz="2400" dirty="0" smtClean="0">
                <a:solidFill>
                  <a:sysClr val="windowText" lastClr="000000"/>
                </a:solidFill>
                <a:latin typeface="Helvetica"/>
                <a:ea typeface="方正舒体"/>
              </a:rPr>
              <a:t>. 2-3)</a:t>
            </a:r>
            <a:endParaRPr lang="en-US" altLang="zh-CN" sz="2400" dirty="0">
              <a:solidFill>
                <a:sysClr val="windowText" lastClr="000000"/>
              </a:solidFill>
              <a:latin typeface="Helvetica"/>
              <a:ea typeface="方正舒体"/>
            </a:endParaRPr>
          </a:p>
        </p:txBody>
      </p:sp>
      <p:grpSp>
        <p:nvGrpSpPr>
          <p:cNvPr id="14" name="组合 13"/>
          <p:cNvGrpSpPr/>
          <p:nvPr/>
        </p:nvGrpSpPr>
        <p:grpSpPr>
          <a:xfrm>
            <a:off x="323528" y="2489986"/>
            <a:ext cx="7934657" cy="3296468"/>
            <a:chOff x="323528" y="1919082"/>
            <a:chExt cx="7934657" cy="3296468"/>
          </a:xfrm>
        </p:grpSpPr>
        <p:sp>
          <p:nvSpPr>
            <p:cNvPr id="6" name="圆角矩形 5"/>
            <p:cNvSpPr/>
            <p:nvPr/>
          </p:nvSpPr>
          <p:spPr>
            <a:xfrm>
              <a:off x="913088" y="2492896"/>
              <a:ext cx="7345097" cy="2525440"/>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23528" y="1919082"/>
              <a:ext cx="1446930" cy="13659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TextBox 7">
              <a:hlinkClick r:id="rId4" action="ppaction://hlinksldjump"/>
            </p:cNvPr>
            <p:cNvSpPr txBox="1"/>
            <p:nvPr/>
          </p:nvSpPr>
          <p:spPr>
            <a:xfrm>
              <a:off x="664545" y="2394691"/>
              <a:ext cx="1073620" cy="461665"/>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2" name="TextBox 1"/>
            <p:cNvSpPr txBox="1"/>
            <p:nvPr/>
          </p:nvSpPr>
          <p:spPr>
            <a:xfrm>
              <a:off x="1285852" y="2747182"/>
              <a:ext cx="6835415" cy="2468368"/>
            </a:xfrm>
            <a:prstGeom prst="rect">
              <a:avLst/>
            </a:prstGeom>
            <a:noFill/>
          </p:spPr>
          <p:txBody>
            <a:bodyPr wrap="square" rtlCol="0">
              <a:spAutoFit/>
            </a:bodyPr>
            <a:lstStyle/>
            <a:p>
              <a:pPr marL="342900" indent="-342900">
                <a:lnSpc>
                  <a:spcPts val="2800"/>
                </a:lnSpc>
                <a:spcBef>
                  <a:spcPct val="20000"/>
                </a:spcBef>
                <a:buClr>
                  <a:srgbClr val="D16349"/>
                </a:buClr>
                <a:buSzPct val="85000"/>
                <a:buFont typeface="Arial" pitchFamily="34" charset="0"/>
                <a:buChar char="•"/>
              </a:pPr>
              <a:r>
                <a:rPr lang="en-US" altLang="zh-CN" sz="2400" dirty="0" smtClean="0">
                  <a:solidFill>
                    <a:sysClr val="windowText" lastClr="000000"/>
                  </a:solidFill>
                  <a:latin typeface="Helvetica"/>
                  <a:ea typeface="方正舒体"/>
                </a:rPr>
                <a:t>Pretty, well-off, radiant;</a:t>
              </a:r>
            </a:p>
            <a:p>
              <a:pPr marL="342900" indent="-342900">
                <a:lnSpc>
                  <a:spcPts val="2800"/>
                </a:lnSpc>
                <a:spcBef>
                  <a:spcPct val="20000"/>
                </a:spcBef>
                <a:buClr>
                  <a:srgbClr val="D16349"/>
                </a:buClr>
                <a:buSzPct val="85000"/>
                <a:buFont typeface="Arial" pitchFamily="34" charset="0"/>
                <a:buChar char="•"/>
              </a:pPr>
              <a:r>
                <a:rPr lang="en-US" altLang="zh-CN" sz="2400" dirty="0" smtClean="0">
                  <a:solidFill>
                    <a:sysClr val="windowText" lastClr="000000"/>
                  </a:solidFill>
                  <a:latin typeface="Helvetica"/>
                  <a:ea typeface="方正舒体"/>
                </a:rPr>
                <a:t>The right background to be the girlfriend of a dogged, brilliant lawyer;</a:t>
              </a:r>
            </a:p>
            <a:p>
              <a:pPr marL="342900" indent="-342900">
                <a:lnSpc>
                  <a:spcPts val="2800"/>
                </a:lnSpc>
                <a:spcBef>
                  <a:spcPct val="20000"/>
                </a:spcBef>
                <a:buClr>
                  <a:srgbClr val="D16349"/>
                </a:buClr>
                <a:buSzPct val="85000"/>
                <a:buFont typeface="Arial" pitchFamily="34" charset="0"/>
                <a:buChar char="•"/>
              </a:pPr>
              <a:r>
                <a:rPr lang="en-US" altLang="zh-CN" sz="2400" dirty="0" smtClean="0">
                  <a:solidFill>
                    <a:sysClr val="windowText" lastClr="000000"/>
                  </a:solidFill>
                  <a:latin typeface="Helvetica"/>
                  <a:ea typeface="方正舒体"/>
                </a:rPr>
                <a:t>Help the narrator in his competition with other applicants to some elite law firms.</a:t>
              </a:r>
            </a:p>
            <a:p>
              <a:pPr>
                <a:lnSpc>
                  <a:spcPts val="2800"/>
                </a:lnSpc>
                <a:spcBef>
                  <a:spcPct val="20000"/>
                </a:spcBef>
                <a:buClr>
                  <a:srgbClr val="D16349"/>
                </a:buClr>
                <a:buSzPct val="85000"/>
              </a:pPr>
              <a:endParaRPr lang="en-US" altLang="zh-CN" sz="2400" dirty="0">
                <a:solidFill>
                  <a:sysClr val="windowText" lastClr="000000"/>
                </a:solidFill>
                <a:latin typeface="Helvetica"/>
                <a:ea typeface="方正舒体"/>
              </a:endParaRPr>
            </a:p>
          </p:txBody>
        </p:sp>
      </p:grpSp>
      <p:pic>
        <p:nvPicPr>
          <p:cNvPr id="16" name="Picture 2" descr="H:\2015年修改\图片10.jpg"/>
          <p:cNvPicPr>
            <a:picLocks noChangeAspect="1" noChangeArrowheads="1"/>
          </p:cNvPicPr>
          <p:nvPr/>
        </p:nvPicPr>
        <p:blipFill>
          <a:blip r:embed="rId5"/>
          <a:srcRect/>
          <a:stretch>
            <a:fillRect/>
          </a:stretch>
        </p:blipFill>
        <p:spPr bwMode="auto">
          <a:xfrm>
            <a:off x="1" y="0"/>
            <a:ext cx="8072462" cy="1163637"/>
          </a:xfrm>
          <a:prstGeom prst="rect">
            <a:avLst/>
          </a:prstGeom>
          <a:noFill/>
        </p:spPr>
      </p:pic>
    </p:spTree>
    <p:extLst>
      <p:ext uri="{BB962C8B-B14F-4D97-AF65-F5344CB8AC3E}">
        <p14:creationId xmlns:p14="http://schemas.microsoft.com/office/powerpoint/2010/main" xmlns="" val="28903261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linds(horizontal)">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42844" y="1166832"/>
            <a:ext cx="9036496" cy="5476878"/>
            <a:chOff x="462635" y="1327536"/>
            <a:chExt cx="8704014" cy="5176022"/>
          </a:xfrm>
        </p:grpSpPr>
        <p:pic>
          <p:nvPicPr>
            <p:cNvPr id="11"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62635" y="1327536"/>
              <a:ext cx="8704014" cy="517602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extBox 1"/>
            <p:cNvSpPr txBox="1"/>
            <p:nvPr/>
          </p:nvSpPr>
          <p:spPr>
            <a:xfrm>
              <a:off x="844748" y="1836025"/>
              <a:ext cx="6164597" cy="4246699"/>
            </a:xfrm>
            <a:prstGeom prst="rect">
              <a:avLst/>
            </a:prstGeom>
            <a:noFill/>
          </p:spPr>
          <p:txBody>
            <a:bodyPr wrap="square" rtlCol="0">
              <a:spAutoFit/>
            </a:bodyPr>
            <a:lstStyle/>
            <a:p>
              <a:pPr indent="457200" algn="just">
                <a:lnSpc>
                  <a:spcPct val="130000"/>
                </a:lnSpc>
              </a:pPr>
              <a:r>
                <a:rPr lang="en-US" sz="2200" dirty="0" smtClean="0">
                  <a:latin typeface="Helvetica"/>
                </a:rPr>
                <a:t>The </a:t>
              </a:r>
              <a:r>
                <a:rPr lang="en-US" sz="2200" dirty="0">
                  <a:latin typeface="Helvetica"/>
                </a:rPr>
                <a:t>author sets the scene of the story by providing information about the four “</a:t>
              </a:r>
              <a:r>
                <a:rPr lang="en-US" sz="2200" i="1" dirty="0" err="1">
                  <a:latin typeface="Helvetica"/>
                </a:rPr>
                <a:t>wh</a:t>
              </a:r>
              <a:r>
                <a:rPr lang="en-US" sz="2200" i="1" dirty="0">
                  <a:latin typeface="Helvetica"/>
                </a:rPr>
                <a:t>-</a:t>
              </a:r>
              <a:r>
                <a:rPr lang="en-US" sz="2200" dirty="0">
                  <a:latin typeface="Helvetica"/>
                </a:rPr>
                <a:t>” words: </a:t>
              </a:r>
              <a:r>
                <a:rPr lang="en-US" sz="2200" i="1" dirty="0">
                  <a:latin typeface="Helvetica"/>
                </a:rPr>
                <a:t>who</a:t>
              </a:r>
              <a:r>
                <a:rPr lang="en-US" sz="2200" dirty="0">
                  <a:latin typeface="Helvetica"/>
                </a:rPr>
                <a:t>, </a:t>
              </a:r>
              <a:r>
                <a:rPr lang="en-US" sz="2200" i="1" dirty="0">
                  <a:latin typeface="Helvetica"/>
                </a:rPr>
                <a:t>where</a:t>
              </a:r>
              <a:r>
                <a:rPr lang="en-US" sz="2200" dirty="0">
                  <a:latin typeface="Helvetica"/>
                </a:rPr>
                <a:t>, </a:t>
              </a:r>
              <a:r>
                <a:rPr lang="en-US" sz="2200" i="1" dirty="0">
                  <a:latin typeface="Helvetica"/>
                </a:rPr>
                <a:t>what</a:t>
              </a:r>
              <a:r>
                <a:rPr lang="en-US" sz="2200" dirty="0">
                  <a:latin typeface="Helvetica"/>
                </a:rPr>
                <a:t>, and </a:t>
              </a:r>
              <a:r>
                <a:rPr lang="en-US" sz="2200" i="1" dirty="0">
                  <a:latin typeface="Helvetica"/>
                </a:rPr>
                <a:t>why</a:t>
              </a:r>
              <a:r>
                <a:rPr lang="en-US" sz="2200" dirty="0">
                  <a:latin typeface="Helvetica"/>
                </a:rPr>
                <a:t>. “</a:t>
              </a:r>
              <a:r>
                <a:rPr lang="en-US" sz="2200" i="1" dirty="0">
                  <a:latin typeface="Helvetica"/>
                </a:rPr>
                <a:t>Who</a:t>
              </a:r>
              <a:r>
                <a:rPr lang="en-US" sz="2200" dirty="0" smtClean="0">
                  <a:latin typeface="Helvetica"/>
                </a:rPr>
                <a:t>” refers </a:t>
              </a:r>
              <a:r>
                <a:rPr lang="en-US" sz="2200" dirty="0">
                  <a:latin typeface="Helvetica"/>
                </a:rPr>
                <a:t>to </a:t>
              </a:r>
              <a:r>
                <a:rPr lang="en-US" sz="2200" dirty="0" smtClean="0">
                  <a:latin typeface="Helvetica"/>
                </a:rPr>
                <a:t>the narrator, </a:t>
              </a:r>
              <a:r>
                <a:rPr lang="en-US" sz="2200" dirty="0">
                  <a:latin typeface="Helvetica"/>
                </a:rPr>
                <a:t>his roommate Rob, and the beautiful </a:t>
              </a:r>
              <a:r>
                <a:rPr lang="en-US" sz="2200" dirty="0" smtClean="0">
                  <a:latin typeface="Helvetica"/>
                </a:rPr>
                <a:t>girl Polly</a:t>
              </a:r>
              <a:r>
                <a:rPr lang="en-US" sz="2200" dirty="0">
                  <a:latin typeface="Helvetica"/>
                </a:rPr>
                <a:t>. “</a:t>
              </a:r>
              <a:r>
                <a:rPr lang="en-US" sz="2200" i="1" dirty="0">
                  <a:latin typeface="Helvetica"/>
                </a:rPr>
                <a:t>Where</a:t>
              </a:r>
              <a:r>
                <a:rPr lang="en-US" sz="2200" dirty="0">
                  <a:latin typeface="Helvetica"/>
                </a:rPr>
                <a:t>” refers to </a:t>
              </a:r>
              <a:r>
                <a:rPr lang="en-US" sz="2200" u="sng" dirty="0" smtClean="0">
                  <a:latin typeface="Helvetica"/>
                </a:rPr>
                <a:t>                              </a:t>
              </a:r>
              <a:r>
                <a:rPr lang="en-US" sz="2200" dirty="0" smtClean="0">
                  <a:latin typeface="Helvetica"/>
                </a:rPr>
                <a:t>. </a:t>
              </a:r>
              <a:r>
                <a:rPr lang="en-US" sz="2200" dirty="0">
                  <a:latin typeface="Helvetica"/>
                </a:rPr>
                <a:t>“</a:t>
              </a:r>
              <a:r>
                <a:rPr lang="en-US" sz="2200" i="1" dirty="0">
                  <a:latin typeface="Helvetica"/>
                </a:rPr>
                <a:t>What</a:t>
              </a:r>
              <a:r>
                <a:rPr lang="en-US" sz="2200" dirty="0">
                  <a:latin typeface="Helvetica"/>
                </a:rPr>
                <a:t>” and “</a:t>
              </a:r>
              <a:r>
                <a:rPr lang="en-US" sz="2200" i="1" dirty="0" smtClean="0">
                  <a:latin typeface="Helvetica"/>
                </a:rPr>
                <a:t>why</a:t>
              </a:r>
              <a:r>
                <a:rPr lang="en-US" sz="2200" dirty="0" smtClean="0">
                  <a:latin typeface="Helvetica"/>
                </a:rPr>
                <a:t>” refer </a:t>
              </a:r>
              <a:r>
                <a:rPr lang="en-US" sz="2200" dirty="0">
                  <a:latin typeface="Helvetica"/>
                </a:rPr>
                <a:t>to what to do and why to do it</a:t>
              </a:r>
              <a:r>
                <a:rPr lang="en-US" sz="2200" dirty="0" smtClean="0">
                  <a:latin typeface="Helvetica"/>
                </a:rPr>
                <a:t>: The narrator decides </a:t>
              </a:r>
              <a:r>
                <a:rPr lang="en-US" sz="2200" dirty="0">
                  <a:latin typeface="Helvetica"/>
                </a:rPr>
                <a:t>to make Polly </a:t>
              </a:r>
              <a:endParaRPr lang="en-US" sz="2200" dirty="0" smtClean="0">
                <a:latin typeface="Helvetica"/>
              </a:endParaRPr>
            </a:p>
            <a:p>
              <a:pPr algn="just">
                <a:lnSpc>
                  <a:spcPct val="130000"/>
                </a:lnSpc>
              </a:pPr>
              <a:r>
                <a:rPr lang="en-US" sz="2200" u="sng" dirty="0" smtClean="0">
                  <a:latin typeface="Helvetica"/>
                </a:rPr>
                <a:t>“                    ”</a:t>
              </a:r>
              <a:r>
                <a:rPr lang="en-US" sz="2200" dirty="0" smtClean="0">
                  <a:latin typeface="Helvetica"/>
                </a:rPr>
                <a:t> </a:t>
              </a:r>
              <a:r>
                <a:rPr lang="en-US" sz="2200" dirty="0">
                  <a:latin typeface="Helvetica"/>
                </a:rPr>
                <a:t>because as a promisingly brilliant lawyer, he wants to have a girlfriend who is not only beautiful but also intelligent.</a:t>
              </a:r>
              <a:endParaRPr lang="en-US" altLang="zh-CN" sz="2200" dirty="0">
                <a:latin typeface="Helvetica"/>
              </a:endParaRPr>
            </a:p>
          </p:txBody>
        </p:sp>
      </p:grpSp>
      <p:sp>
        <p:nvSpPr>
          <p:cNvPr id="41" name="TextBox 40"/>
          <p:cNvSpPr txBox="1">
            <a:spLocks noChangeArrowheads="1"/>
          </p:cNvSpPr>
          <p:nvPr/>
        </p:nvSpPr>
        <p:spPr bwMode="auto">
          <a:xfrm>
            <a:off x="500034" y="1124744"/>
            <a:ext cx="6985027" cy="535531"/>
          </a:xfrm>
          <a:prstGeom prst="rect">
            <a:avLst/>
          </a:prstGeom>
          <a:noFill/>
          <a:ln w="9525">
            <a:noFill/>
            <a:miter lim="800000"/>
            <a:headEnd/>
            <a:tailEnd/>
          </a:ln>
        </p:spPr>
        <p:txBody>
          <a:bodyPr wrap="square">
            <a:spAutoFit/>
          </a:bodyPr>
          <a:lstStyle/>
          <a:p>
            <a:pPr marL="274320" indent="-274320" algn="just" fontAlgn="auto">
              <a:lnSpc>
                <a:spcPct val="120000"/>
              </a:lnSpc>
              <a:spcBef>
                <a:spcPct val="20000"/>
              </a:spcBef>
              <a:spcAft>
                <a:spcPts val="0"/>
              </a:spcAft>
              <a:buClr>
                <a:srgbClr val="D16349"/>
              </a:buClr>
              <a:buSzPct val="85000"/>
              <a:buFont typeface="Wingdings 2" pitchFamily="18" charset="2"/>
              <a:buNone/>
              <a:defRPr/>
            </a:pPr>
            <a:r>
              <a:rPr lang="en-US" altLang="zh-CN" sz="2400" b="1" dirty="0" smtClean="0">
                <a:solidFill>
                  <a:sysClr val="windowText" lastClr="000000"/>
                </a:solidFill>
                <a:latin typeface="Helvetica"/>
                <a:ea typeface="方正舒体"/>
              </a:rPr>
              <a:t>Part I — </a:t>
            </a:r>
            <a:r>
              <a:rPr lang="en-US" altLang="zh-CN" sz="2400" b="1" dirty="0" err="1" smtClean="0">
                <a:solidFill>
                  <a:sysClr val="windowText" lastClr="000000"/>
                </a:solidFill>
                <a:latin typeface="Helvetica"/>
                <a:ea typeface="方正舒体"/>
              </a:rPr>
              <a:t>Paras</a:t>
            </a:r>
            <a:r>
              <a:rPr lang="en-US" altLang="zh-CN" sz="2400" b="1" dirty="0" smtClean="0">
                <a:solidFill>
                  <a:sysClr val="windowText" lastClr="000000"/>
                </a:solidFill>
                <a:latin typeface="Helvetica"/>
                <a:ea typeface="方正舒体"/>
              </a:rPr>
              <a:t>. 1–__</a:t>
            </a:r>
            <a:endParaRPr lang="en-US" altLang="zh-CN" sz="2400" b="1" dirty="0">
              <a:solidFill>
                <a:sysClr val="windowText" lastClr="000000"/>
              </a:solidFill>
              <a:latin typeface="Helvetica"/>
              <a:ea typeface="方正舒体"/>
            </a:endParaRPr>
          </a:p>
        </p:txBody>
      </p:sp>
      <p:sp>
        <p:nvSpPr>
          <p:cNvPr id="175118" name="Text Box 14"/>
          <p:cNvSpPr txBox="1">
            <a:spLocks noChangeArrowheads="1"/>
          </p:cNvSpPr>
          <p:nvPr/>
        </p:nvSpPr>
        <p:spPr bwMode="auto">
          <a:xfrm>
            <a:off x="3143240" y="1142984"/>
            <a:ext cx="428062" cy="461665"/>
          </a:xfrm>
          <a:prstGeom prst="rect">
            <a:avLst/>
          </a:prstGeom>
          <a:noFill/>
          <a:ln w="9525">
            <a:noFill/>
            <a:miter lim="800000"/>
            <a:headEnd/>
            <a:tailEnd/>
          </a:ln>
          <a:effectLst>
            <a:prstShdw prst="shdw11">
              <a:schemeClr val="bg2">
                <a:alpha val="50000"/>
              </a:schemeClr>
            </a:prstShdw>
          </a:effectLst>
        </p:spPr>
        <p:txBody>
          <a:bodyPr wrap="square">
            <a:spAutoFit/>
          </a:bodyPr>
          <a:lstStyle/>
          <a:p>
            <a:pPr>
              <a:spcBef>
                <a:spcPct val="50000"/>
              </a:spcBef>
            </a:pPr>
            <a:r>
              <a:rPr lang="en-US" altLang="zh-CN" sz="2400" b="1" dirty="0" smtClean="0">
                <a:solidFill>
                  <a:schemeClr val="accent6">
                    <a:lumMod val="75000"/>
                  </a:schemeClr>
                </a:solidFill>
                <a:latin typeface="Helvetica"/>
                <a:ea typeface="方正舒体"/>
              </a:rPr>
              <a:t>3</a:t>
            </a:r>
            <a:endParaRPr lang="en-US" altLang="zh-CN" sz="2400" b="1" dirty="0">
              <a:solidFill>
                <a:schemeClr val="accent6">
                  <a:lumMod val="75000"/>
                </a:schemeClr>
              </a:solidFill>
              <a:latin typeface="Helvetica"/>
              <a:ea typeface="方正舒体"/>
            </a:endParaRPr>
          </a:p>
        </p:txBody>
      </p:sp>
      <p:sp>
        <p:nvSpPr>
          <p:cNvPr id="25" name="矩形 24"/>
          <p:cNvSpPr/>
          <p:nvPr/>
        </p:nvSpPr>
        <p:spPr>
          <a:xfrm>
            <a:off x="3969099" y="3429000"/>
            <a:ext cx="2970530" cy="461665"/>
          </a:xfrm>
          <a:prstGeom prst="rect">
            <a:avLst/>
          </a:prstGeom>
        </p:spPr>
        <p:txBody>
          <a:bodyPr wrap="square">
            <a:spAutoFit/>
          </a:bodyPr>
          <a:lstStyle/>
          <a:p>
            <a:pPr>
              <a:defRPr/>
            </a:pPr>
            <a:r>
              <a:rPr lang="en-US" altLang="zh-CN" sz="2400" b="1" dirty="0">
                <a:solidFill>
                  <a:schemeClr val="accent6">
                    <a:lumMod val="75000"/>
                  </a:schemeClr>
                </a:solidFill>
                <a:latin typeface="Helvetica"/>
              </a:rPr>
              <a:t>a college </a:t>
            </a:r>
            <a:r>
              <a:rPr lang="en-US" altLang="zh-CN" sz="2400" b="1" dirty="0" smtClean="0">
                <a:solidFill>
                  <a:schemeClr val="accent6">
                    <a:lumMod val="75000"/>
                  </a:schemeClr>
                </a:solidFill>
                <a:latin typeface="Helvetica"/>
              </a:rPr>
              <a:t>campus</a:t>
            </a:r>
            <a:endParaRPr lang="zh-CN" altLang="en-US" sz="2400" b="1" dirty="0">
              <a:solidFill>
                <a:schemeClr val="accent6">
                  <a:lumMod val="75000"/>
                </a:schemeClr>
              </a:solidFill>
              <a:latin typeface="Helvetica"/>
            </a:endParaRPr>
          </a:p>
        </p:txBody>
      </p:sp>
      <p:pic>
        <p:nvPicPr>
          <p:cNvPr id="18" name="Picture 2" descr="H:\2015年修改\图片10.jpg"/>
          <p:cNvPicPr>
            <a:picLocks noChangeAspect="1" noChangeArrowheads="1"/>
          </p:cNvPicPr>
          <p:nvPr/>
        </p:nvPicPr>
        <p:blipFill>
          <a:blip r:embed="rId4"/>
          <a:srcRect/>
          <a:stretch>
            <a:fillRect/>
          </a:stretch>
        </p:blipFill>
        <p:spPr bwMode="auto">
          <a:xfrm>
            <a:off x="0" y="3498"/>
            <a:ext cx="8072462" cy="1163637"/>
          </a:xfrm>
          <a:prstGeom prst="rect">
            <a:avLst/>
          </a:prstGeom>
          <a:noFill/>
        </p:spPr>
      </p:pic>
      <p:sp>
        <p:nvSpPr>
          <p:cNvPr id="10" name="矩形 9"/>
          <p:cNvSpPr/>
          <p:nvPr/>
        </p:nvSpPr>
        <p:spPr>
          <a:xfrm>
            <a:off x="642910" y="4714884"/>
            <a:ext cx="2016224" cy="461665"/>
          </a:xfrm>
          <a:prstGeom prst="rect">
            <a:avLst/>
          </a:prstGeom>
        </p:spPr>
        <p:txBody>
          <a:bodyPr wrap="square">
            <a:spAutoFit/>
          </a:bodyPr>
          <a:lstStyle/>
          <a:p>
            <a:pPr>
              <a:defRPr/>
            </a:pPr>
            <a:r>
              <a:rPr lang="en-US" altLang="zh-CN" sz="2400" b="1" dirty="0" smtClean="0">
                <a:solidFill>
                  <a:schemeClr val="accent6">
                    <a:lumMod val="75000"/>
                  </a:schemeClr>
                </a:solidFill>
                <a:latin typeface="Helvetica"/>
              </a:rPr>
              <a:t>well-spoken </a:t>
            </a:r>
            <a:endParaRPr lang="zh-CN" altLang="en-US" sz="2400" b="1" dirty="0">
              <a:solidFill>
                <a:schemeClr val="accent6">
                  <a:lumMod val="75000"/>
                </a:schemeClr>
              </a:solidFill>
              <a:latin typeface="Helvetica"/>
            </a:endParaRPr>
          </a:p>
        </p:txBody>
      </p:sp>
    </p:spTree>
    <p:extLst>
      <p:ext uri="{BB962C8B-B14F-4D97-AF65-F5344CB8AC3E}">
        <p14:creationId xmlns:p14="http://schemas.microsoft.com/office/powerpoint/2010/main" xmlns="" val="41023543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51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blinds(horizontal)">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39552" y="1624952"/>
            <a:ext cx="8006854" cy="47727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3" name="Picture 2" descr="H:\2015年修改\图片10.jpg"/>
          <p:cNvPicPr>
            <a:picLocks noChangeAspect="1" noChangeArrowheads="1"/>
          </p:cNvPicPr>
          <p:nvPr/>
        </p:nvPicPr>
        <p:blipFill>
          <a:blip r:embed="rId4"/>
          <a:srcRect/>
          <a:stretch>
            <a:fillRect/>
          </a:stretch>
        </p:blipFill>
        <p:spPr bwMode="auto">
          <a:xfrm>
            <a:off x="1" y="0"/>
            <a:ext cx="8072462" cy="1163637"/>
          </a:xfrm>
          <a:prstGeom prst="rect">
            <a:avLst/>
          </a:prstGeom>
          <a:noFill/>
        </p:spPr>
      </p:pic>
      <p:sp>
        <p:nvSpPr>
          <p:cNvPr id="17" name="矩形 45"/>
          <p:cNvSpPr>
            <a:spLocks noChangeArrowheads="1"/>
          </p:cNvSpPr>
          <p:nvPr/>
        </p:nvSpPr>
        <p:spPr bwMode="auto">
          <a:xfrm>
            <a:off x="890161" y="2123736"/>
            <a:ext cx="5842079" cy="3970318"/>
          </a:xfrm>
          <a:prstGeom prst="rect">
            <a:avLst/>
          </a:prstGeom>
          <a:noFill/>
          <a:ln w="9525">
            <a:noFill/>
            <a:miter lim="800000"/>
            <a:headEnd/>
            <a:tailEnd/>
          </a:ln>
        </p:spPr>
        <p:txBody>
          <a:bodyPr wrap="square">
            <a:spAutoFit/>
          </a:bodyPr>
          <a:lstStyle/>
          <a:p>
            <a:pPr indent="457200" eaLnBrk="0" hangingPunct="0">
              <a:lnSpc>
                <a:spcPct val="150000"/>
              </a:lnSpc>
              <a:spcBef>
                <a:spcPct val="20000"/>
              </a:spcBef>
              <a:buClr>
                <a:schemeClr val="tx2"/>
              </a:buClr>
              <a:buSzPct val="115000"/>
              <a:defRPr/>
            </a:pPr>
            <a:r>
              <a:rPr lang="en-US" altLang="zh-CN" sz="2400" kern="0" dirty="0" smtClean="0">
                <a:solidFill>
                  <a:schemeClr val="accent4">
                    <a:lumMod val="10000"/>
                  </a:schemeClr>
                </a:solidFill>
                <a:latin typeface="Helvetica"/>
              </a:rPr>
              <a:t>After a </a:t>
            </a:r>
            <a:r>
              <a:rPr lang="en-US" altLang="zh-CN" sz="2400" u="sng" kern="0" dirty="0" smtClean="0">
                <a:solidFill>
                  <a:schemeClr val="accent4">
                    <a:lumMod val="10000"/>
                  </a:schemeClr>
                </a:solidFill>
                <a:latin typeface="Helvetica"/>
              </a:rPr>
              <a:t>               </a:t>
            </a:r>
            <a:r>
              <a:rPr lang="en-US" altLang="zh-CN" sz="2400" kern="0" dirty="0" smtClean="0">
                <a:solidFill>
                  <a:schemeClr val="accent4">
                    <a:lumMod val="10000"/>
                  </a:schemeClr>
                </a:solidFill>
                <a:latin typeface="Helvetica"/>
              </a:rPr>
              <a:t> day out with Polly, I drove her to a big old oak tree on a hill off the highway, where we could enjoy a perfect view of the </a:t>
            </a:r>
            <a:r>
              <a:rPr lang="en-US" altLang="zh-CN" sz="2400" u="sng" kern="0" dirty="0" smtClean="0">
                <a:solidFill>
                  <a:schemeClr val="accent4">
                    <a:lumMod val="10000"/>
                  </a:schemeClr>
                </a:solidFill>
                <a:latin typeface="Helvetica"/>
              </a:rPr>
              <a:t>                        </a:t>
            </a:r>
            <a:r>
              <a:rPr lang="en-US" altLang="zh-CN" sz="2400" kern="0" dirty="0" smtClean="0">
                <a:solidFill>
                  <a:schemeClr val="accent4">
                    <a:lumMod val="10000"/>
                  </a:schemeClr>
                </a:solidFill>
                <a:latin typeface="Helvetica"/>
              </a:rPr>
              <a:t>. Then I was ready to talk with Polly about logic, the first thing under our discussion is the fallacy </a:t>
            </a:r>
            <a:r>
              <a:rPr lang="en-US" altLang="zh-CN" sz="2400" u="sng" kern="0" dirty="0" smtClean="0">
                <a:solidFill>
                  <a:schemeClr val="accent4">
                    <a:lumMod val="10000"/>
                  </a:schemeClr>
                </a:solidFill>
                <a:latin typeface="Helvetica"/>
              </a:rPr>
              <a:t>                              </a:t>
            </a:r>
            <a:r>
              <a:rPr lang="en-US" altLang="zh-CN" sz="2400" kern="0" dirty="0" smtClean="0">
                <a:solidFill>
                  <a:schemeClr val="accent4">
                    <a:lumMod val="10000"/>
                  </a:schemeClr>
                </a:solidFill>
                <a:latin typeface="Helvetica"/>
              </a:rPr>
              <a:t>.</a:t>
            </a:r>
          </a:p>
        </p:txBody>
      </p:sp>
      <p:sp>
        <p:nvSpPr>
          <p:cNvPr id="18" name="TextBox 17"/>
          <p:cNvSpPr txBox="1">
            <a:spLocks noChangeArrowheads="1"/>
          </p:cNvSpPr>
          <p:nvPr/>
        </p:nvSpPr>
        <p:spPr bwMode="auto">
          <a:xfrm>
            <a:off x="2525931" y="2240489"/>
            <a:ext cx="1350497" cy="461665"/>
          </a:xfrm>
          <a:prstGeom prst="rect">
            <a:avLst/>
          </a:prstGeom>
          <a:noFill/>
          <a:ln w="9525">
            <a:noFill/>
            <a:miter lim="800000"/>
            <a:headEnd/>
            <a:tailEnd/>
          </a:ln>
        </p:spPr>
        <p:txBody>
          <a:bodyPr wrap="square">
            <a:spAutoFit/>
          </a:bodyPr>
          <a:lstStyle/>
          <a:p>
            <a:r>
              <a:rPr lang="en-US" altLang="zh-CN" sz="2400" b="1" kern="0" dirty="0">
                <a:solidFill>
                  <a:schemeClr val="accent6">
                    <a:lumMod val="75000"/>
                  </a:schemeClr>
                </a:solidFill>
                <a:latin typeface="Helvetica"/>
              </a:rPr>
              <a:t>banner</a:t>
            </a:r>
            <a:endParaRPr lang="zh-CN" altLang="en-US" sz="2400" b="1" kern="0" dirty="0" smtClean="0">
              <a:solidFill>
                <a:schemeClr val="accent6">
                  <a:lumMod val="75000"/>
                </a:schemeClr>
              </a:solidFill>
              <a:latin typeface="Helvetica"/>
            </a:endParaRPr>
          </a:p>
        </p:txBody>
      </p:sp>
      <p:sp>
        <p:nvSpPr>
          <p:cNvPr id="19" name="TextBox 18"/>
          <p:cNvSpPr txBox="1">
            <a:spLocks noChangeArrowheads="1"/>
          </p:cNvSpPr>
          <p:nvPr/>
        </p:nvSpPr>
        <p:spPr bwMode="auto">
          <a:xfrm rot="10800000" flipV="1">
            <a:off x="3488459" y="3830844"/>
            <a:ext cx="2379685" cy="508601"/>
          </a:xfrm>
          <a:prstGeom prst="rect">
            <a:avLst/>
          </a:prstGeom>
          <a:noFill/>
          <a:ln w="9525">
            <a:noFill/>
            <a:miter lim="800000"/>
            <a:headEnd/>
            <a:tailEnd/>
          </a:ln>
        </p:spPr>
        <p:txBody>
          <a:bodyPr wrap="square">
            <a:spAutoFit/>
          </a:bodyPr>
          <a:lstStyle/>
          <a:p>
            <a:pPr>
              <a:lnSpc>
                <a:spcPts val="3600"/>
              </a:lnSpc>
            </a:pPr>
            <a:r>
              <a:rPr lang="en-US" altLang="zh-CN" sz="2400" b="1" kern="0" dirty="0">
                <a:solidFill>
                  <a:schemeClr val="accent6">
                    <a:lumMod val="75000"/>
                  </a:schemeClr>
                </a:solidFill>
                <a:latin typeface="Helvetica"/>
              </a:rPr>
              <a:t>luminous city</a:t>
            </a:r>
            <a:endParaRPr lang="zh-CN" altLang="en-US" sz="2400" b="1" kern="0" dirty="0">
              <a:solidFill>
                <a:schemeClr val="accent6">
                  <a:lumMod val="75000"/>
                </a:schemeClr>
              </a:solidFill>
              <a:latin typeface="Helvetica"/>
            </a:endParaRPr>
          </a:p>
        </p:txBody>
      </p:sp>
      <p:sp>
        <p:nvSpPr>
          <p:cNvPr id="20" name="TextBox 19"/>
          <p:cNvSpPr txBox="1">
            <a:spLocks noChangeArrowheads="1"/>
          </p:cNvSpPr>
          <p:nvPr/>
        </p:nvSpPr>
        <p:spPr bwMode="auto">
          <a:xfrm>
            <a:off x="1894007" y="5552857"/>
            <a:ext cx="2720222" cy="461665"/>
          </a:xfrm>
          <a:prstGeom prst="rect">
            <a:avLst/>
          </a:prstGeom>
          <a:noFill/>
          <a:ln w="9525">
            <a:noFill/>
            <a:miter lim="800000"/>
            <a:headEnd/>
            <a:tailEnd/>
          </a:ln>
        </p:spPr>
        <p:txBody>
          <a:bodyPr wrap="square">
            <a:spAutoFit/>
          </a:bodyPr>
          <a:lstStyle>
            <a:defPPr>
              <a:defRPr lang="zh-CN"/>
            </a:defPPr>
            <a:lvl1pPr>
              <a:defRPr sz="2400" b="1" kern="0">
                <a:solidFill>
                  <a:schemeClr val="accent6">
                    <a:lumMod val="75000"/>
                  </a:schemeClr>
                </a:solidFill>
              </a:defRPr>
            </a:lvl1pPr>
          </a:lstStyle>
          <a:p>
            <a:r>
              <a:rPr lang="en-US" altLang="zh-CN" dirty="0" err="1">
                <a:latin typeface="Helvetica"/>
              </a:rPr>
              <a:t>Dicto</a:t>
            </a:r>
            <a:r>
              <a:rPr lang="en-US" altLang="zh-CN" dirty="0">
                <a:latin typeface="Helvetica"/>
              </a:rPr>
              <a:t> </a:t>
            </a:r>
            <a:r>
              <a:rPr lang="en-US" altLang="zh-CN" dirty="0" err="1">
                <a:latin typeface="Helvetica"/>
              </a:rPr>
              <a:t>Simpliciter</a:t>
            </a:r>
            <a:endParaRPr lang="zh-CN" altLang="en-US" dirty="0">
              <a:latin typeface="Helvetica"/>
            </a:endParaRPr>
          </a:p>
        </p:txBody>
      </p:sp>
      <p:sp>
        <p:nvSpPr>
          <p:cNvPr id="21" name="TextBox 20"/>
          <p:cNvSpPr txBox="1">
            <a:spLocks noChangeArrowheads="1"/>
          </p:cNvSpPr>
          <p:nvPr/>
        </p:nvSpPr>
        <p:spPr bwMode="auto">
          <a:xfrm>
            <a:off x="857224" y="1278065"/>
            <a:ext cx="2134362" cy="535531"/>
          </a:xfrm>
          <a:prstGeom prst="rect">
            <a:avLst/>
          </a:prstGeom>
          <a:noFill/>
          <a:ln w="9525">
            <a:noFill/>
            <a:miter lim="800000"/>
            <a:headEnd/>
            <a:tailEnd/>
          </a:ln>
        </p:spPr>
        <p:txBody>
          <a:bodyPr wrap="square">
            <a:spAutoFit/>
          </a:bodyPr>
          <a:lstStyle/>
          <a:p>
            <a:pPr marL="274320" indent="-274320" algn="just" fontAlgn="auto">
              <a:lnSpc>
                <a:spcPct val="120000"/>
              </a:lnSpc>
              <a:spcBef>
                <a:spcPct val="20000"/>
              </a:spcBef>
              <a:spcAft>
                <a:spcPts val="0"/>
              </a:spcAft>
              <a:buClr>
                <a:srgbClr val="D16349"/>
              </a:buClr>
              <a:buSzPct val="85000"/>
              <a:buFont typeface="Wingdings 2" pitchFamily="18" charset="2"/>
              <a:buNone/>
              <a:defRPr/>
            </a:pPr>
            <a:r>
              <a:rPr lang="en-US" altLang="zh-CN" sz="2400" b="1" dirty="0" err="1" smtClean="0">
                <a:solidFill>
                  <a:sysClr val="windowText" lastClr="000000"/>
                </a:solidFill>
                <a:latin typeface="Helvetica"/>
                <a:ea typeface="方正舒体"/>
              </a:rPr>
              <a:t>Paras</a:t>
            </a:r>
            <a:r>
              <a:rPr lang="en-US" altLang="zh-CN" sz="2400" b="1" dirty="0" smtClean="0">
                <a:solidFill>
                  <a:sysClr val="windowText" lastClr="000000"/>
                </a:solidFill>
                <a:latin typeface="Helvetica"/>
                <a:ea typeface="方正舒体"/>
              </a:rPr>
              <a:t>. 4-8</a:t>
            </a:r>
            <a:endParaRPr lang="en-US" altLang="zh-CN" sz="2400" b="1" dirty="0">
              <a:solidFill>
                <a:sysClr val="windowText" lastClr="000000"/>
              </a:solidFill>
              <a:latin typeface="Helvetica"/>
              <a:ea typeface="方正舒体"/>
            </a:endParaRPr>
          </a:p>
        </p:txBody>
      </p:sp>
    </p:spTree>
    <p:extLst>
      <p:ext uri="{BB962C8B-B14F-4D97-AF65-F5344CB8AC3E}">
        <p14:creationId xmlns:p14="http://schemas.microsoft.com/office/powerpoint/2010/main" xmlns="" val="1855648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linds(horizontal)">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linds(horizontal)">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9" name="矩形 45"/>
          <p:cNvSpPr>
            <a:spLocks noChangeArrowheads="1"/>
          </p:cNvSpPr>
          <p:nvPr/>
        </p:nvSpPr>
        <p:spPr bwMode="auto">
          <a:xfrm>
            <a:off x="928662" y="1643050"/>
            <a:ext cx="7786714" cy="810478"/>
          </a:xfrm>
          <a:prstGeom prst="rect">
            <a:avLst/>
          </a:prstGeom>
          <a:noFill/>
          <a:ln w="9525">
            <a:noFill/>
            <a:miter lim="800000"/>
            <a:headEnd/>
            <a:tailEnd/>
          </a:ln>
        </p:spPr>
        <p:txBody>
          <a:bodyPr wrap="square">
            <a:spAutoFit/>
          </a:bodyPr>
          <a:lstStyle/>
          <a:p>
            <a:pPr algn="just">
              <a:lnSpc>
                <a:spcPts val="2800"/>
              </a:lnSpc>
            </a:pPr>
            <a:r>
              <a:rPr lang="en-US" altLang="zh-CN" sz="2400" dirty="0" smtClean="0">
                <a:solidFill>
                  <a:sysClr val="windowText" lastClr="000000"/>
                </a:solidFill>
                <a:latin typeface="Helvetica"/>
                <a:ea typeface="方正舒体"/>
              </a:rPr>
              <a:t>What is </a:t>
            </a:r>
            <a:r>
              <a:rPr lang="en-US" altLang="zh-CN" sz="2400" dirty="0" err="1" smtClean="0">
                <a:solidFill>
                  <a:sysClr val="windowText" lastClr="000000"/>
                </a:solidFill>
                <a:latin typeface="Helvetica"/>
                <a:ea typeface="方正舒体"/>
              </a:rPr>
              <a:t>Dicto</a:t>
            </a:r>
            <a:r>
              <a:rPr lang="en-US" altLang="zh-CN" sz="2400" dirty="0" smtClean="0">
                <a:solidFill>
                  <a:sysClr val="windowText" lastClr="000000"/>
                </a:solidFill>
                <a:latin typeface="Helvetica"/>
                <a:ea typeface="方正舒体"/>
              </a:rPr>
              <a:t> </a:t>
            </a:r>
            <a:r>
              <a:rPr lang="en-US" altLang="zh-CN" sz="2400" dirty="0" err="1" smtClean="0">
                <a:solidFill>
                  <a:sysClr val="windowText" lastClr="000000"/>
                </a:solidFill>
                <a:latin typeface="Helvetica"/>
                <a:ea typeface="方正舒体"/>
              </a:rPr>
              <a:t>Simpliciter</a:t>
            </a:r>
            <a:r>
              <a:rPr lang="en-US" altLang="zh-CN" sz="2400" dirty="0" smtClean="0">
                <a:solidFill>
                  <a:sysClr val="windowText" lastClr="000000"/>
                </a:solidFill>
                <a:latin typeface="Helvetica"/>
                <a:ea typeface="方正舒体"/>
              </a:rPr>
              <a:t>? Give an example. </a:t>
            </a:r>
          </a:p>
          <a:p>
            <a:pPr algn="just">
              <a:lnSpc>
                <a:spcPts val="2800"/>
              </a:lnSpc>
            </a:pPr>
            <a:r>
              <a:rPr lang="en-US" altLang="zh-CN" sz="2400" dirty="0" smtClean="0">
                <a:solidFill>
                  <a:sysClr val="windowText" lastClr="000000"/>
                </a:solidFill>
                <a:latin typeface="Helvetica"/>
                <a:ea typeface="方正舒体"/>
              </a:rPr>
              <a:t>(</a:t>
            </a:r>
            <a:r>
              <a:rPr lang="en-US" altLang="zh-CN" sz="2400" dirty="0" err="1" smtClean="0">
                <a:solidFill>
                  <a:sysClr val="windowText" lastClr="000000"/>
                </a:solidFill>
                <a:latin typeface="Helvetica"/>
                <a:ea typeface="方正舒体"/>
              </a:rPr>
              <a:t>Paras</a:t>
            </a:r>
            <a:r>
              <a:rPr lang="en-US" altLang="zh-CN" sz="2400" dirty="0" smtClean="0">
                <a:solidFill>
                  <a:sysClr val="windowText" lastClr="000000"/>
                </a:solidFill>
                <a:latin typeface="Helvetica"/>
                <a:ea typeface="方正舒体"/>
              </a:rPr>
              <a:t>. 9-11)</a:t>
            </a:r>
            <a:endParaRPr lang="zh-CN" altLang="en-US" sz="2400" dirty="0">
              <a:solidFill>
                <a:sysClr val="windowText" lastClr="000000"/>
              </a:solidFill>
              <a:latin typeface="Helvetica"/>
              <a:ea typeface="方正舒体"/>
            </a:endParaRPr>
          </a:p>
        </p:txBody>
      </p:sp>
      <p:pic>
        <p:nvPicPr>
          <p:cNvPr id="33" name="Picture 2" descr="H:\2015年修改\图片10.jpg"/>
          <p:cNvPicPr>
            <a:picLocks noChangeAspect="1" noChangeArrowheads="1"/>
          </p:cNvPicPr>
          <p:nvPr/>
        </p:nvPicPr>
        <p:blipFill>
          <a:blip r:embed="rId3"/>
          <a:srcRect/>
          <a:stretch>
            <a:fillRect/>
          </a:stretch>
        </p:blipFill>
        <p:spPr bwMode="auto">
          <a:xfrm>
            <a:off x="1" y="0"/>
            <a:ext cx="8072462" cy="1163637"/>
          </a:xfrm>
          <a:prstGeom prst="rect">
            <a:avLst/>
          </a:prstGeom>
          <a:noFill/>
        </p:spPr>
      </p:pic>
      <p:grpSp>
        <p:nvGrpSpPr>
          <p:cNvPr id="24" name="组合 23"/>
          <p:cNvGrpSpPr/>
          <p:nvPr/>
        </p:nvGrpSpPr>
        <p:grpSpPr>
          <a:xfrm>
            <a:off x="481864" y="2459341"/>
            <a:ext cx="7690536" cy="3168352"/>
            <a:chOff x="481864" y="2634602"/>
            <a:chExt cx="7376284" cy="3242670"/>
          </a:xfrm>
        </p:grpSpPr>
        <p:sp>
          <p:nvSpPr>
            <p:cNvPr id="25" name="圆角矩形 24"/>
            <p:cNvSpPr/>
            <p:nvPr/>
          </p:nvSpPr>
          <p:spPr>
            <a:xfrm>
              <a:off x="1055965" y="3356992"/>
              <a:ext cx="6802183" cy="2520280"/>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81864" y="2634602"/>
              <a:ext cx="1446930" cy="13659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0" name="TextBox 29"/>
            <p:cNvSpPr txBox="1"/>
            <p:nvPr/>
          </p:nvSpPr>
          <p:spPr>
            <a:xfrm>
              <a:off x="822881" y="3086720"/>
              <a:ext cx="1073620" cy="461665"/>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31" name="TextBox 30"/>
            <p:cNvSpPr txBox="1"/>
            <p:nvPr/>
          </p:nvSpPr>
          <p:spPr>
            <a:xfrm>
              <a:off x="1580252" y="3770441"/>
              <a:ext cx="6182042" cy="1430082"/>
            </a:xfrm>
            <a:prstGeom prst="rect">
              <a:avLst/>
            </a:prstGeom>
            <a:noFill/>
          </p:spPr>
          <p:txBody>
            <a:bodyPr wrap="square" rtlCol="0">
              <a:spAutoFit/>
            </a:bodyPr>
            <a:lstStyle/>
            <a:p>
              <a:pPr marL="342900" indent="-342900">
                <a:lnSpc>
                  <a:spcPts val="3200"/>
                </a:lnSpc>
                <a:spcBef>
                  <a:spcPct val="20000"/>
                </a:spcBef>
                <a:buClr>
                  <a:srgbClr val="D16349"/>
                </a:buClr>
                <a:buSzPct val="85000"/>
                <a:buFont typeface="Arial" pitchFamily="34" charset="0"/>
                <a:buChar char="•"/>
              </a:pPr>
              <a:r>
                <a:rPr lang="en-US" altLang="zh-CN" sz="2400" dirty="0" smtClean="0">
                  <a:solidFill>
                    <a:sysClr val="windowText" lastClr="000000"/>
                  </a:solidFill>
                  <a:latin typeface="Helvetica"/>
                  <a:ea typeface="方正舒体"/>
                </a:rPr>
                <a:t>An unqualified, too simple generalization;</a:t>
              </a:r>
            </a:p>
            <a:p>
              <a:pPr marL="342900" indent="-342900">
                <a:lnSpc>
                  <a:spcPts val="3200"/>
                </a:lnSpc>
                <a:spcBef>
                  <a:spcPct val="20000"/>
                </a:spcBef>
                <a:buClr>
                  <a:srgbClr val="D16349"/>
                </a:buClr>
                <a:buSzPct val="85000"/>
                <a:buFont typeface="Arial" pitchFamily="34" charset="0"/>
                <a:buChar char="•"/>
              </a:pPr>
              <a:r>
                <a:rPr lang="en-US" altLang="zh-CN" sz="2400" dirty="0" smtClean="0">
                  <a:solidFill>
                    <a:sysClr val="windowText" lastClr="000000"/>
                  </a:solidFill>
                  <a:latin typeface="Helvetica"/>
                  <a:ea typeface="方正舒体"/>
                </a:rPr>
                <a:t>One example: Exercise is good, therefore, everybody should do exercise.</a:t>
              </a:r>
            </a:p>
          </p:txBody>
        </p:sp>
      </p:grpSp>
    </p:spTree>
    <p:extLst>
      <p:ext uri="{BB962C8B-B14F-4D97-AF65-F5344CB8AC3E}">
        <p14:creationId xmlns:p14="http://schemas.microsoft.com/office/powerpoint/2010/main" xmlns="" val="13148638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9" name="矩形 45"/>
          <p:cNvSpPr>
            <a:spLocks noChangeArrowheads="1"/>
          </p:cNvSpPr>
          <p:nvPr/>
        </p:nvSpPr>
        <p:spPr bwMode="auto">
          <a:xfrm>
            <a:off x="928662" y="1689828"/>
            <a:ext cx="7883896" cy="810478"/>
          </a:xfrm>
          <a:prstGeom prst="rect">
            <a:avLst/>
          </a:prstGeom>
          <a:noFill/>
          <a:ln w="9525">
            <a:noFill/>
            <a:miter lim="800000"/>
            <a:headEnd/>
            <a:tailEnd/>
          </a:ln>
        </p:spPr>
        <p:txBody>
          <a:bodyPr wrap="square">
            <a:spAutoFit/>
          </a:bodyPr>
          <a:lstStyle/>
          <a:p>
            <a:pPr algn="just">
              <a:lnSpc>
                <a:spcPts val="2800"/>
              </a:lnSpc>
            </a:pPr>
            <a:r>
              <a:rPr lang="en-US" altLang="zh-CN" sz="2400" dirty="0" smtClean="0">
                <a:solidFill>
                  <a:sysClr val="windowText" lastClr="000000"/>
                </a:solidFill>
                <a:latin typeface="Helvetica"/>
                <a:ea typeface="方正舒体"/>
              </a:rPr>
              <a:t>What </a:t>
            </a:r>
            <a:r>
              <a:rPr lang="en-US" altLang="zh-CN" sz="2400" dirty="0">
                <a:solidFill>
                  <a:sysClr val="windowText" lastClr="000000"/>
                </a:solidFill>
                <a:latin typeface="Helvetica"/>
                <a:ea typeface="方正舒体"/>
              </a:rPr>
              <a:t>is Hasty Generalization? </a:t>
            </a:r>
            <a:r>
              <a:rPr lang="en-US" altLang="zh-CN" sz="2400" dirty="0" smtClean="0">
                <a:solidFill>
                  <a:sysClr val="windowText" lastClr="000000"/>
                </a:solidFill>
                <a:latin typeface="Helvetica"/>
                <a:ea typeface="方正舒体"/>
              </a:rPr>
              <a:t>Give an example. </a:t>
            </a:r>
          </a:p>
          <a:p>
            <a:pPr algn="just">
              <a:lnSpc>
                <a:spcPts val="2800"/>
              </a:lnSpc>
            </a:pPr>
            <a:r>
              <a:rPr lang="en-US" altLang="zh-CN" sz="2400" dirty="0" smtClean="0">
                <a:solidFill>
                  <a:sysClr val="windowText" lastClr="000000"/>
                </a:solidFill>
                <a:latin typeface="Helvetica"/>
                <a:ea typeface="方正舒体"/>
              </a:rPr>
              <a:t>(</a:t>
            </a:r>
            <a:r>
              <a:rPr lang="en-US" altLang="zh-CN" sz="2400" dirty="0" err="1" smtClean="0">
                <a:solidFill>
                  <a:sysClr val="windowText" lastClr="000000"/>
                </a:solidFill>
                <a:latin typeface="Helvetica"/>
                <a:ea typeface="方正舒体"/>
              </a:rPr>
              <a:t>Paras</a:t>
            </a:r>
            <a:r>
              <a:rPr lang="en-US" altLang="zh-CN" sz="2400" dirty="0" smtClean="0">
                <a:solidFill>
                  <a:sysClr val="windowText" lastClr="000000"/>
                </a:solidFill>
                <a:latin typeface="Helvetica"/>
                <a:ea typeface="方正舒体"/>
              </a:rPr>
              <a:t>. 12-15)</a:t>
            </a:r>
            <a:endParaRPr lang="zh-CN" altLang="en-US" sz="2400" dirty="0">
              <a:solidFill>
                <a:sysClr val="windowText" lastClr="000000"/>
              </a:solidFill>
              <a:latin typeface="Helvetica"/>
              <a:ea typeface="方正舒体"/>
            </a:endParaRPr>
          </a:p>
        </p:txBody>
      </p:sp>
      <p:pic>
        <p:nvPicPr>
          <p:cNvPr id="33" name="Picture 2" descr="H:\2015年修改\图片10.jpg"/>
          <p:cNvPicPr>
            <a:picLocks noChangeAspect="1" noChangeArrowheads="1"/>
          </p:cNvPicPr>
          <p:nvPr/>
        </p:nvPicPr>
        <p:blipFill>
          <a:blip r:embed="rId3"/>
          <a:srcRect/>
          <a:stretch>
            <a:fillRect/>
          </a:stretch>
        </p:blipFill>
        <p:spPr bwMode="auto">
          <a:xfrm>
            <a:off x="1" y="11875"/>
            <a:ext cx="8072462" cy="1163637"/>
          </a:xfrm>
          <a:prstGeom prst="rect">
            <a:avLst/>
          </a:prstGeom>
          <a:noFill/>
        </p:spPr>
      </p:pic>
      <p:grpSp>
        <p:nvGrpSpPr>
          <p:cNvPr id="24" name="组合 23"/>
          <p:cNvGrpSpPr/>
          <p:nvPr/>
        </p:nvGrpSpPr>
        <p:grpSpPr>
          <a:xfrm>
            <a:off x="481864" y="2708920"/>
            <a:ext cx="7690536" cy="3168352"/>
            <a:chOff x="481864" y="2634602"/>
            <a:chExt cx="7376284" cy="3242670"/>
          </a:xfrm>
        </p:grpSpPr>
        <p:sp>
          <p:nvSpPr>
            <p:cNvPr id="25" name="圆角矩形 24"/>
            <p:cNvSpPr/>
            <p:nvPr/>
          </p:nvSpPr>
          <p:spPr>
            <a:xfrm>
              <a:off x="1055965" y="3356992"/>
              <a:ext cx="6802183" cy="2520280"/>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81864" y="2634602"/>
              <a:ext cx="1446930" cy="13659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0" name="TextBox 29"/>
            <p:cNvSpPr txBox="1"/>
            <p:nvPr/>
          </p:nvSpPr>
          <p:spPr>
            <a:xfrm>
              <a:off x="822881" y="3086720"/>
              <a:ext cx="1073620" cy="461665"/>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31" name="TextBox 30"/>
            <p:cNvSpPr txBox="1"/>
            <p:nvPr/>
          </p:nvSpPr>
          <p:spPr>
            <a:xfrm>
              <a:off x="1580252" y="3770441"/>
              <a:ext cx="6182042" cy="1430082"/>
            </a:xfrm>
            <a:prstGeom prst="rect">
              <a:avLst/>
            </a:prstGeom>
            <a:noFill/>
          </p:spPr>
          <p:txBody>
            <a:bodyPr wrap="square" rtlCol="0">
              <a:spAutoFit/>
            </a:bodyPr>
            <a:lstStyle/>
            <a:p>
              <a:pPr marL="342900" indent="-342900">
                <a:lnSpc>
                  <a:spcPts val="3200"/>
                </a:lnSpc>
                <a:spcBef>
                  <a:spcPct val="20000"/>
                </a:spcBef>
                <a:buClr>
                  <a:srgbClr val="D16349"/>
                </a:buClr>
                <a:buSzPct val="85000"/>
                <a:buFont typeface="Arial" pitchFamily="34" charset="0"/>
                <a:buChar char="•"/>
              </a:pPr>
              <a:r>
                <a:rPr lang="en-US" altLang="zh-CN" sz="2400" dirty="0" smtClean="0">
                  <a:solidFill>
                    <a:sysClr val="windowText" lastClr="000000"/>
                  </a:solidFill>
                  <a:latin typeface="Helvetica"/>
                  <a:ea typeface="方正舒体"/>
                </a:rPr>
                <a:t>An unqualified, too simple generalization;</a:t>
              </a:r>
            </a:p>
            <a:p>
              <a:pPr marL="342900" indent="-342900">
                <a:lnSpc>
                  <a:spcPts val="3200"/>
                </a:lnSpc>
                <a:spcBef>
                  <a:spcPct val="20000"/>
                </a:spcBef>
                <a:buClr>
                  <a:srgbClr val="D16349"/>
                </a:buClr>
                <a:buSzPct val="85000"/>
                <a:buFont typeface="Arial" pitchFamily="34" charset="0"/>
                <a:buChar char="•"/>
              </a:pPr>
              <a:r>
                <a:rPr lang="en-US" altLang="zh-CN" sz="2400" dirty="0" smtClean="0">
                  <a:solidFill>
                    <a:sysClr val="windowText" lastClr="000000"/>
                  </a:solidFill>
                  <a:latin typeface="Helvetica"/>
                  <a:ea typeface="方正舒体"/>
                </a:rPr>
                <a:t>One example: Exercise is good, therefore, everybody should do exercise.</a:t>
              </a:r>
            </a:p>
          </p:txBody>
        </p:sp>
      </p:grpSp>
    </p:spTree>
    <p:extLst>
      <p:ext uri="{BB962C8B-B14F-4D97-AF65-F5344CB8AC3E}">
        <p14:creationId xmlns:p14="http://schemas.microsoft.com/office/powerpoint/2010/main" xmlns="" val="16375761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9" name="矩形 45"/>
          <p:cNvSpPr>
            <a:spLocks noChangeArrowheads="1"/>
          </p:cNvSpPr>
          <p:nvPr/>
        </p:nvSpPr>
        <p:spPr bwMode="auto">
          <a:xfrm>
            <a:off x="950542" y="1639848"/>
            <a:ext cx="7883896" cy="810478"/>
          </a:xfrm>
          <a:prstGeom prst="rect">
            <a:avLst/>
          </a:prstGeom>
          <a:noFill/>
          <a:ln w="9525">
            <a:noFill/>
            <a:miter lim="800000"/>
            <a:headEnd/>
            <a:tailEnd/>
          </a:ln>
        </p:spPr>
        <p:txBody>
          <a:bodyPr wrap="square">
            <a:spAutoFit/>
          </a:bodyPr>
          <a:lstStyle/>
          <a:p>
            <a:pPr algn="just">
              <a:lnSpc>
                <a:spcPts val="2800"/>
              </a:lnSpc>
            </a:pPr>
            <a:r>
              <a:rPr lang="en-US" altLang="zh-CN" sz="2400" dirty="0" smtClean="0">
                <a:solidFill>
                  <a:sysClr val="windowText" lastClr="000000"/>
                </a:solidFill>
                <a:latin typeface="Helvetica"/>
                <a:ea typeface="方正舒体"/>
              </a:rPr>
              <a:t>What </a:t>
            </a:r>
            <a:r>
              <a:rPr lang="en-US" altLang="zh-CN" sz="2400" dirty="0">
                <a:solidFill>
                  <a:sysClr val="windowText" lastClr="000000"/>
                </a:solidFill>
                <a:latin typeface="Helvetica"/>
                <a:ea typeface="方正舒体"/>
              </a:rPr>
              <a:t>is Ad </a:t>
            </a:r>
            <a:r>
              <a:rPr lang="en-US" altLang="zh-CN" sz="2400" dirty="0" err="1">
                <a:solidFill>
                  <a:sysClr val="windowText" lastClr="000000"/>
                </a:solidFill>
                <a:latin typeface="Helvetica"/>
                <a:ea typeface="方正舒体"/>
              </a:rPr>
              <a:t>Misericordiam</a:t>
            </a:r>
            <a:r>
              <a:rPr lang="en-US" altLang="zh-CN" sz="2400" dirty="0">
                <a:solidFill>
                  <a:sysClr val="windowText" lastClr="000000"/>
                </a:solidFill>
                <a:latin typeface="Helvetica"/>
                <a:ea typeface="方正舒体"/>
              </a:rPr>
              <a:t>? </a:t>
            </a:r>
            <a:r>
              <a:rPr lang="en-US" altLang="zh-CN" sz="2400" dirty="0" smtClean="0">
                <a:solidFill>
                  <a:sysClr val="windowText" lastClr="000000"/>
                </a:solidFill>
                <a:latin typeface="Helvetica"/>
                <a:ea typeface="方正舒体"/>
              </a:rPr>
              <a:t>Give an example. </a:t>
            </a:r>
          </a:p>
          <a:p>
            <a:pPr algn="just">
              <a:lnSpc>
                <a:spcPts val="2800"/>
              </a:lnSpc>
            </a:pPr>
            <a:r>
              <a:rPr lang="en-US" altLang="zh-CN" sz="2400" dirty="0" smtClean="0">
                <a:solidFill>
                  <a:sysClr val="windowText" lastClr="000000"/>
                </a:solidFill>
                <a:latin typeface="Helvetica"/>
                <a:ea typeface="方正舒体"/>
              </a:rPr>
              <a:t>(</a:t>
            </a:r>
            <a:r>
              <a:rPr lang="en-US" altLang="zh-CN" sz="2400" dirty="0" err="1" smtClean="0">
                <a:solidFill>
                  <a:sysClr val="windowText" lastClr="000000"/>
                </a:solidFill>
                <a:latin typeface="Helvetica"/>
                <a:ea typeface="方正舒体"/>
              </a:rPr>
              <a:t>Paras</a:t>
            </a:r>
            <a:r>
              <a:rPr lang="en-US" altLang="zh-CN" sz="2400" dirty="0" smtClean="0">
                <a:solidFill>
                  <a:sysClr val="windowText" lastClr="000000"/>
                </a:solidFill>
                <a:latin typeface="Helvetica"/>
                <a:ea typeface="方正舒体"/>
              </a:rPr>
              <a:t>. 16-21)</a:t>
            </a:r>
            <a:endParaRPr lang="zh-CN" altLang="en-US" sz="2400" dirty="0">
              <a:solidFill>
                <a:sysClr val="windowText" lastClr="000000"/>
              </a:solidFill>
              <a:latin typeface="Helvetica"/>
              <a:ea typeface="方正舒体"/>
            </a:endParaRPr>
          </a:p>
        </p:txBody>
      </p:sp>
      <p:pic>
        <p:nvPicPr>
          <p:cNvPr id="33" name="Picture 2" descr="H:\2015年修改\图片10.jpg"/>
          <p:cNvPicPr>
            <a:picLocks noChangeAspect="1" noChangeArrowheads="1"/>
          </p:cNvPicPr>
          <p:nvPr/>
        </p:nvPicPr>
        <p:blipFill>
          <a:blip r:embed="rId3"/>
          <a:srcRect/>
          <a:stretch>
            <a:fillRect/>
          </a:stretch>
        </p:blipFill>
        <p:spPr bwMode="auto">
          <a:xfrm>
            <a:off x="1" y="11875"/>
            <a:ext cx="8072462" cy="1163637"/>
          </a:xfrm>
          <a:prstGeom prst="rect">
            <a:avLst/>
          </a:prstGeom>
          <a:noFill/>
        </p:spPr>
      </p:pic>
      <p:grpSp>
        <p:nvGrpSpPr>
          <p:cNvPr id="24" name="组合 23"/>
          <p:cNvGrpSpPr/>
          <p:nvPr/>
        </p:nvGrpSpPr>
        <p:grpSpPr>
          <a:xfrm>
            <a:off x="481864" y="2450326"/>
            <a:ext cx="7690535" cy="3426946"/>
            <a:chOff x="481864" y="2634602"/>
            <a:chExt cx="7376284" cy="3242670"/>
          </a:xfrm>
        </p:grpSpPr>
        <p:sp>
          <p:nvSpPr>
            <p:cNvPr id="25" name="圆角矩形 24"/>
            <p:cNvSpPr/>
            <p:nvPr/>
          </p:nvSpPr>
          <p:spPr>
            <a:xfrm>
              <a:off x="1055965" y="3356992"/>
              <a:ext cx="6802183" cy="2520280"/>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81864" y="2634602"/>
              <a:ext cx="1446930" cy="13659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0" name="TextBox 29"/>
            <p:cNvSpPr txBox="1"/>
            <p:nvPr/>
          </p:nvSpPr>
          <p:spPr>
            <a:xfrm>
              <a:off x="822881" y="3086720"/>
              <a:ext cx="1073620" cy="461665"/>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31" name="TextBox 30"/>
            <p:cNvSpPr txBox="1"/>
            <p:nvPr/>
          </p:nvSpPr>
          <p:spPr>
            <a:xfrm>
              <a:off x="1296916" y="3607201"/>
              <a:ext cx="6389240" cy="2270071"/>
            </a:xfrm>
            <a:prstGeom prst="rect">
              <a:avLst/>
            </a:prstGeom>
            <a:noFill/>
          </p:spPr>
          <p:txBody>
            <a:bodyPr wrap="square" rtlCol="0">
              <a:spAutoFit/>
            </a:bodyPr>
            <a:lstStyle/>
            <a:p>
              <a:pPr marL="342900" indent="-342900">
                <a:lnSpc>
                  <a:spcPts val="3200"/>
                </a:lnSpc>
                <a:spcBef>
                  <a:spcPct val="20000"/>
                </a:spcBef>
                <a:buClr>
                  <a:srgbClr val="D16349"/>
                </a:buClr>
                <a:buSzPct val="85000"/>
                <a:buFont typeface="Arial" pitchFamily="34" charset="0"/>
                <a:buChar char="•"/>
              </a:pPr>
              <a:r>
                <a:rPr lang="en-US" altLang="zh-CN" sz="2400" dirty="0" smtClean="0">
                  <a:solidFill>
                    <a:sysClr val="windowText" lastClr="000000"/>
                  </a:solidFill>
                  <a:latin typeface="Helvetica"/>
                  <a:ea typeface="方正舒体"/>
                </a:rPr>
                <a:t>Appealing to one’s sympathy instead of answering the question directly;</a:t>
              </a:r>
            </a:p>
            <a:p>
              <a:pPr marL="342900" indent="-342900">
                <a:lnSpc>
                  <a:spcPts val="3200"/>
                </a:lnSpc>
                <a:spcBef>
                  <a:spcPct val="20000"/>
                </a:spcBef>
                <a:buClr>
                  <a:srgbClr val="D16349"/>
                </a:buClr>
                <a:buSzPct val="85000"/>
                <a:buFont typeface="Arial" pitchFamily="34" charset="0"/>
                <a:buChar char="•"/>
              </a:pPr>
              <a:r>
                <a:rPr lang="en-US" altLang="zh-CN" sz="2400" dirty="0" smtClean="0">
                  <a:solidFill>
                    <a:sysClr val="windowText" lastClr="000000"/>
                  </a:solidFill>
                  <a:latin typeface="Helvetica"/>
                  <a:ea typeface="方正舒体"/>
                </a:rPr>
                <a:t>One example: A </a:t>
              </a:r>
              <a:r>
                <a:rPr lang="en-US" altLang="zh-CN" sz="2400" dirty="0">
                  <a:solidFill>
                    <a:sysClr val="windowText" lastClr="000000"/>
                  </a:solidFill>
                  <a:latin typeface="Helvetica"/>
                  <a:ea typeface="方正舒体"/>
                </a:rPr>
                <a:t>man applies for a job. When the boss asks him what his qualifications are, he says he has six children to feed.</a:t>
              </a:r>
              <a:endParaRPr lang="en-US" altLang="zh-CN" sz="2400" dirty="0" smtClean="0">
                <a:solidFill>
                  <a:sysClr val="windowText" lastClr="000000"/>
                </a:solidFill>
                <a:latin typeface="Helvetica"/>
                <a:ea typeface="方正舒体"/>
              </a:endParaRPr>
            </a:p>
          </p:txBody>
        </p:sp>
      </p:grpSp>
    </p:spTree>
    <p:extLst>
      <p:ext uri="{BB962C8B-B14F-4D97-AF65-F5344CB8AC3E}">
        <p14:creationId xmlns:p14="http://schemas.microsoft.com/office/powerpoint/2010/main" xmlns="" val="27308845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9" name="矩形 45"/>
          <p:cNvSpPr>
            <a:spLocks noChangeArrowheads="1"/>
          </p:cNvSpPr>
          <p:nvPr/>
        </p:nvSpPr>
        <p:spPr bwMode="auto">
          <a:xfrm>
            <a:off x="950542" y="1546952"/>
            <a:ext cx="7883896" cy="810478"/>
          </a:xfrm>
          <a:prstGeom prst="rect">
            <a:avLst/>
          </a:prstGeom>
          <a:noFill/>
          <a:ln w="9525">
            <a:noFill/>
            <a:miter lim="800000"/>
            <a:headEnd/>
            <a:tailEnd/>
          </a:ln>
        </p:spPr>
        <p:txBody>
          <a:bodyPr wrap="square">
            <a:spAutoFit/>
          </a:bodyPr>
          <a:lstStyle/>
          <a:p>
            <a:pPr algn="just">
              <a:lnSpc>
                <a:spcPts val="2800"/>
              </a:lnSpc>
            </a:pPr>
            <a:r>
              <a:rPr lang="en-US" altLang="zh-CN" sz="2400" dirty="0" smtClean="0">
                <a:solidFill>
                  <a:sysClr val="windowText" lastClr="000000"/>
                </a:solidFill>
                <a:latin typeface="Helvetica"/>
                <a:ea typeface="方正舒体"/>
              </a:rPr>
              <a:t>What </a:t>
            </a:r>
            <a:r>
              <a:rPr lang="en-US" altLang="zh-CN" sz="2400" dirty="0">
                <a:solidFill>
                  <a:sysClr val="windowText" lastClr="000000"/>
                </a:solidFill>
                <a:latin typeface="Helvetica"/>
                <a:ea typeface="方正舒体"/>
              </a:rPr>
              <a:t>is False Analogy? </a:t>
            </a:r>
            <a:r>
              <a:rPr lang="en-US" altLang="zh-CN" sz="2400" dirty="0" smtClean="0">
                <a:solidFill>
                  <a:sysClr val="windowText" lastClr="000000"/>
                </a:solidFill>
                <a:latin typeface="Helvetica"/>
                <a:ea typeface="方正舒体"/>
              </a:rPr>
              <a:t>Give an example. </a:t>
            </a:r>
          </a:p>
          <a:p>
            <a:pPr algn="just">
              <a:lnSpc>
                <a:spcPts val="2800"/>
              </a:lnSpc>
            </a:pPr>
            <a:r>
              <a:rPr lang="en-US" altLang="zh-CN" sz="2400" dirty="0" smtClean="0">
                <a:solidFill>
                  <a:sysClr val="windowText" lastClr="000000"/>
                </a:solidFill>
                <a:latin typeface="Helvetica"/>
                <a:ea typeface="方正舒体"/>
              </a:rPr>
              <a:t>(</a:t>
            </a:r>
            <a:r>
              <a:rPr lang="en-US" altLang="zh-CN" sz="2400" dirty="0" err="1" smtClean="0">
                <a:solidFill>
                  <a:sysClr val="windowText" lastClr="000000"/>
                </a:solidFill>
                <a:latin typeface="Helvetica"/>
                <a:ea typeface="方正舒体"/>
              </a:rPr>
              <a:t>Paras</a:t>
            </a:r>
            <a:r>
              <a:rPr lang="en-US" altLang="zh-CN" sz="2400" dirty="0" smtClean="0">
                <a:solidFill>
                  <a:sysClr val="windowText" lastClr="000000"/>
                </a:solidFill>
                <a:latin typeface="Helvetica"/>
                <a:ea typeface="方正舒体"/>
              </a:rPr>
              <a:t>. 22-25)</a:t>
            </a:r>
            <a:endParaRPr lang="zh-CN" altLang="en-US" sz="2400" dirty="0">
              <a:solidFill>
                <a:sysClr val="windowText" lastClr="000000"/>
              </a:solidFill>
              <a:latin typeface="Helvetica"/>
              <a:ea typeface="方正舒体"/>
            </a:endParaRPr>
          </a:p>
        </p:txBody>
      </p:sp>
      <p:pic>
        <p:nvPicPr>
          <p:cNvPr id="33" name="Picture 2" descr="H:\2015年修改\图片10.jpg"/>
          <p:cNvPicPr>
            <a:picLocks noChangeAspect="1" noChangeArrowheads="1"/>
          </p:cNvPicPr>
          <p:nvPr/>
        </p:nvPicPr>
        <p:blipFill>
          <a:blip r:embed="rId3"/>
          <a:srcRect/>
          <a:stretch>
            <a:fillRect/>
          </a:stretch>
        </p:blipFill>
        <p:spPr bwMode="auto">
          <a:xfrm>
            <a:off x="1" y="11875"/>
            <a:ext cx="8072462" cy="1163637"/>
          </a:xfrm>
          <a:prstGeom prst="rect">
            <a:avLst/>
          </a:prstGeom>
          <a:noFill/>
        </p:spPr>
      </p:pic>
      <p:grpSp>
        <p:nvGrpSpPr>
          <p:cNvPr id="24" name="组合 23"/>
          <p:cNvGrpSpPr/>
          <p:nvPr/>
        </p:nvGrpSpPr>
        <p:grpSpPr>
          <a:xfrm>
            <a:off x="481864" y="2357431"/>
            <a:ext cx="7690536" cy="3848595"/>
            <a:chOff x="481864" y="2847377"/>
            <a:chExt cx="7376284" cy="3029896"/>
          </a:xfrm>
        </p:grpSpPr>
        <p:sp>
          <p:nvSpPr>
            <p:cNvPr id="25" name="圆角矩形 24"/>
            <p:cNvSpPr/>
            <p:nvPr/>
          </p:nvSpPr>
          <p:spPr>
            <a:xfrm>
              <a:off x="1055965" y="3237476"/>
              <a:ext cx="6802183" cy="2639797"/>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81864" y="2847377"/>
              <a:ext cx="1446930" cy="1153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0" name="TextBox 29"/>
            <p:cNvSpPr txBox="1"/>
            <p:nvPr/>
          </p:nvSpPr>
          <p:spPr>
            <a:xfrm>
              <a:off x="822881" y="3285571"/>
              <a:ext cx="1073620" cy="461665"/>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31" name="TextBox 30"/>
            <p:cNvSpPr txBox="1"/>
            <p:nvPr/>
          </p:nvSpPr>
          <p:spPr>
            <a:xfrm>
              <a:off x="1504113" y="3362582"/>
              <a:ext cx="6182042" cy="2450504"/>
            </a:xfrm>
            <a:prstGeom prst="rect">
              <a:avLst/>
            </a:prstGeom>
            <a:noFill/>
          </p:spPr>
          <p:txBody>
            <a:bodyPr wrap="square" rtlCol="0">
              <a:spAutoFit/>
            </a:bodyPr>
            <a:lstStyle/>
            <a:p>
              <a:pPr marL="342900" indent="-342900">
                <a:lnSpc>
                  <a:spcPts val="3200"/>
                </a:lnSpc>
                <a:spcBef>
                  <a:spcPct val="20000"/>
                </a:spcBef>
                <a:buClr>
                  <a:srgbClr val="D16349"/>
                </a:buClr>
                <a:buSzPct val="85000"/>
                <a:buFont typeface="Arial" pitchFamily="34" charset="0"/>
                <a:buChar char="•"/>
              </a:pPr>
              <a:r>
                <a:rPr lang="en-US" altLang="zh-CN" sz="2400" dirty="0" smtClean="0">
                  <a:solidFill>
                    <a:sysClr val="windowText" lastClr="000000"/>
                  </a:solidFill>
                  <a:latin typeface="Helvetica"/>
                  <a:ea typeface="方正舒体"/>
                </a:rPr>
                <a:t>Wrong inference;</a:t>
              </a:r>
            </a:p>
            <a:p>
              <a:pPr marL="342900" indent="-342900">
                <a:lnSpc>
                  <a:spcPts val="3200"/>
                </a:lnSpc>
                <a:spcBef>
                  <a:spcPct val="20000"/>
                </a:spcBef>
                <a:buClr>
                  <a:srgbClr val="D16349"/>
                </a:buClr>
                <a:buSzPct val="85000"/>
                <a:buFont typeface="Arial" pitchFamily="34" charset="0"/>
                <a:buChar char="•"/>
              </a:pPr>
              <a:r>
                <a:rPr lang="en-US" altLang="zh-CN" sz="2400" dirty="0" smtClean="0">
                  <a:solidFill>
                    <a:sysClr val="windowText" lastClr="000000"/>
                  </a:solidFill>
                  <a:latin typeface="Helvetica"/>
                  <a:ea typeface="方正舒体"/>
                </a:rPr>
                <a:t>Making </a:t>
              </a:r>
              <a:r>
                <a:rPr lang="en-US" altLang="zh-CN" sz="2400" dirty="0">
                  <a:solidFill>
                    <a:sysClr val="windowText" lastClr="000000"/>
                  </a:solidFill>
                  <a:latin typeface="Helvetica"/>
                  <a:ea typeface="方正舒体"/>
                </a:rPr>
                <a:t>an analogy </a:t>
              </a:r>
              <a:r>
                <a:rPr lang="en-US" altLang="zh-CN" sz="2400" dirty="0" smtClean="0">
                  <a:solidFill>
                    <a:sysClr val="windowText" lastClr="000000"/>
                  </a:solidFill>
                  <a:latin typeface="Helvetica"/>
                  <a:ea typeface="方正舒体"/>
                </a:rPr>
                <a:t>between two  situations that are altogether different;</a:t>
              </a:r>
            </a:p>
            <a:p>
              <a:pPr marL="342900" indent="-342900">
                <a:lnSpc>
                  <a:spcPts val="3200"/>
                </a:lnSpc>
                <a:spcBef>
                  <a:spcPct val="20000"/>
                </a:spcBef>
                <a:buClr>
                  <a:srgbClr val="D16349"/>
                </a:buClr>
                <a:buSzPct val="85000"/>
                <a:buFont typeface="Arial" pitchFamily="34" charset="0"/>
                <a:buChar char="•"/>
              </a:pPr>
              <a:r>
                <a:rPr lang="en-US" altLang="zh-CN" sz="2400" dirty="0" smtClean="0">
                  <a:solidFill>
                    <a:sysClr val="windowText" lastClr="000000"/>
                  </a:solidFill>
                  <a:latin typeface="Helvetica"/>
                  <a:ea typeface="方正舒体"/>
                </a:rPr>
                <a:t>One </a:t>
              </a:r>
              <a:r>
                <a:rPr lang="en-US" altLang="zh-CN" sz="2400" dirty="0">
                  <a:solidFill>
                    <a:sysClr val="windowText" lastClr="000000"/>
                  </a:solidFill>
                  <a:latin typeface="Helvetica"/>
                  <a:ea typeface="方正舒体"/>
                </a:rPr>
                <a:t>example: </a:t>
              </a:r>
              <a:r>
                <a:rPr lang="en-US" altLang="zh-CN" sz="2400" dirty="0" smtClean="0">
                  <a:solidFill>
                    <a:sysClr val="windowText" lastClr="000000"/>
                  </a:solidFill>
                  <a:latin typeface="Helvetica"/>
                  <a:ea typeface="方正舒体"/>
                </a:rPr>
                <a:t>Students </a:t>
              </a:r>
              <a:r>
                <a:rPr lang="en-US" altLang="zh-CN" sz="2400" dirty="0">
                  <a:solidFill>
                    <a:sysClr val="windowText" lastClr="000000"/>
                  </a:solidFill>
                  <a:latin typeface="Helvetica"/>
                  <a:ea typeface="方正舒体"/>
                </a:rPr>
                <a:t>should be allowed to look at their textbooks during exams, because surgeons have X-rays to guide them during surgery.</a:t>
              </a:r>
              <a:endParaRPr lang="en-US" altLang="zh-CN" sz="2400" dirty="0" smtClean="0">
                <a:solidFill>
                  <a:sysClr val="windowText" lastClr="000000"/>
                </a:solidFill>
                <a:latin typeface="Helvetica"/>
                <a:ea typeface="方正舒体"/>
              </a:endParaRPr>
            </a:p>
          </p:txBody>
        </p:sp>
      </p:grpSp>
    </p:spTree>
    <p:extLst>
      <p:ext uri="{BB962C8B-B14F-4D97-AF65-F5344CB8AC3E}">
        <p14:creationId xmlns:p14="http://schemas.microsoft.com/office/powerpoint/2010/main" xmlns="" val="37360946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42844" y="1729654"/>
            <a:ext cx="8858312" cy="45796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1" name="TextBox 40"/>
          <p:cNvSpPr txBox="1">
            <a:spLocks noChangeArrowheads="1"/>
          </p:cNvSpPr>
          <p:nvPr/>
        </p:nvSpPr>
        <p:spPr bwMode="auto">
          <a:xfrm>
            <a:off x="714348" y="1484784"/>
            <a:ext cx="6985027" cy="535531"/>
          </a:xfrm>
          <a:prstGeom prst="rect">
            <a:avLst/>
          </a:prstGeom>
          <a:noFill/>
          <a:ln w="9525">
            <a:noFill/>
            <a:miter lim="800000"/>
            <a:headEnd/>
            <a:tailEnd/>
          </a:ln>
        </p:spPr>
        <p:txBody>
          <a:bodyPr wrap="square">
            <a:spAutoFit/>
          </a:bodyPr>
          <a:lstStyle/>
          <a:p>
            <a:pPr marL="274320" indent="-274320" algn="just" fontAlgn="auto">
              <a:lnSpc>
                <a:spcPct val="120000"/>
              </a:lnSpc>
              <a:spcBef>
                <a:spcPct val="20000"/>
              </a:spcBef>
              <a:spcAft>
                <a:spcPts val="0"/>
              </a:spcAft>
              <a:buClr>
                <a:srgbClr val="D16349"/>
              </a:buClr>
              <a:buSzPct val="85000"/>
              <a:buFont typeface="Wingdings 2" pitchFamily="18" charset="2"/>
              <a:buNone/>
              <a:defRPr/>
            </a:pPr>
            <a:r>
              <a:rPr lang="en-US" altLang="zh-CN" sz="2400" b="1" dirty="0" smtClean="0">
                <a:solidFill>
                  <a:sysClr val="windowText" lastClr="000000"/>
                </a:solidFill>
                <a:latin typeface="Helvetica"/>
                <a:ea typeface="方正舒体"/>
              </a:rPr>
              <a:t>Part II — </a:t>
            </a:r>
            <a:r>
              <a:rPr lang="en-US" altLang="zh-CN" sz="2400" b="1" dirty="0" err="1" smtClean="0">
                <a:solidFill>
                  <a:sysClr val="windowText" lastClr="000000"/>
                </a:solidFill>
                <a:latin typeface="Helvetica"/>
                <a:ea typeface="方正舒体"/>
              </a:rPr>
              <a:t>Paras</a:t>
            </a:r>
            <a:r>
              <a:rPr lang="en-US" altLang="zh-CN" sz="2400" b="1" dirty="0" smtClean="0">
                <a:solidFill>
                  <a:sysClr val="windowText" lastClr="000000"/>
                </a:solidFill>
                <a:latin typeface="Helvetica"/>
                <a:ea typeface="方正舒体"/>
              </a:rPr>
              <a:t>. 4-25</a:t>
            </a:r>
            <a:endParaRPr lang="en-US" altLang="zh-CN" sz="2400" b="1" dirty="0">
              <a:solidFill>
                <a:sysClr val="windowText" lastClr="000000"/>
              </a:solidFill>
              <a:latin typeface="Helvetica"/>
              <a:ea typeface="方正舒体"/>
            </a:endParaRPr>
          </a:p>
        </p:txBody>
      </p:sp>
      <p:sp>
        <p:nvSpPr>
          <p:cNvPr id="3" name="矩形 2"/>
          <p:cNvSpPr/>
          <p:nvPr/>
        </p:nvSpPr>
        <p:spPr>
          <a:xfrm>
            <a:off x="755576" y="2348880"/>
            <a:ext cx="6048671" cy="3416320"/>
          </a:xfrm>
          <a:prstGeom prst="rect">
            <a:avLst/>
          </a:prstGeom>
          <a:noFill/>
        </p:spPr>
        <p:txBody>
          <a:bodyPr wrap="square" rtlCol="0">
            <a:spAutoFit/>
          </a:bodyPr>
          <a:lstStyle/>
          <a:p>
            <a:pPr indent="457200" algn="just">
              <a:lnSpc>
                <a:spcPct val="150000"/>
              </a:lnSpc>
            </a:pPr>
            <a:r>
              <a:rPr lang="en-US" altLang="zh-CN" sz="2400" dirty="0" smtClean="0">
                <a:latin typeface="Helvetica"/>
              </a:rPr>
              <a:t>The narrator </a:t>
            </a:r>
            <a:r>
              <a:rPr lang="en-US" altLang="zh-CN" sz="2400" dirty="0">
                <a:latin typeface="Helvetica"/>
              </a:rPr>
              <a:t>tries to </a:t>
            </a:r>
            <a:r>
              <a:rPr lang="en-US" altLang="zh-CN" sz="2400" dirty="0" smtClean="0">
                <a:latin typeface="Helvetica"/>
              </a:rPr>
              <a:t>help Polly </a:t>
            </a:r>
            <a:r>
              <a:rPr lang="en-US" altLang="zh-CN" sz="2400" dirty="0">
                <a:latin typeface="Helvetica"/>
              </a:rPr>
              <a:t>become smarter by giving her lessons in </a:t>
            </a:r>
            <a:r>
              <a:rPr lang="en-US" altLang="zh-CN" sz="2400" dirty="0" smtClean="0">
                <a:latin typeface="Helvetica"/>
              </a:rPr>
              <a:t>logic. Altogether he </a:t>
            </a:r>
            <a:r>
              <a:rPr lang="en-US" altLang="zh-CN" sz="2400" dirty="0">
                <a:latin typeface="Helvetica"/>
              </a:rPr>
              <a:t>spends five nights </a:t>
            </a:r>
            <a:r>
              <a:rPr lang="en-US" altLang="zh-CN" sz="2400" dirty="0" smtClean="0">
                <a:latin typeface="Helvetica"/>
              </a:rPr>
              <a:t>teaching Polly four logical </a:t>
            </a:r>
            <a:r>
              <a:rPr lang="en-US" altLang="zh-CN" sz="2400" u="sng" dirty="0" smtClean="0">
                <a:latin typeface="Helvetica"/>
              </a:rPr>
              <a:t>            </a:t>
            </a:r>
            <a:r>
              <a:rPr lang="en-US" altLang="zh-CN" sz="2400" dirty="0" smtClean="0">
                <a:latin typeface="Helvetica"/>
              </a:rPr>
              <a:t>, namely</a:t>
            </a:r>
            <a:r>
              <a:rPr lang="en-US" altLang="zh-CN" sz="2400" dirty="0">
                <a:latin typeface="Helvetica"/>
              </a:rPr>
              <a:t>, </a:t>
            </a:r>
            <a:r>
              <a:rPr lang="en-US" altLang="zh-CN" sz="2400" dirty="0" err="1">
                <a:latin typeface="Helvetica"/>
              </a:rPr>
              <a:t>Dicto</a:t>
            </a:r>
            <a:r>
              <a:rPr lang="en-US" altLang="zh-CN" sz="2400" dirty="0">
                <a:latin typeface="Helvetica"/>
              </a:rPr>
              <a:t> </a:t>
            </a:r>
            <a:r>
              <a:rPr lang="en-US" altLang="zh-CN" sz="2400" dirty="0" err="1" smtClean="0">
                <a:latin typeface="Helvetica"/>
              </a:rPr>
              <a:t>Simpliciter</a:t>
            </a:r>
            <a:r>
              <a:rPr lang="en-US" altLang="zh-CN" sz="2400" dirty="0" smtClean="0">
                <a:latin typeface="Helvetica"/>
              </a:rPr>
              <a:t>, </a:t>
            </a:r>
            <a:r>
              <a:rPr lang="en-US" altLang="zh-CN" sz="2400" u="sng" dirty="0" smtClean="0">
                <a:latin typeface="Helvetica"/>
              </a:rPr>
              <a:t>                      </a:t>
            </a:r>
            <a:r>
              <a:rPr lang="en-US" altLang="zh-CN" sz="2400" dirty="0" smtClean="0">
                <a:latin typeface="Helvetica"/>
              </a:rPr>
              <a:t>, </a:t>
            </a:r>
            <a:r>
              <a:rPr lang="en-US" altLang="zh-CN" sz="2400" dirty="0">
                <a:latin typeface="Helvetica"/>
              </a:rPr>
              <a:t>Ad </a:t>
            </a:r>
            <a:r>
              <a:rPr lang="en-US" altLang="zh-CN" sz="2400" dirty="0" err="1">
                <a:latin typeface="Helvetica"/>
              </a:rPr>
              <a:t>Misericordiam</a:t>
            </a:r>
            <a:r>
              <a:rPr lang="en-US" altLang="zh-CN" sz="2400" dirty="0" smtClean="0">
                <a:latin typeface="Helvetica"/>
              </a:rPr>
              <a:t>, </a:t>
            </a:r>
            <a:r>
              <a:rPr lang="en-US" altLang="zh-CN" sz="2400" u="sng" dirty="0" smtClean="0">
                <a:latin typeface="Helvetica"/>
              </a:rPr>
              <a:t>                          </a:t>
            </a:r>
            <a:r>
              <a:rPr lang="en-US" sz="2400" dirty="0" smtClean="0">
                <a:latin typeface="Helvetica"/>
              </a:rPr>
              <a:t>.</a:t>
            </a:r>
            <a:endParaRPr lang="en-US" altLang="zh-CN" sz="2400" dirty="0">
              <a:latin typeface="Helvetica"/>
            </a:endParaRPr>
          </a:p>
        </p:txBody>
      </p:sp>
      <p:sp>
        <p:nvSpPr>
          <p:cNvPr id="19" name="矩形 18"/>
          <p:cNvSpPr/>
          <p:nvPr/>
        </p:nvSpPr>
        <p:spPr>
          <a:xfrm>
            <a:off x="2507518" y="4661324"/>
            <a:ext cx="3600400" cy="400110"/>
          </a:xfrm>
          <a:prstGeom prst="rect">
            <a:avLst/>
          </a:prstGeom>
          <a:noFill/>
          <a:ln>
            <a:noFill/>
          </a:ln>
        </p:spPr>
        <p:txBody>
          <a:bodyPr/>
          <a:lstStyle/>
          <a:p>
            <a:pPr algn="ctr" fontAlgn="auto">
              <a:spcBef>
                <a:spcPts val="0"/>
              </a:spcBef>
              <a:spcAft>
                <a:spcPts val="0"/>
              </a:spcAft>
            </a:pPr>
            <a:r>
              <a:rPr lang="en-US" altLang="zh-CN" sz="2400" b="1" kern="0" dirty="0">
                <a:solidFill>
                  <a:schemeClr val="accent6">
                    <a:lumMod val="75000"/>
                  </a:schemeClr>
                </a:solidFill>
                <a:latin typeface="Helvetica"/>
                <a:ea typeface="楷体_GB2312" pitchFamily="49" charset="-122"/>
              </a:rPr>
              <a:t>Hasty Generalization</a:t>
            </a:r>
            <a:endParaRPr lang="zh-CN" altLang="en-US" sz="2400" b="1" kern="0" dirty="0">
              <a:solidFill>
                <a:schemeClr val="accent6">
                  <a:lumMod val="75000"/>
                </a:schemeClr>
              </a:solidFill>
              <a:latin typeface="Helvetica"/>
              <a:ea typeface="楷体_GB2312" pitchFamily="49" charset="-122"/>
            </a:endParaRPr>
          </a:p>
        </p:txBody>
      </p:sp>
      <p:sp>
        <p:nvSpPr>
          <p:cNvPr id="21" name="矩形 20"/>
          <p:cNvSpPr/>
          <p:nvPr/>
        </p:nvSpPr>
        <p:spPr>
          <a:xfrm>
            <a:off x="2886552" y="5107184"/>
            <a:ext cx="2501286" cy="758213"/>
          </a:xfrm>
          <a:prstGeom prst="rect">
            <a:avLst/>
          </a:prstGeom>
          <a:noFill/>
          <a:ln>
            <a:noFill/>
          </a:ln>
        </p:spPr>
        <p:txBody>
          <a:bodyPr/>
          <a:lstStyle/>
          <a:p>
            <a:pPr fontAlgn="auto">
              <a:lnSpc>
                <a:spcPct val="150000"/>
              </a:lnSpc>
              <a:spcBef>
                <a:spcPts val="0"/>
              </a:spcBef>
              <a:spcAft>
                <a:spcPts val="0"/>
              </a:spcAft>
            </a:pPr>
            <a:r>
              <a:rPr lang="en-US" altLang="zh-CN" sz="2400" b="1" kern="0" dirty="0">
                <a:solidFill>
                  <a:schemeClr val="accent6">
                    <a:lumMod val="75000"/>
                  </a:schemeClr>
                </a:solidFill>
                <a:latin typeface="Helvetica"/>
                <a:ea typeface="楷体_GB2312" pitchFamily="49" charset="-122"/>
              </a:rPr>
              <a:t>False Analogy</a:t>
            </a:r>
            <a:endParaRPr lang="zh-CN" altLang="en-US" sz="2400" b="1" kern="0" dirty="0">
              <a:solidFill>
                <a:schemeClr val="accent6">
                  <a:lumMod val="75000"/>
                </a:schemeClr>
              </a:solidFill>
              <a:latin typeface="Helvetica"/>
              <a:ea typeface="楷体_GB2312" pitchFamily="49" charset="-122"/>
            </a:endParaRPr>
          </a:p>
        </p:txBody>
      </p:sp>
      <p:pic>
        <p:nvPicPr>
          <p:cNvPr id="18" name="Picture 2" descr="H:\2015年修改\图片10.jpg"/>
          <p:cNvPicPr>
            <a:picLocks noChangeAspect="1" noChangeArrowheads="1"/>
          </p:cNvPicPr>
          <p:nvPr/>
        </p:nvPicPr>
        <p:blipFill>
          <a:blip r:embed="rId4"/>
          <a:srcRect/>
          <a:stretch>
            <a:fillRect/>
          </a:stretch>
        </p:blipFill>
        <p:spPr bwMode="auto">
          <a:xfrm>
            <a:off x="1" y="0"/>
            <a:ext cx="8072462" cy="1163637"/>
          </a:xfrm>
          <a:prstGeom prst="rect">
            <a:avLst/>
          </a:prstGeom>
          <a:noFill/>
        </p:spPr>
      </p:pic>
      <p:sp>
        <p:nvSpPr>
          <p:cNvPr id="9" name="矩形 8"/>
          <p:cNvSpPr/>
          <p:nvPr/>
        </p:nvSpPr>
        <p:spPr>
          <a:xfrm>
            <a:off x="2964074" y="4113455"/>
            <a:ext cx="1992474" cy="400110"/>
          </a:xfrm>
          <a:prstGeom prst="rect">
            <a:avLst/>
          </a:prstGeom>
          <a:noFill/>
          <a:ln>
            <a:noFill/>
          </a:ln>
        </p:spPr>
        <p:txBody>
          <a:bodyPr/>
          <a:lstStyle/>
          <a:p>
            <a:pPr algn="ctr" fontAlgn="auto">
              <a:spcBef>
                <a:spcPts val="0"/>
              </a:spcBef>
              <a:spcAft>
                <a:spcPts val="0"/>
              </a:spcAft>
            </a:pPr>
            <a:r>
              <a:rPr lang="en-US" altLang="zh-CN" sz="2400" b="1" kern="0" dirty="0" smtClean="0">
                <a:solidFill>
                  <a:schemeClr val="accent6">
                    <a:lumMod val="75000"/>
                  </a:schemeClr>
                </a:solidFill>
                <a:latin typeface="Helvetica"/>
                <a:ea typeface="楷体_GB2312" pitchFamily="49" charset="-122"/>
              </a:rPr>
              <a:t>fallacies</a:t>
            </a:r>
            <a:endParaRPr lang="zh-CN" altLang="en-US" sz="2400" b="1" kern="0" dirty="0">
              <a:solidFill>
                <a:schemeClr val="accent6">
                  <a:lumMod val="75000"/>
                </a:schemeClr>
              </a:solidFill>
              <a:latin typeface="Helvetica"/>
              <a:ea typeface="楷体_GB2312" pitchFamily="49" charset="-122"/>
            </a:endParaRPr>
          </a:p>
        </p:txBody>
      </p:sp>
    </p:spTree>
    <p:extLst>
      <p:ext uri="{BB962C8B-B14F-4D97-AF65-F5344CB8AC3E}">
        <p14:creationId xmlns:p14="http://schemas.microsoft.com/office/powerpoint/2010/main" xmlns="" val="40767933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linds(horizontal)">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linds(horizontal)">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39552" y="1624952"/>
            <a:ext cx="7920880" cy="47727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3" name="Picture 2" descr="H:\2015年修改\图片10.jpg"/>
          <p:cNvPicPr>
            <a:picLocks noChangeAspect="1" noChangeArrowheads="1"/>
          </p:cNvPicPr>
          <p:nvPr/>
        </p:nvPicPr>
        <p:blipFill>
          <a:blip r:embed="rId4"/>
          <a:srcRect/>
          <a:stretch>
            <a:fillRect/>
          </a:stretch>
        </p:blipFill>
        <p:spPr bwMode="auto">
          <a:xfrm>
            <a:off x="1" y="0"/>
            <a:ext cx="8072462" cy="1163637"/>
          </a:xfrm>
          <a:prstGeom prst="rect">
            <a:avLst/>
          </a:prstGeom>
          <a:noFill/>
        </p:spPr>
      </p:pic>
      <p:sp>
        <p:nvSpPr>
          <p:cNvPr id="17" name="矩形 45"/>
          <p:cNvSpPr>
            <a:spLocks noChangeArrowheads="1"/>
          </p:cNvSpPr>
          <p:nvPr/>
        </p:nvSpPr>
        <p:spPr bwMode="auto">
          <a:xfrm>
            <a:off x="1043609" y="2132856"/>
            <a:ext cx="5400599" cy="3970318"/>
          </a:xfrm>
          <a:prstGeom prst="rect">
            <a:avLst/>
          </a:prstGeom>
          <a:noFill/>
          <a:ln w="9525">
            <a:noFill/>
            <a:miter lim="800000"/>
            <a:headEnd/>
            <a:tailEnd/>
          </a:ln>
        </p:spPr>
        <p:txBody>
          <a:bodyPr wrap="square">
            <a:spAutoFit/>
          </a:bodyPr>
          <a:lstStyle/>
          <a:p>
            <a:pPr indent="457200" eaLnBrk="0" hangingPunct="0">
              <a:lnSpc>
                <a:spcPct val="150000"/>
              </a:lnSpc>
              <a:spcBef>
                <a:spcPct val="20000"/>
              </a:spcBef>
              <a:buClr>
                <a:schemeClr val="tx2"/>
              </a:buClr>
              <a:buSzPct val="115000"/>
              <a:defRPr/>
            </a:pPr>
            <a:r>
              <a:rPr lang="en-US" altLang="zh-CN" sz="2400" kern="0" dirty="0" smtClean="0">
                <a:solidFill>
                  <a:schemeClr val="accent4">
                    <a:lumMod val="10000"/>
                  </a:schemeClr>
                </a:solidFill>
                <a:latin typeface="Helvetica"/>
              </a:rPr>
              <a:t>When the narrator asks Polly to be his girlfriend, Polly refutes  his first argument </a:t>
            </a:r>
            <a:r>
              <a:rPr lang="en-US" altLang="zh-CN" sz="2400" kern="0" dirty="0">
                <a:solidFill>
                  <a:schemeClr val="accent4">
                    <a:lumMod val="10000"/>
                  </a:schemeClr>
                </a:solidFill>
                <a:latin typeface="Helvetica"/>
              </a:rPr>
              <a:t>“We make a </a:t>
            </a:r>
            <a:r>
              <a:rPr lang="en-US" altLang="zh-CN" sz="2400" kern="0" dirty="0" smtClean="0">
                <a:solidFill>
                  <a:schemeClr val="accent4">
                    <a:lumMod val="10000"/>
                  </a:schemeClr>
                </a:solidFill>
                <a:latin typeface="Helvetica"/>
              </a:rPr>
              <a:t>pretty </a:t>
            </a:r>
            <a:r>
              <a:rPr lang="en-US" altLang="zh-CN" sz="2400" kern="0" dirty="0">
                <a:solidFill>
                  <a:schemeClr val="accent4">
                    <a:lumMod val="10000"/>
                  </a:schemeClr>
                </a:solidFill>
                <a:latin typeface="Helvetica"/>
              </a:rPr>
              <a:t>good couple” </a:t>
            </a:r>
            <a:r>
              <a:rPr lang="en-US" altLang="zh-CN" sz="2400" kern="0" dirty="0" smtClean="0">
                <a:solidFill>
                  <a:schemeClr val="accent4">
                    <a:lumMod val="10000"/>
                  </a:schemeClr>
                </a:solidFill>
                <a:latin typeface="Helvetica"/>
              </a:rPr>
              <a:t>as </a:t>
            </a:r>
            <a:r>
              <a:rPr lang="en-US" altLang="zh-CN" sz="2400" u="sng" kern="0" dirty="0" smtClean="0">
                <a:solidFill>
                  <a:schemeClr val="accent4">
                    <a:lumMod val="10000"/>
                  </a:schemeClr>
                </a:solidFill>
                <a:latin typeface="Helvetica"/>
              </a:rPr>
              <a:t>“                                     ”</a:t>
            </a:r>
            <a:r>
              <a:rPr lang="en-US" altLang="zh-CN" sz="2400" kern="0" dirty="0" smtClean="0">
                <a:solidFill>
                  <a:schemeClr val="accent4">
                    <a:lumMod val="10000"/>
                  </a:schemeClr>
                </a:solidFill>
                <a:latin typeface="Helvetica"/>
              </a:rPr>
              <a:t> and his second </a:t>
            </a:r>
            <a:r>
              <a:rPr lang="en-US" altLang="zh-CN" sz="2400" kern="0" dirty="0">
                <a:solidFill>
                  <a:schemeClr val="accent4">
                    <a:lumMod val="10000"/>
                  </a:schemeClr>
                </a:solidFill>
                <a:latin typeface="Helvetica"/>
              </a:rPr>
              <a:t>argument “You don’t have to eat a </a:t>
            </a:r>
            <a:r>
              <a:rPr lang="en-US" altLang="zh-CN" sz="2400" kern="0" dirty="0" smtClean="0">
                <a:solidFill>
                  <a:schemeClr val="accent4">
                    <a:lumMod val="10000"/>
                  </a:schemeClr>
                </a:solidFill>
                <a:latin typeface="Helvetica"/>
              </a:rPr>
              <a:t>whole cake </a:t>
            </a:r>
            <a:r>
              <a:rPr lang="en-US" altLang="zh-CN" sz="2400" kern="0" dirty="0">
                <a:solidFill>
                  <a:schemeClr val="accent4">
                    <a:lumMod val="10000"/>
                  </a:schemeClr>
                </a:solidFill>
                <a:latin typeface="Helvetica"/>
              </a:rPr>
              <a:t>to know it’s good” as </a:t>
            </a:r>
            <a:r>
              <a:rPr lang="en-US" altLang="zh-CN" sz="2400" u="sng" kern="0" dirty="0" smtClean="0">
                <a:solidFill>
                  <a:schemeClr val="accent4">
                    <a:lumMod val="10000"/>
                  </a:schemeClr>
                </a:solidFill>
                <a:latin typeface="Helvetica"/>
              </a:rPr>
              <a:t>“                         ”.</a:t>
            </a:r>
          </a:p>
        </p:txBody>
      </p:sp>
      <p:sp>
        <p:nvSpPr>
          <p:cNvPr id="18" name="TextBox 17"/>
          <p:cNvSpPr txBox="1">
            <a:spLocks noChangeArrowheads="1"/>
          </p:cNvSpPr>
          <p:nvPr/>
        </p:nvSpPr>
        <p:spPr bwMode="auto">
          <a:xfrm>
            <a:off x="2674627" y="3887182"/>
            <a:ext cx="3433291" cy="461665"/>
          </a:xfrm>
          <a:prstGeom prst="rect">
            <a:avLst/>
          </a:prstGeom>
          <a:noFill/>
          <a:ln w="9525">
            <a:noFill/>
            <a:miter lim="800000"/>
            <a:headEnd/>
            <a:tailEnd/>
          </a:ln>
        </p:spPr>
        <p:txBody>
          <a:bodyPr wrap="square">
            <a:spAutoFit/>
          </a:bodyPr>
          <a:lstStyle/>
          <a:p>
            <a:r>
              <a:rPr lang="en-US" altLang="zh-CN" sz="2400" b="1" kern="0" dirty="0">
                <a:solidFill>
                  <a:schemeClr val="accent6">
                    <a:lumMod val="75000"/>
                  </a:schemeClr>
                </a:solidFill>
                <a:latin typeface="Helvetica"/>
              </a:rPr>
              <a:t>Hasty Generalization</a:t>
            </a:r>
            <a:endParaRPr lang="zh-CN" altLang="en-US" sz="2400" b="1" kern="0" dirty="0" smtClean="0">
              <a:solidFill>
                <a:schemeClr val="accent6">
                  <a:lumMod val="75000"/>
                </a:schemeClr>
              </a:solidFill>
              <a:latin typeface="Helvetica"/>
            </a:endParaRPr>
          </a:p>
        </p:txBody>
      </p:sp>
      <p:sp>
        <p:nvSpPr>
          <p:cNvPr id="19" name="TextBox 18"/>
          <p:cNvSpPr txBox="1">
            <a:spLocks noChangeArrowheads="1"/>
          </p:cNvSpPr>
          <p:nvPr/>
        </p:nvSpPr>
        <p:spPr bwMode="auto">
          <a:xfrm rot="10800000" flipV="1">
            <a:off x="2444722" y="5488936"/>
            <a:ext cx="2379685" cy="508601"/>
          </a:xfrm>
          <a:prstGeom prst="rect">
            <a:avLst/>
          </a:prstGeom>
          <a:noFill/>
          <a:ln w="9525">
            <a:noFill/>
            <a:miter lim="800000"/>
            <a:headEnd/>
            <a:tailEnd/>
          </a:ln>
        </p:spPr>
        <p:txBody>
          <a:bodyPr wrap="square">
            <a:spAutoFit/>
          </a:bodyPr>
          <a:lstStyle/>
          <a:p>
            <a:pPr>
              <a:lnSpc>
                <a:spcPts val="3600"/>
              </a:lnSpc>
            </a:pPr>
            <a:r>
              <a:rPr lang="en-US" altLang="zh-CN" sz="2400" b="1" kern="0" dirty="0">
                <a:solidFill>
                  <a:schemeClr val="accent6">
                    <a:lumMod val="75000"/>
                  </a:schemeClr>
                </a:solidFill>
                <a:latin typeface="Helvetica"/>
              </a:rPr>
              <a:t>False Analogy</a:t>
            </a:r>
            <a:endParaRPr lang="zh-CN" altLang="en-US" sz="2400" b="1" kern="0" dirty="0">
              <a:solidFill>
                <a:schemeClr val="accent6">
                  <a:lumMod val="75000"/>
                </a:schemeClr>
              </a:solidFill>
              <a:latin typeface="Helvetica"/>
            </a:endParaRPr>
          </a:p>
        </p:txBody>
      </p:sp>
      <p:sp>
        <p:nvSpPr>
          <p:cNvPr id="21" name="TextBox 20"/>
          <p:cNvSpPr txBox="1">
            <a:spLocks noChangeArrowheads="1"/>
          </p:cNvSpPr>
          <p:nvPr/>
        </p:nvSpPr>
        <p:spPr bwMode="auto">
          <a:xfrm>
            <a:off x="1008878" y="1278065"/>
            <a:ext cx="2134362" cy="535531"/>
          </a:xfrm>
          <a:prstGeom prst="rect">
            <a:avLst/>
          </a:prstGeom>
          <a:noFill/>
          <a:ln w="9525">
            <a:noFill/>
            <a:miter lim="800000"/>
            <a:headEnd/>
            <a:tailEnd/>
          </a:ln>
        </p:spPr>
        <p:txBody>
          <a:bodyPr wrap="square">
            <a:spAutoFit/>
          </a:bodyPr>
          <a:lstStyle/>
          <a:p>
            <a:pPr marL="274320" indent="-274320" algn="just" fontAlgn="auto">
              <a:lnSpc>
                <a:spcPct val="120000"/>
              </a:lnSpc>
              <a:spcBef>
                <a:spcPct val="20000"/>
              </a:spcBef>
              <a:spcAft>
                <a:spcPts val="0"/>
              </a:spcAft>
              <a:buClr>
                <a:srgbClr val="D16349"/>
              </a:buClr>
              <a:buSzPct val="85000"/>
              <a:buFont typeface="Wingdings 2" pitchFamily="18" charset="2"/>
              <a:buNone/>
              <a:defRPr/>
            </a:pPr>
            <a:r>
              <a:rPr lang="en-US" altLang="zh-CN" sz="2400" b="1" dirty="0" err="1" smtClean="0">
                <a:solidFill>
                  <a:sysClr val="windowText" lastClr="000000"/>
                </a:solidFill>
                <a:latin typeface="Helvetica"/>
                <a:ea typeface="方正舒体"/>
              </a:rPr>
              <a:t>Paras</a:t>
            </a:r>
            <a:r>
              <a:rPr lang="en-US" altLang="zh-CN" sz="2400" b="1" dirty="0" smtClean="0">
                <a:solidFill>
                  <a:sysClr val="windowText" lastClr="000000"/>
                </a:solidFill>
                <a:latin typeface="Helvetica"/>
                <a:ea typeface="方正舒体"/>
              </a:rPr>
              <a:t>. 26-32</a:t>
            </a:r>
            <a:endParaRPr lang="en-US" altLang="zh-CN" sz="2400" b="1" dirty="0">
              <a:solidFill>
                <a:sysClr val="windowText" lastClr="000000"/>
              </a:solidFill>
              <a:latin typeface="Helvetica"/>
              <a:ea typeface="方正舒体"/>
            </a:endParaRPr>
          </a:p>
        </p:txBody>
      </p:sp>
    </p:spTree>
    <p:extLst>
      <p:ext uri="{BB962C8B-B14F-4D97-AF65-F5344CB8AC3E}">
        <p14:creationId xmlns:p14="http://schemas.microsoft.com/office/powerpoint/2010/main" xmlns="" val="18566410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linds(horizontal)">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95536" y="1624952"/>
            <a:ext cx="8423471" cy="47727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3" name="Picture 2" descr="H:\2015年修改\图片10.jpg"/>
          <p:cNvPicPr>
            <a:picLocks noChangeAspect="1" noChangeArrowheads="1"/>
          </p:cNvPicPr>
          <p:nvPr/>
        </p:nvPicPr>
        <p:blipFill>
          <a:blip r:embed="rId4"/>
          <a:srcRect/>
          <a:stretch>
            <a:fillRect/>
          </a:stretch>
        </p:blipFill>
        <p:spPr bwMode="auto">
          <a:xfrm>
            <a:off x="1" y="0"/>
            <a:ext cx="8072462" cy="1163637"/>
          </a:xfrm>
          <a:prstGeom prst="rect">
            <a:avLst/>
          </a:prstGeom>
          <a:noFill/>
        </p:spPr>
      </p:pic>
      <p:sp>
        <p:nvSpPr>
          <p:cNvPr id="17" name="矩形 45"/>
          <p:cNvSpPr>
            <a:spLocks noChangeArrowheads="1"/>
          </p:cNvSpPr>
          <p:nvPr/>
        </p:nvSpPr>
        <p:spPr bwMode="auto">
          <a:xfrm>
            <a:off x="723333" y="2132856"/>
            <a:ext cx="6333979" cy="3970318"/>
          </a:xfrm>
          <a:prstGeom prst="rect">
            <a:avLst/>
          </a:prstGeom>
          <a:noFill/>
          <a:ln w="9525">
            <a:noFill/>
            <a:miter lim="800000"/>
            <a:headEnd/>
            <a:tailEnd/>
          </a:ln>
        </p:spPr>
        <p:txBody>
          <a:bodyPr wrap="square">
            <a:spAutoFit/>
          </a:bodyPr>
          <a:lstStyle/>
          <a:p>
            <a:pPr eaLnBrk="0" hangingPunct="0">
              <a:lnSpc>
                <a:spcPct val="150000"/>
              </a:lnSpc>
              <a:spcBef>
                <a:spcPct val="20000"/>
              </a:spcBef>
              <a:buClr>
                <a:schemeClr val="tx2"/>
              </a:buClr>
              <a:buSzPct val="115000"/>
              <a:defRPr/>
            </a:pPr>
            <a:r>
              <a:rPr lang="en-US" altLang="zh-CN" sz="2400" kern="0" dirty="0">
                <a:solidFill>
                  <a:schemeClr val="accent4">
                    <a:lumMod val="10000"/>
                  </a:schemeClr>
                </a:solidFill>
                <a:latin typeface="Helvetica"/>
              </a:rPr>
              <a:t>      When the </a:t>
            </a:r>
            <a:r>
              <a:rPr lang="en-US" altLang="zh-CN" sz="2400" kern="0" dirty="0" smtClean="0">
                <a:solidFill>
                  <a:schemeClr val="accent4">
                    <a:lumMod val="10000"/>
                  </a:schemeClr>
                </a:solidFill>
                <a:latin typeface="Helvetica"/>
              </a:rPr>
              <a:t>narrator </a:t>
            </a:r>
            <a:r>
              <a:rPr lang="en-US" altLang="zh-CN" sz="2400" kern="0" dirty="0">
                <a:solidFill>
                  <a:schemeClr val="accent4">
                    <a:lumMod val="10000"/>
                  </a:schemeClr>
                </a:solidFill>
                <a:latin typeface="Helvetica"/>
              </a:rPr>
              <a:t>asks Polly to be his girl friend, Polly refutes </a:t>
            </a:r>
            <a:r>
              <a:rPr lang="en-US" altLang="zh-CN" sz="2400" kern="0" dirty="0" smtClean="0">
                <a:solidFill>
                  <a:schemeClr val="accent4">
                    <a:lumMod val="10000"/>
                  </a:schemeClr>
                </a:solidFill>
                <a:latin typeface="Helvetica"/>
              </a:rPr>
              <a:t>his </a:t>
            </a:r>
            <a:r>
              <a:rPr lang="en-US" altLang="zh-CN" sz="2400" kern="0" dirty="0">
                <a:solidFill>
                  <a:schemeClr val="accent4">
                    <a:lumMod val="10000"/>
                  </a:schemeClr>
                </a:solidFill>
                <a:latin typeface="Helvetica"/>
              </a:rPr>
              <a:t>third </a:t>
            </a:r>
            <a:r>
              <a:rPr lang="en-US" altLang="zh-CN" sz="2400" kern="0" dirty="0" smtClean="0">
                <a:solidFill>
                  <a:schemeClr val="accent4">
                    <a:lumMod val="10000"/>
                  </a:schemeClr>
                </a:solidFill>
                <a:latin typeface="Helvetica"/>
              </a:rPr>
              <a:t>argument “Please </a:t>
            </a:r>
            <a:r>
              <a:rPr lang="en-US" altLang="zh-CN" sz="2400" kern="0" dirty="0">
                <a:solidFill>
                  <a:schemeClr val="accent4">
                    <a:lumMod val="10000"/>
                  </a:schemeClr>
                </a:solidFill>
                <a:latin typeface="Helvetica"/>
              </a:rPr>
              <a:t>say you’ll go out with me. </a:t>
            </a:r>
            <a:r>
              <a:rPr lang="en-US" altLang="zh-CN" sz="2400" kern="0" dirty="0" smtClean="0">
                <a:solidFill>
                  <a:schemeClr val="accent4">
                    <a:lumMod val="10000"/>
                  </a:schemeClr>
                </a:solidFill>
                <a:latin typeface="Helvetica"/>
              </a:rPr>
              <a:t>I’m nothing </a:t>
            </a:r>
            <a:r>
              <a:rPr lang="en-US" altLang="zh-CN" sz="2400" kern="0" dirty="0">
                <a:solidFill>
                  <a:schemeClr val="accent4">
                    <a:lumMod val="10000"/>
                  </a:schemeClr>
                </a:solidFill>
                <a:latin typeface="Helvetica"/>
              </a:rPr>
              <a:t>without you” as </a:t>
            </a:r>
            <a:r>
              <a:rPr lang="en-US" altLang="zh-CN" sz="2400" u="sng" kern="0" dirty="0" smtClean="0">
                <a:solidFill>
                  <a:schemeClr val="accent4">
                    <a:lumMod val="10000"/>
                  </a:schemeClr>
                </a:solidFill>
                <a:latin typeface="Helvetica"/>
              </a:rPr>
              <a:t>“                              ”</a:t>
            </a:r>
            <a:r>
              <a:rPr lang="en-US" altLang="zh-CN" sz="2400" kern="0" dirty="0" smtClean="0">
                <a:solidFill>
                  <a:schemeClr val="accent4">
                    <a:lumMod val="10000"/>
                  </a:schemeClr>
                </a:solidFill>
                <a:latin typeface="Helvetica"/>
              </a:rPr>
              <a:t> </a:t>
            </a:r>
            <a:r>
              <a:rPr lang="en-US" altLang="zh-CN" sz="2400" kern="0" dirty="0">
                <a:solidFill>
                  <a:schemeClr val="accent4">
                    <a:lumMod val="10000"/>
                  </a:schemeClr>
                </a:solidFill>
                <a:latin typeface="Helvetica"/>
              </a:rPr>
              <a:t>and his </a:t>
            </a:r>
            <a:r>
              <a:rPr lang="en-US" altLang="zh-CN" sz="2400" kern="0" dirty="0" smtClean="0">
                <a:solidFill>
                  <a:schemeClr val="accent4">
                    <a:lumMod val="10000"/>
                  </a:schemeClr>
                </a:solidFill>
                <a:latin typeface="Helvetica"/>
              </a:rPr>
              <a:t>fourth argument </a:t>
            </a:r>
            <a:r>
              <a:rPr lang="en-US" altLang="zh-CN" sz="2400" kern="0" dirty="0">
                <a:solidFill>
                  <a:schemeClr val="accent4">
                    <a:lumMod val="10000"/>
                  </a:schemeClr>
                </a:solidFill>
                <a:latin typeface="Helvetica"/>
              </a:rPr>
              <a:t>“You know the things you learn </a:t>
            </a:r>
            <a:r>
              <a:rPr lang="en-US" altLang="zh-CN" sz="2400" kern="0" dirty="0" smtClean="0">
                <a:solidFill>
                  <a:schemeClr val="accent4">
                    <a:lumMod val="10000"/>
                  </a:schemeClr>
                </a:solidFill>
                <a:latin typeface="Helvetica"/>
              </a:rPr>
              <a:t>in school </a:t>
            </a:r>
            <a:r>
              <a:rPr lang="en-US" altLang="zh-CN" sz="2400" kern="0" dirty="0">
                <a:solidFill>
                  <a:schemeClr val="accent4">
                    <a:lumMod val="10000"/>
                  </a:schemeClr>
                </a:solidFill>
                <a:latin typeface="Helvetica"/>
              </a:rPr>
              <a:t>don’t have anything to do with real life” </a:t>
            </a:r>
            <a:r>
              <a:rPr lang="en-US" altLang="zh-CN" sz="2400" kern="0" dirty="0" smtClean="0">
                <a:solidFill>
                  <a:schemeClr val="accent4">
                    <a:lumMod val="10000"/>
                  </a:schemeClr>
                </a:solidFill>
                <a:latin typeface="Helvetica"/>
              </a:rPr>
              <a:t>as </a:t>
            </a:r>
            <a:r>
              <a:rPr lang="en-US" altLang="zh-CN" sz="2400" u="sng" kern="0" dirty="0" smtClean="0">
                <a:solidFill>
                  <a:schemeClr val="accent4">
                    <a:lumMod val="10000"/>
                  </a:schemeClr>
                </a:solidFill>
                <a:latin typeface="Helvetica"/>
              </a:rPr>
              <a:t>“                             ”.</a:t>
            </a:r>
          </a:p>
        </p:txBody>
      </p:sp>
      <p:sp>
        <p:nvSpPr>
          <p:cNvPr id="18" name="TextBox 17"/>
          <p:cNvSpPr txBox="1">
            <a:spLocks noChangeArrowheads="1"/>
          </p:cNvSpPr>
          <p:nvPr/>
        </p:nvSpPr>
        <p:spPr bwMode="auto">
          <a:xfrm>
            <a:off x="2921561" y="3899057"/>
            <a:ext cx="3049502" cy="461665"/>
          </a:xfrm>
          <a:prstGeom prst="rect">
            <a:avLst/>
          </a:prstGeom>
          <a:noFill/>
          <a:ln w="9525">
            <a:noFill/>
            <a:miter lim="800000"/>
            <a:headEnd/>
            <a:tailEnd/>
          </a:ln>
        </p:spPr>
        <p:txBody>
          <a:bodyPr wrap="square">
            <a:spAutoFit/>
          </a:bodyPr>
          <a:lstStyle/>
          <a:p>
            <a:r>
              <a:rPr lang="en-US" altLang="zh-CN" sz="2400" b="1" kern="0" dirty="0">
                <a:solidFill>
                  <a:schemeClr val="accent6">
                    <a:lumMod val="75000"/>
                  </a:schemeClr>
                </a:solidFill>
                <a:latin typeface="Helvetica"/>
              </a:rPr>
              <a:t>Ad </a:t>
            </a:r>
            <a:r>
              <a:rPr lang="en-US" altLang="zh-CN" sz="2400" b="1" kern="0" dirty="0" err="1">
                <a:solidFill>
                  <a:schemeClr val="accent6">
                    <a:lumMod val="75000"/>
                  </a:schemeClr>
                </a:solidFill>
                <a:latin typeface="Helvetica"/>
              </a:rPr>
              <a:t>Misericordiam</a:t>
            </a:r>
            <a:endParaRPr lang="zh-CN" altLang="en-US" sz="2400" b="1" kern="0" dirty="0" smtClean="0">
              <a:solidFill>
                <a:schemeClr val="accent6">
                  <a:lumMod val="75000"/>
                </a:schemeClr>
              </a:solidFill>
              <a:latin typeface="Helvetica"/>
            </a:endParaRPr>
          </a:p>
        </p:txBody>
      </p:sp>
      <p:sp>
        <p:nvSpPr>
          <p:cNvPr id="19" name="TextBox 18"/>
          <p:cNvSpPr txBox="1">
            <a:spLocks noChangeArrowheads="1"/>
          </p:cNvSpPr>
          <p:nvPr/>
        </p:nvSpPr>
        <p:spPr bwMode="auto">
          <a:xfrm rot="10800000" flipV="1">
            <a:off x="2440582" y="5502914"/>
            <a:ext cx="2779490" cy="553998"/>
          </a:xfrm>
          <a:prstGeom prst="rect">
            <a:avLst/>
          </a:prstGeom>
          <a:noFill/>
          <a:ln w="9525">
            <a:noFill/>
            <a:miter lim="800000"/>
            <a:headEnd/>
            <a:tailEnd/>
          </a:ln>
        </p:spPr>
        <p:txBody>
          <a:bodyPr wrap="square">
            <a:spAutoFit/>
          </a:bodyPr>
          <a:lstStyle/>
          <a:p>
            <a:pPr>
              <a:lnSpc>
                <a:spcPts val="3600"/>
              </a:lnSpc>
            </a:pPr>
            <a:r>
              <a:rPr lang="en-US" altLang="zh-CN" sz="2400" b="1" kern="0" dirty="0" err="1">
                <a:solidFill>
                  <a:schemeClr val="accent6">
                    <a:lumMod val="75000"/>
                  </a:schemeClr>
                </a:solidFill>
                <a:latin typeface="Helvetica"/>
              </a:rPr>
              <a:t>Dicto</a:t>
            </a:r>
            <a:r>
              <a:rPr lang="en-US" altLang="zh-CN" sz="2400" b="1" kern="0" dirty="0">
                <a:solidFill>
                  <a:schemeClr val="accent6">
                    <a:lumMod val="75000"/>
                  </a:schemeClr>
                </a:solidFill>
                <a:latin typeface="Helvetica"/>
              </a:rPr>
              <a:t> </a:t>
            </a:r>
            <a:r>
              <a:rPr lang="en-US" altLang="zh-CN" sz="2400" b="1" kern="0" dirty="0" err="1">
                <a:solidFill>
                  <a:schemeClr val="accent6">
                    <a:lumMod val="75000"/>
                  </a:schemeClr>
                </a:solidFill>
                <a:latin typeface="Helvetica"/>
              </a:rPr>
              <a:t>Simpliciter</a:t>
            </a:r>
            <a:endParaRPr lang="zh-CN" altLang="en-US" sz="2400" b="1" kern="0" dirty="0">
              <a:solidFill>
                <a:schemeClr val="accent6">
                  <a:lumMod val="75000"/>
                </a:schemeClr>
              </a:solidFill>
              <a:latin typeface="Helvetica"/>
            </a:endParaRPr>
          </a:p>
        </p:txBody>
      </p:sp>
      <p:sp>
        <p:nvSpPr>
          <p:cNvPr id="21" name="TextBox 20"/>
          <p:cNvSpPr txBox="1">
            <a:spLocks noChangeArrowheads="1"/>
          </p:cNvSpPr>
          <p:nvPr/>
        </p:nvSpPr>
        <p:spPr bwMode="auto">
          <a:xfrm>
            <a:off x="714348" y="1278065"/>
            <a:ext cx="2134362" cy="535531"/>
          </a:xfrm>
          <a:prstGeom prst="rect">
            <a:avLst/>
          </a:prstGeom>
          <a:noFill/>
          <a:ln w="9525">
            <a:noFill/>
            <a:miter lim="800000"/>
            <a:headEnd/>
            <a:tailEnd/>
          </a:ln>
        </p:spPr>
        <p:txBody>
          <a:bodyPr wrap="square">
            <a:spAutoFit/>
          </a:bodyPr>
          <a:lstStyle/>
          <a:p>
            <a:pPr marL="274320" indent="-274320" algn="just" fontAlgn="auto">
              <a:lnSpc>
                <a:spcPct val="120000"/>
              </a:lnSpc>
              <a:spcBef>
                <a:spcPct val="20000"/>
              </a:spcBef>
              <a:spcAft>
                <a:spcPts val="0"/>
              </a:spcAft>
              <a:buClr>
                <a:srgbClr val="D16349"/>
              </a:buClr>
              <a:buSzPct val="85000"/>
              <a:buFont typeface="Wingdings 2" pitchFamily="18" charset="2"/>
              <a:buNone/>
              <a:defRPr/>
            </a:pPr>
            <a:r>
              <a:rPr lang="en-US" altLang="zh-CN" sz="2400" b="1" dirty="0" err="1" smtClean="0">
                <a:solidFill>
                  <a:sysClr val="windowText" lastClr="000000"/>
                </a:solidFill>
                <a:latin typeface="Helvetica"/>
                <a:ea typeface="方正舒体"/>
              </a:rPr>
              <a:t>Paras</a:t>
            </a:r>
            <a:r>
              <a:rPr lang="en-US" altLang="zh-CN" sz="2400" b="1" dirty="0" smtClean="0">
                <a:solidFill>
                  <a:sysClr val="windowText" lastClr="000000"/>
                </a:solidFill>
                <a:latin typeface="Helvetica"/>
                <a:ea typeface="方正舒体"/>
              </a:rPr>
              <a:t>. 33-37</a:t>
            </a:r>
            <a:endParaRPr lang="en-US" altLang="zh-CN" sz="2400" b="1" dirty="0">
              <a:solidFill>
                <a:sysClr val="windowText" lastClr="000000"/>
              </a:solidFill>
              <a:latin typeface="Helvetica"/>
              <a:ea typeface="方正舒体"/>
            </a:endParaRPr>
          </a:p>
        </p:txBody>
      </p:sp>
    </p:spTree>
    <p:extLst>
      <p:ext uri="{BB962C8B-B14F-4D97-AF65-F5344CB8AC3E}">
        <p14:creationId xmlns:p14="http://schemas.microsoft.com/office/powerpoint/2010/main" xmlns="" val="35097764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linds(horizontal)">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7"/>
          <p:cNvSpPr/>
          <p:nvPr/>
        </p:nvSpPr>
        <p:spPr>
          <a:xfrm>
            <a:off x="0" y="0"/>
            <a:ext cx="9144000" cy="990598"/>
          </a:xfrm>
          <a:prstGeom prst="rect">
            <a:avLst/>
          </a:prstGeom>
          <a:gradFill flip="none" rotWithShape="1">
            <a:gsLst>
              <a:gs pos="0">
                <a:schemeClr val="bg1">
                  <a:lumMod val="75000"/>
                </a:schemeClr>
              </a:gs>
              <a:gs pos="100000">
                <a:srgbClr val="FFFFFF"/>
              </a:gs>
            </a:gsLst>
            <a:lin ang="16200000" scaled="0"/>
            <a:tileRect/>
          </a:gradFill>
          <a:effectLst>
            <a:glow>
              <a:schemeClr val="tx1">
                <a:lumMod val="50000"/>
                <a:lumOff val="50000"/>
              </a:schemeClr>
            </a:glow>
            <a:outerShdw dist="23000" dir="5400000" sx="0" sy="0" rotWithShape="0">
              <a:srgbClr val="000000"/>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p>
        </p:txBody>
      </p:sp>
      <p:pic>
        <p:nvPicPr>
          <p:cNvPr id="137220" name="图片 4" descr="新视野大学ppt首页标题字-02.png"/>
          <p:cNvPicPr>
            <a:picLocks noChangeAspect="1"/>
          </p:cNvPicPr>
          <p:nvPr/>
        </p:nvPicPr>
        <p:blipFill>
          <a:blip r:embed="rId2" cstate="print"/>
          <a:srcRect/>
          <a:stretch>
            <a:fillRect/>
          </a:stretch>
        </p:blipFill>
        <p:spPr bwMode="auto">
          <a:xfrm>
            <a:off x="0" y="34925"/>
            <a:ext cx="9144000" cy="1587500"/>
          </a:xfrm>
          <a:prstGeom prst="rect">
            <a:avLst/>
          </a:prstGeom>
          <a:noFill/>
          <a:ln w="9525">
            <a:noFill/>
            <a:miter lim="800000"/>
            <a:headEnd/>
            <a:tailEnd/>
          </a:ln>
        </p:spPr>
      </p:pic>
      <p:sp>
        <p:nvSpPr>
          <p:cNvPr id="11" name="Rectangle 10"/>
          <p:cNvSpPr/>
          <p:nvPr/>
        </p:nvSpPr>
        <p:spPr>
          <a:xfrm>
            <a:off x="0" y="990600"/>
            <a:ext cx="9144000" cy="539750"/>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sp>
        <p:nvSpPr>
          <p:cNvPr id="2" name="Title 1"/>
          <p:cNvSpPr>
            <a:spLocks noGrp="1"/>
          </p:cNvSpPr>
          <p:nvPr>
            <p:ph type="title"/>
          </p:nvPr>
        </p:nvSpPr>
        <p:spPr>
          <a:xfrm>
            <a:off x="319148" y="2585467"/>
            <a:ext cx="2379663" cy="771525"/>
          </a:xfrm>
        </p:spPr>
        <p:txBody>
          <a:bodyPr>
            <a:normAutofit/>
          </a:bodyPr>
          <a:lstStyle/>
          <a:p>
            <a:pPr algn="l" eaLnBrk="1" hangingPunct="1">
              <a:defRPr/>
            </a:pPr>
            <a:r>
              <a:rPr lang="en-US" altLang="zh-CN" sz="5000" b="1" baseline="30000" dirty="0" smtClean="0">
                <a:solidFill>
                  <a:srgbClr val="FF6600"/>
                </a:solidFill>
                <a:effectLst>
                  <a:outerShdw blurRad="38100" dist="38100" dir="2700000" algn="tl">
                    <a:srgbClr val="C0C0C0"/>
                  </a:outerShdw>
                </a:effectLst>
                <a:latin typeface="Helvetica"/>
              </a:rPr>
              <a:t>Section A</a:t>
            </a:r>
            <a:r>
              <a:rPr lang="en-US" altLang="zh-CN" b="1" baseline="30000" dirty="0" smtClean="0">
                <a:solidFill>
                  <a:srgbClr val="FF6600"/>
                </a:solidFill>
              </a:rPr>
              <a:t> </a:t>
            </a:r>
          </a:p>
        </p:txBody>
      </p:sp>
      <p:sp>
        <p:nvSpPr>
          <p:cNvPr id="6" name="Rectangle 5"/>
          <p:cNvSpPr/>
          <p:nvPr/>
        </p:nvSpPr>
        <p:spPr>
          <a:xfrm>
            <a:off x="4932363" y="128588"/>
            <a:ext cx="1371600" cy="708025"/>
          </a:xfrm>
          <a:prstGeom prst="rect">
            <a:avLst/>
          </a:prstGeom>
        </p:spPr>
        <p:txBody>
          <a:bodyPr>
            <a:spAutoFit/>
          </a:bodyPr>
          <a:lstStyle/>
          <a:p>
            <a:pPr>
              <a:defRPr/>
            </a:pPr>
            <a:r>
              <a:rPr lang="en-US" altLang="zh-CN" sz="4000" b="1" i="1" dirty="0" smtClean="0">
                <a:solidFill>
                  <a:srgbClr val="0B856D"/>
                </a:solidFill>
                <a:effectLst>
                  <a:outerShdw blurRad="38100" dist="38100" dir="2700000" algn="tl">
                    <a:srgbClr val="C0C0C0"/>
                  </a:outerShdw>
                </a:effectLst>
                <a:latin typeface="方正大黑简体"/>
                <a:ea typeface="方正大黑简体"/>
                <a:cs typeface="方正大黑简体"/>
              </a:rPr>
              <a:t>4</a:t>
            </a:r>
            <a:endParaRPr lang="en-US" altLang="zh-CN" sz="4000" b="1" i="1" dirty="0">
              <a:solidFill>
                <a:srgbClr val="0B856D"/>
              </a:solidFill>
              <a:effectLst>
                <a:outerShdw blurRad="38100" dist="38100" dir="2700000" algn="tl">
                  <a:srgbClr val="C0C0C0"/>
                </a:outerShdw>
              </a:effectLst>
              <a:latin typeface="方正大黑简体"/>
              <a:ea typeface="方正大黑简体"/>
              <a:cs typeface="方正大黑简体"/>
            </a:endParaRPr>
          </a:p>
        </p:txBody>
      </p:sp>
      <p:grpSp>
        <p:nvGrpSpPr>
          <p:cNvPr id="30" name="组合 29"/>
          <p:cNvGrpSpPr/>
          <p:nvPr/>
        </p:nvGrpSpPr>
        <p:grpSpPr>
          <a:xfrm>
            <a:off x="238125" y="911225"/>
            <a:ext cx="5602704" cy="1354217"/>
            <a:chOff x="238125" y="911225"/>
            <a:chExt cx="5602704" cy="1354217"/>
          </a:xfrm>
        </p:grpSpPr>
        <p:sp>
          <p:nvSpPr>
            <p:cNvPr id="137224" name="TextBox 7"/>
            <p:cNvSpPr txBox="1">
              <a:spLocks noChangeArrowheads="1"/>
            </p:cNvSpPr>
            <p:nvPr/>
          </p:nvSpPr>
          <p:spPr bwMode="auto">
            <a:xfrm>
              <a:off x="762000" y="914400"/>
              <a:ext cx="762000" cy="708025"/>
            </a:xfrm>
            <a:prstGeom prst="rect">
              <a:avLst/>
            </a:prstGeom>
            <a:noFill/>
            <a:ln w="9525">
              <a:noFill/>
              <a:miter lim="800000"/>
              <a:headEnd/>
              <a:tailEnd/>
            </a:ln>
          </p:spPr>
          <p:txBody>
            <a:bodyPr>
              <a:spAutoFit/>
            </a:bodyPr>
            <a:lstStyle/>
            <a:p>
              <a:r>
                <a:rPr lang="en-US" altLang="zh-CN" sz="4000" b="1" i="1">
                  <a:latin typeface="Helvetica"/>
                  <a:ea typeface="Arial Unicode MS"/>
                  <a:cs typeface="Helvetica Neue"/>
                </a:rPr>
                <a:t>1</a:t>
              </a:r>
              <a:endParaRPr lang="en-US" altLang="zh-CN" sz="4000">
                <a:latin typeface="Helvetica"/>
                <a:ea typeface="Arial Unicode MS"/>
                <a:cs typeface="Helvetica Neue"/>
              </a:endParaRPr>
            </a:p>
          </p:txBody>
        </p:sp>
        <p:sp>
          <p:nvSpPr>
            <p:cNvPr id="9" name="TextBox 8"/>
            <p:cNvSpPr txBox="1"/>
            <p:nvPr/>
          </p:nvSpPr>
          <p:spPr>
            <a:xfrm>
              <a:off x="1878013" y="911225"/>
              <a:ext cx="3962816" cy="1354217"/>
            </a:xfrm>
            <a:prstGeom prst="rect">
              <a:avLst/>
            </a:prstGeom>
            <a:noFill/>
          </p:spPr>
          <p:txBody>
            <a:bodyPr wrap="none">
              <a:spAutoFit/>
            </a:bodyPr>
            <a:lstStyle/>
            <a:p>
              <a:pPr>
                <a:defRPr/>
              </a:pPr>
              <a:r>
                <a:rPr lang="en-US" altLang="zh-CN" sz="4200" dirty="0" smtClean="0">
                  <a:solidFill>
                    <a:srgbClr val="FFFFFF"/>
                  </a:solidFill>
                  <a:effectLst>
                    <a:glow rad="101600">
                      <a:schemeClr val="tx1">
                        <a:alpha val="60000"/>
                      </a:schemeClr>
                    </a:glow>
                    <a:outerShdw blurRad="38100" dist="38100" dir="2700000" algn="tl">
                      <a:srgbClr val="C0C0C0"/>
                    </a:outerShdw>
                  </a:effectLst>
                  <a:latin typeface="Cooper Black"/>
                  <a:ea typeface="Arial Unicode MS"/>
                  <a:cs typeface="Helvetica Neue"/>
                </a:rPr>
                <a:t>Life and Logic</a:t>
              </a:r>
              <a:endParaRPr lang="zh-CN" altLang="en-US" sz="4200" dirty="0">
                <a:solidFill>
                  <a:srgbClr val="FFFFFF"/>
                </a:solidFill>
                <a:effectLst>
                  <a:glow rad="101600">
                    <a:schemeClr val="tx1">
                      <a:alpha val="60000"/>
                    </a:schemeClr>
                  </a:glow>
                  <a:outerShdw blurRad="38100" dist="38100" dir="2700000" algn="tl">
                    <a:srgbClr val="C0C0C0"/>
                  </a:outerShdw>
                </a:effectLst>
                <a:latin typeface="Cooper Black"/>
                <a:ea typeface="Arial Unicode MS"/>
                <a:cs typeface="Helvetica Neue"/>
              </a:endParaRPr>
            </a:p>
            <a:p>
              <a:pPr>
                <a:defRPr/>
              </a:pPr>
              <a:endParaRPr lang="en-US" altLang="zh-CN" sz="4000" b="1" dirty="0">
                <a:effectLst>
                  <a:glow rad="101600">
                    <a:schemeClr val="tx1">
                      <a:alpha val="60000"/>
                    </a:schemeClr>
                  </a:glow>
                </a:effectLst>
                <a:latin typeface="Helvetica Neue"/>
                <a:ea typeface="Arial Unicode MS"/>
                <a:cs typeface="Helvetica Neue"/>
              </a:endParaRPr>
            </a:p>
          </p:txBody>
        </p:sp>
        <p:sp>
          <p:nvSpPr>
            <p:cNvPr id="137226" name="TextBox 14"/>
            <p:cNvSpPr txBox="1">
              <a:spLocks noChangeArrowheads="1"/>
            </p:cNvSpPr>
            <p:nvPr/>
          </p:nvSpPr>
          <p:spPr bwMode="auto">
            <a:xfrm>
              <a:off x="238125" y="1200150"/>
              <a:ext cx="661988" cy="338138"/>
            </a:xfrm>
            <a:prstGeom prst="rect">
              <a:avLst/>
            </a:prstGeom>
            <a:noFill/>
            <a:ln w="9525">
              <a:noFill/>
              <a:miter lim="800000"/>
              <a:headEnd/>
              <a:tailEnd/>
            </a:ln>
          </p:spPr>
          <p:txBody>
            <a:bodyPr wrap="none">
              <a:spAutoFit/>
            </a:bodyPr>
            <a:lstStyle/>
            <a:p>
              <a:r>
                <a:rPr lang="en-US" altLang="zh-CN" sz="1600" b="1" i="1">
                  <a:latin typeface="Helvetica"/>
                  <a:ea typeface="Helvetica Neue"/>
                  <a:cs typeface="Helvetica Neue"/>
                </a:rPr>
                <a:t>UNIT</a:t>
              </a:r>
            </a:p>
          </p:txBody>
        </p:sp>
      </p:grpSp>
      <p:sp>
        <p:nvSpPr>
          <p:cNvPr id="16" name="Isosceles Triangle 15"/>
          <p:cNvSpPr/>
          <p:nvPr/>
        </p:nvSpPr>
        <p:spPr>
          <a:xfrm flipV="1">
            <a:off x="1219200" y="1295400"/>
            <a:ext cx="192088" cy="115888"/>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p>
        </p:txBody>
      </p:sp>
      <p:sp>
        <p:nvSpPr>
          <p:cNvPr id="20" name="Text Box 14"/>
          <p:cNvSpPr txBox="1">
            <a:spLocks noChangeArrowheads="1"/>
          </p:cNvSpPr>
          <p:nvPr/>
        </p:nvSpPr>
        <p:spPr bwMode="auto">
          <a:xfrm>
            <a:off x="2422991" y="2684867"/>
            <a:ext cx="6815172" cy="372218"/>
          </a:xfrm>
          <a:prstGeom prst="rect">
            <a:avLst/>
          </a:prstGeom>
          <a:noFill/>
          <a:ln w="9525">
            <a:noFill/>
            <a:miter lim="800000"/>
            <a:headEnd/>
            <a:tailEnd/>
          </a:ln>
          <a:effectLst>
            <a:outerShdw sx="1000" sy="1000" algn="ctr" rotWithShape="0">
              <a:schemeClr val="tx2"/>
            </a:outerShdw>
          </a:effectLst>
        </p:spPr>
        <p:txBody>
          <a:bodyPr wrap="square">
            <a:spAutoFit/>
          </a:bodyPr>
          <a:lstStyle/>
          <a:p>
            <a:pPr latinLnBrk="1">
              <a:lnSpc>
                <a:spcPts val="2000"/>
              </a:lnSpc>
              <a:spcBef>
                <a:spcPct val="50000"/>
              </a:spcBef>
              <a:defRPr/>
            </a:pPr>
            <a:r>
              <a:rPr lang="en-US" altLang="zh-CN" sz="3000" dirty="0">
                <a:latin typeface="Helvetica"/>
                <a:ea typeface="Gulim" pitchFamily="34" charset="-127"/>
              </a:rPr>
              <a:t>Love and </a:t>
            </a:r>
            <a:r>
              <a:rPr lang="en-US" altLang="zh-CN" sz="3000" dirty="0" smtClean="0">
                <a:latin typeface="Helvetica"/>
                <a:ea typeface="Gulim" pitchFamily="34" charset="-127"/>
              </a:rPr>
              <a:t>logic: The </a:t>
            </a:r>
            <a:r>
              <a:rPr lang="en-US" altLang="zh-CN" sz="3000" dirty="0">
                <a:latin typeface="Helvetica"/>
                <a:ea typeface="Gulim" pitchFamily="34" charset="-127"/>
              </a:rPr>
              <a:t>story of a fallacy</a:t>
            </a:r>
          </a:p>
        </p:txBody>
      </p:sp>
      <p:cxnSp>
        <p:nvCxnSpPr>
          <p:cNvPr id="45" name="Straight Connector 44"/>
          <p:cNvCxnSpPr/>
          <p:nvPr/>
        </p:nvCxnSpPr>
        <p:spPr>
          <a:xfrm>
            <a:off x="477775" y="3009900"/>
            <a:ext cx="8342697" cy="0"/>
          </a:xfrm>
          <a:prstGeom prst="line">
            <a:avLst/>
          </a:prstGeom>
          <a:ln/>
        </p:spPr>
        <p:style>
          <a:lnRef idx="2">
            <a:schemeClr val="dk1"/>
          </a:lnRef>
          <a:fillRef idx="0">
            <a:schemeClr val="dk1"/>
          </a:fillRef>
          <a:effectRef idx="1">
            <a:schemeClr val="dk1"/>
          </a:effectRef>
          <a:fontRef idx="minor">
            <a:schemeClr val="tx1"/>
          </a:fontRef>
        </p:style>
      </p:cxnSp>
      <p:pic>
        <p:nvPicPr>
          <p:cNvPr id="137234" name="Picture 2"/>
          <p:cNvPicPr>
            <a:picLocks noChangeAspect="1" noChangeArrowheads="1"/>
          </p:cNvPicPr>
          <p:nvPr/>
        </p:nvPicPr>
        <p:blipFill>
          <a:blip r:embed="rId3" cstate="print"/>
          <a:srcRect/>
          <a:stretch>
            <a:fillRect/>
          </a:stretch>
        </p:blipFill>
        <p:spPr bwMode="auto">
          <a:xfrm>
            <a:off x="328613" y="3605857"/>
            <a:ext cx="2165350" cy="1038225"/>
          </a:xfrm>
          <a:prstGeom prst="rect">
            <a:avLst/>
          </a:prstGeom>
          <a:noFill/>
          <a:ln w="9525">
            <a:noFill/>
            <a:miter lim="800000"/>
            <a:headEnd/>
            <a:tailEnd/>
          </a:ln>
        </p:spPr>
      </p:pic>
      <p:pic>
        <p:nvPicPr>
          <p:cNvPr id="137235" name="Picture 3"/>
          <p:cNvPicPr>
            <a:picLocks noChangeAspect="1" noChangeArrowheads="1"/>
          </p:cNvPicPr>
          <p:nvPr/>
        </p:nvPicPr>
        <p:blipFill>
          <a:blip r:embed="rId4" cstate="print"/>
          <a:srcRect/>
          <a:stretch>
            <a:fillRect/>
          </a:stretch>
        </p:blipFill>
        <p:spPr bwMode="auto">
          <a:xfrm>
            <a:off x="546100" y="4389438"/>
            <a:ext cx="781050" cy="266700"/>
          </a:xfrm>
          <a:prstGeom prst="rect">
            <a:avLst/>
          </a:prstGeom>
          <a:noFill/>
          <a:ln w="9525">
            <a:noFill/>
            <a:miter lim="800000"/>
            <a:headEnd/>
            <a:tailEnd/>
          </a:ln>
        </p:spPr>
      </p:pic>
      <p:sp>
        <p:nvSpPr>
          <p:cNvPr id="24" name="TextBox 23"/>
          <p:cNvSpPr txBox="1"/>
          <p:nvPr/>
        </p:nvSpPr>
        <p:spPr>
          <a:xfrm>
            <a:off x="639763" y="3894138"/>
            <a:ext cx="1627187" cy="400050"/>
          </a:xfrm>
          <a:prstGeom prst="rect">
            <a:avLst/>
          </a:prstGeom>
          <a:noFill/>
        </p:spPr>
        <p:txBody>
          <a:bodyPr>
            <a:spAutoFit/>
          </a:bodyPr>
          <a:lstStyle/>
          <a:p>
            <a:pPr fontAlgn="auto">
              <a:spcBef>
                <a:spcPts val="0"/>
              </a:spcBef>
              <a:spcAft>
                <a:spcPts val="0"/>
              </a:spcAft>
              <a:defRPr/>
            </a:pPr>
            <a:r>
              <a:rPr lang="en-US" altLang="zh-CN" sz="2000" b="1" dirty="0">
                <a:solidFill>
                  <a:schemeClr val="bg1"/>
                </a:solidFill>
                <a:effectLst>
                  <a:outerShdw blurRad="38100" dist="38100" dir="2700000" algn="tl">
                    <a:srgbClr val="000000">
                      <a:alpha val="43137"/>
                    </a:srgbClr>
                  </a:outerShdw>
                </a:effectLst>
                <a:latin typeface="Comic Sans MS" pitchFamily="66" charset="0"/>
                <a:ea typeface="+mn-ea"/>
              </a:rPr>
              <a:t>Objectives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grpSp>
        <p:nvGrpSpPr>
          <p:cNvPr id="31" name="组合 30"/>
          <p:cNvGrpSpPr/>
          <p:nvPr/>
        </p:nvGrpSpPr>
        <p:grpSpPr>
          <a:xfrm>
            <a:off x="2700338" y="3663305"/>
            <a:ext cx="5736399" cy="461665"/>
            <a:chOff x="2700338" y="3663305"/>
            <a:chExt cx="5736399" cy="461665"/>
          </a:xfrm>
        </p:grpSpPr>
        <p:sp>
          <p:nvSpPr>
            <p:cNvPr id="27" name="椭圆 26"/>
            <p:cNvSpPr/>
            <p:nvPr/>
          </p:nvSpPr>
          <p:spPr bwMode="auto">
            <a:xfrm>
              <a:off x="2700338" y="3817938"/>
              <a:ext cx="144462" cy="142875"/>
            </a:xfrm>
            <a:prstGeom prst="ellipse">
              <a:avLst/>
            </a:prstGeom>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kumimoji="1" lang="zh-CN" altLang="en-US" sz="1800"/>
            </a:p>
          </p:txBody>
        </p:sp>
        <p:sp>
          <p:nvSpPr>
            <p:cNvPr id="33" name="Rectangle 6"/>
            <p:cNvSpPr>
              <a:spLocks noChangeArrowheads="1"/>
            </p:cNvSpPr>
            <p:nvPr/>
          </p:nvSpPr>
          <p:spPr bwMode="auto">
            <a:xfrm>
              <a:off x="2856488" y="3663305"/>
              <a:ext cx="5580249" cy="461665"/>
            </a:xfrm>
            <a:prstGeom prst="rect">
              <a:avLst/>
            </a:prstGeom>
            <a:noFill/>
            <a:ln w="9525">
              <a:noFill/>
              <a:miter lim="800000"/>
              <a:headEnd/>
              <a:tailEnd/>
            </a:ln>
          </p:spPr>
          <p:txBody>
            <a:bodyPr wrap="square">
              <a:spAutoFit/>
            </a:bodyPr>
            <a:lstStyle/>
            <a:p>
              <a:pPr eaLnBrk="0" fontAlgn="auto" hangingPunct="0">
                <a:spcBef>
                  <a:spcPts val="0"/>
                </a:spcBef>
                <a:spcAft>
                  <a:spcPts val="0"/>
                </a:spcAft>
                <a:defRPr/>
              </a:pPr>
              <a:r>
                <a:rPr lang="en-US" altLang="zh-CN" sz="2400" dirty="0">
                  <a:solidFill>
                    <a:srgbClr val="000000"/>
                  </a:solidFill>
                  <a:latin typeface="Helvetica"/>
                </a:rPr>
                <a:t>To talk about </a:t>
              </a:r>
              <a:r>
                <a:rPr lang="en-US" altLang="zh-CN" sz="2400" dirty="0" smtClean="0">
                  <a:solidFill>
                    <a:srgbClr val="000000"/>
                  </a:solidFill>
                  <a:latin typeface="Helvetica"/>
                </a:rPr>
                <a:t>love and logic</a:t>
              </a:r>
              <a:endParaRPr lang="en-US" altLang="zh-CN" sz="2400" dirty="0">
                <a:solidFill>
                  <a:srgbClr val="000000"/>
                </a:solidFill>
                <a:latin typeface="Helvetica"/>
              </a:endParaRPr>
            </a:p>
          </p:txBody>
        </p:sp>
      </p:grpSp>
      <p:grpSp>
        <p:nvGrpSpPr>
          <p:cNvPr id="32" name="组合 31"/>
          <p:cNvGrpSpPr/>
          <p:nvPr/>
        </p:nvGrpSpPr>
        <p:grpSpPr>
          <a:xfrm>
            <a:off x="2700338" y="4159250"/>
            <a:ext cx="5308505" cy="461963"/>
            <a:chOff x="2700338" y="4159250"/>
            <a:chExt cx="5308505" cy="461963"/>
          </a:xfrm>
        </p:grpSpPr>
        <p:grpSp>
          <p:nvGrpSpPr>
            <p:cNvPr id="10" name="组合 32"/>
            <p:cNvGrpSpPr>
              <a:grpSpLocks/>
            </p:cNvGrpSpPr>
            <p:nvPr/>
          </p:nvGrpSpPr>
          <p:grpSpPr bwMode="auto">
            <a:xfrm>
              <a:off x="2700338" y="4159250"/>
              <a:ext cx="4943497" cy="461963"/>
              <a:chOff x="2702496" y="5022535"/>
              <a:chExt cx="4943574" cy="461665"/>
            </a:xfrm>
          </p:grpSpPr>
          <p:sp>
            <p:nvSpPr>
              <p:cNvPr id="137241" name="Rectangle 10"/>
              <p:cNvSpPr>
                <a:spLocks noChangeArrowheads="1"/>
              </p:cNvSpPr>
              <p:nvPr/>
            </p:nvSpPr>
            <p:spPr bwMode="auto">
              <a:xfrm>
                <a:off x="2990528" y="5022535"/>
                <a:ext cx="4655542" cy="461665"/>
              </a:xfrm>
              <a:prstGeom prst="rect">
                <a:avLst/>
              </a:prstGeom>
              <a:noFill/>
              <a:ln w="9525">
                <a:noFill/>
                <a:miter lim="800000"/>
                <a:headEnd/>
                <a:tailEnd/>
              </a:ln>
            </p:spPr>
            <p:txBody>
              <a:bodyPr wrap="square">
                <a:spAutoFit/>
              </a:bodyPr>
              <a:lstStyle/>
              <a:p>
                <a:pPr eaLnBrk="0" hangingPunct="0"/>
                <a:endParaRPr lang="en-US" altLang="zh-CN" sz="2400" dirty="0">
                  <a:solidFill>
                    <a:srgbClr val="000000"/>
                  </a:solidFill>
                  <a:latin typeface="Helvetica"/>
                </a:endParaRPr>
              </a:p>
            </p:txBody>
          </p:sp>
          <p:sp>
            <p:nvSpPr>
              <p:cNvPr id="28" name="椭圆 27"/>
              <p:cNvSpPr/>
              <p:nvPr/>
            </p:nvSpPr>
            <p:spPr>
              <a:xfrm>
                <a:off x="2702496" y="5192288"/>
                <a:ext cx="144464" cy="144369"/>
              </a:xfrm>
              <a:prstGeom prst="ellipse">
                <a:avLst/>
              </a:prstGeom>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kumimoji="1" lang="zh-CN" altLang="en-US" sz="2400"/>
              </a:p>
            </p:txBody>
          </p:sp>
        </p:grpSp>
        <p:sp>
          <p:nvSpPr>
            <p:cNvPr id="34" name="矩形 33"/>
            <p:cNvSpPr/>
            <p:nvPr/>
          </p:nvSpPr>
          <p:spPr>
            <a:xfrm>
              <a:off x="2843808" y="4159548"/>
              <a:ext cx="5165035" cy="461665"/>
            </a:xfrm>
            <a:prstGeom prst="rect">
              <a:avLst/>
            </a:prstGeom>
          </p:spPr>
          <p:txBody>
            <a:bodyPr wrap="square">
              <a:spAutoFit/>
            </a:bodyPr>
            <a:lstStyle/>
            <a:p>
              <a:pPr eaLnBrk="0" fontAlgn="auto" hangingPunct="0">
                <a:spcBef>
                  <a:spcPts val="0"/>
                </a:spcBef>
                <a:spcAft>
                  <a:spcPts val="0"/>
                </a:spcAft>
                <a:defRPr/>
              </a:pPr>
              <a:r>
                <a:rPr lang="en-US" altLang="zh-CN" sz="2400" dirty="0" smtClean="0">
                  <a:solidFill>
                    <a:srgbClr val="000000"/>
                  </a:solidFill>
                  <a:latin typeface="Helvetica"/>
                </a:rPr>
                <a:t>To further understand the text</a:t>
              </a:r>
              <a:endParaRPr lang="en-US" altLang="zh-CN" sz="2400" dirty="0">
                <a:solidFill>
                  <a:srgbClr val="000000"/>
                </a:solidFill>
                <a:latin typeface="Helvetica"/>
              </a:endParaRPr>
            </a:p>
          </p:txBody>
        </p:sp>
      </p:grpSp>
      <p:grpSp>
        <p:nvGrpSpPr>
          <p:cNvPr id="36" name="组合 35"/>
          <p:cNvGrpSpPr/>
          <p:nvPr/>
        </p:nvGrpSpPr>
        <p:grpSpPr>
          <a:xfrm>
            <a:off x="2699792" y="4656138"/>
            <a:ext cx="5745964" cy="461665"/>
            <a:chOff x="2699792" y="4656138"/>
            <a:chExt cx="5745964" cy="461665"/>
          </a:xfrm>
        </p:grpSpPr>
        <p:sp>
          <p:nvSpPr>
            <p:cNvPr id="137239" name="Rectangle 14"/>
            <p:cNvSpPr>
              <a:spLocks noChangeArrowheads="1"/>
            </p:cNvSpPr>
            <p:nvPr/>
          </p:nvSpPr>
          <p:spPr bwMode="auto">
            <a:xfrm>
              <a:off x="2843808" y="4656138"/>
              <a:ext cx="5601948" cy="461665"/>
            </a:xfrm>
            <a:prstGeom prst="rect">
              <a:avLst/>
            </a:prstGeom>
            <a:noFill/>
            <a:ln w="9525">
              <a:noFill/>
              <a:miter lim="800000"/>
              <a:headEnd/>
              <a:tailEnd/>
            </a:ln>
          </p:spPr>
          <p:txBody>
            <a:bodyPr wrap="square">
              <a:spAutoFit/>
            </a:bodyPr>
            <a:lstStyle/>
            <a:p>
              <a:pPr eaLnBrk="0" hangingPunct="0"/>
              <a:r>
                <a:rPr lang="en-US" altLang="zh-CN" sz="2400" dirty="0" smtClean="0">
                  <a:solidFill>
                    <a:srgbClr val="000000"/>
                  </a:solidFill>
                  <a:latin typeface="Helvetica"/>
                </a:rPr>
                <a:t>To apply the phrases and patterns</a:t>
              </a:r>
            </a:p>
          </p:txBody>
        </p:sp>
        <p:sp>
          <p:nvSpPr>
            <p:cNvPr id="26" name="椭圆 25"/>
            <p:cNvSpPr/>
            <p:nvPr/>
          </p:nvSpPr>
          <p:spPr bwMode="auto">
            <a:xfrm>
              <a:off x="2699792" y="4798293"/>
              <a:ext cx="144462" cy="142875"/>
            </a:xfrm>
            <a:prstGeom prst="ellipse">
              <a:avLst/>
            </a:prstGeom>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kumimoji="1" lang="zh-CN" altLang="en-US" sz="1800"/>
            </a:p>
          </p:txBody>
        </p:sp>
      </p:grpSp>
      <p:grpSp>
        <p:nvGrpSpPr>
          <p:cNvPr id="37" name="组合 36"/>
          <p:cNvGrpSpPr/>
          <p:nvPr/>
        </p:nvGrpSpPr>
        <p:grpSpPr>
          <a:xfrm>
            <a:off x="2699792" y="5118283"/>
            <a:ext cx="6444208" cy="461665"/>
            <a:chOff x="2699792" y="5118283"/>
            <a:chExt cx="6444208" cy="461665"/>
          </a:xfrm>
        </p:grpSpPr>
        <p:sp>
          <p:nvSpPr>
            <p:cNvPr id="35" name="TextBox 34"/>
            <p:cNvSpPr txBox="1"/>
            <p:nvPr/>
          </p:nvSpPr>
          <p:spPr>
            <a:xfrm>
              <a:off x="2856488" y="5118283"/>
              <a:ext cx="6287512" cy="461665"/>
            </a:xfrm>
            <a:prstGeom prst="rect">
              <a:avLst/>
            </a:prstGeom>
            <a:noFill/>
          </p:spPr>
          <p:txBody>
            <a:bodyPr wrap="square" rtlCol="0">
              <a:spAutoFit/>
            </a:bodyPr>
            <a:lstStyle/>
            <a:p>
              <a:pPr eaLnBrk="0" hangingPunct="0"/>
              <a:r>
                <a:rPr lang="en-US" altLang="zh-CN" sz="2400" dirty="0" smtClean="0">
                  <a:solidFill>
                    <a:srgbClr val="000000"/>
                  </a:solidFill>
                  <a:latin typeface="Helvetica"/>
                </a:rPr>
                <a:t>To master the </a:t>
              </a:r>
              <a:r>
                <a:rPr lang="en-US" altLang="zh-CN" sz="2400" dirty="0" smtClean="0">
                  <a:latin typeface="Helvetica"/>
                </a:rPr>
                <a:t>narrative essay </a:t>
              </a:r>
              <a:r>
                <a:rPr lang="en-US" altLang="zh-CN" sz="2400" dirty="0" smtClean="0">
                  <a:solidFill>
                    <a:srgbClr val="000000"/>
                  </a:solidFill>
                  <a:latin typeface="Helvetica"/>
                </a:rPr>
                <a:t>writing skill</a:t>
              </a:r>
            </a:p>
          </p:txBody>
        </p:sp>
        <p:sp>
          <p:nvSpPr>
            <p:cNvPr id="29" name="椭圆 28"/>
            <p:cNvSpPr/>
            <p:nvPr/>
          </p:nvSpPr>
          <p:spPr bwMode="auto">
            <a:xfrm>
              <a:off x="2699792" y="5302349"/>
              <a:ext cx="144462" cy="142875"/>
            </a:xfrm>
            <a:prstGeom prst="ellipse">
              <a:avLst/>
            </a:prstGeom>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kumimoji="1" lang="zh-CN" altLang="en-US" sz="1800"/>
            </a:p>
          </p:txBody>
        </p:sp>
      </p:grpSp>
    </p:spTree>
    <p:extLst>
      <p:ext uri="{BB962C8B-B14F-4D97-AF65-F5344CB8AC3E}">
        <p14:creationId xmlns:p14="http://schemas.microsoft.com/office/powerpoint/2010/main" xmlns="" val="344032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blinds(horizontal)">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blinds(horizontal)">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blinds(horizontal)">
                                      <p:cBhvr>
                                        <p:cTn id="2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9" name="矩形 45"/>
          <p:cNvSpPr>
            <a:spLocks noChangeArrowheads="1"/>
          </p:cNvSpPr>
          <p:nvPr/>
        </p:nvSpPr>
        <p:spPr bwMode="auto">
          <a:xfrm>
            <a:off x="857224" y="1714488"/>
            <a:ext cx="7542239" cy="451406"/>
          </a:xfrm>
          <a:prstGeom prst="rect">
            <a:avLst/>
          </a:prstGeom>
          <a:noFill/>
          <a:ln w="9525">
            <a:noFill/>
            <a:miter lim="800000"/>
            <a:headEnd/>
            <a:tailEnd/>
          </a:ln>
        </p:spPr>
        <p:txBody>
          <a:bodyPr wrap="square">
            <a:spAutoFit/>
          </a:bodyPr>
          <a:lstStyle/>
          <a:p>
            <a:pPr algn="just">
              <a:lnSpc>
                <a:spcPts val="2800"/>
              </a:lnSpc>
            </a:pPr>
            <a:r>
              <a:rPr lang="en-US" altLang="zh-CN" sz="2400" dirty="0" smtClean="0">
                <a:solidFill>
                  <a:sysClr val="windowText" lastClr="000000"/>
                </a:solidFill>
                <a:latin typeface="Helvetica"/>
                <a:ea typeface="方正舒体"/>
              </a:rPr>
              <a:t>What happened at last? (</a:t>
            </a:r>
            <a:r>
              <a:rPr lang="en-US" altLang="zh-CN" sz="2400" dirty="0" err="1" smtClean="0">
                <a:solidFill>
                  <a:sysClr val="windowText" lastClr="000000"/>
                </a:solidFill>
                <a:latin typeface="Helvetica"/>
                <a:ea typeface="方正舒体"/>
              </a:rPr>
              <a:t>Paras</a:t>
            </a:r>
            <a:r>
              <a:rPr lang="en-US" altLang="zh-CN" sz="2400" dirty="0" smtClean="0">
                <a:solidFill>
                  <a:sysClr val="windowText" lastClr="000000"/>
                </a:solidFill>
                <a:latin typeface="Helvetica"/>
                <a:ea typeface="方正舒体"/>
              </a:rPr>
              <a:t>. 38-43)</a:t>
            </a:r>
            <a:endParaRPr lang="zh-CN" altLang="en-US" sz="2400" dirty="0">
              <a:solidFill>
                <a:sysClr val="windowText" lastClr="000000"/>
              </a:solidFill>
              <a:latin typeface="Helvetica"/>
              <a:ea typeface="方正舒体"/>
            </a:endParaRPr>
          </a:p>
        </p:txBody>
      </p:sp>
      <p:pic>
        <p:nvPicPr>
          <p:cNvPr id="33" name="Picture 2" descr="H:\2015年修改\图片10.jpg"/>
          <p:cNvPicPr>
            <a:picLocks noChangeAspect="1" noChangeArrowheads="1"/>
          </p:cNvPicPr>
          <p:nvPr/>
        </p:nvPicPr>
        <p:blipFill>
          <a:blip r:embed="rId3"/>
          <a:srcRect/>
          <a:stretch>
            <a:fillRect/>
          </a:stretch>
        </p:blipFill>
        <p:spPr bwMode="auto">
          <a:xfrm>
            <a:off x="1" y="0"/>
            <a:ext cx="8072462" cy="1163637"/>
          </a:xfrm>
          <a:prstGeom prst="rect">
            <a:avLst/>
          </a:prstGeom>
          <a:noFill/>
        </p:spPr>
      </p:pic>
      <p:grpSp>
        <p:nvGrpSpPr>
          <p:cNvPr id="24" name="组合 23"/>
          <p:cNvGrpSpPr/>
          <p:nvPr/>
        </p:nvGrpSpPr>
        <p:grpSpPr>
          <a:xfrm>
            <a:off x="481864" y="2276872"/>
            <a:ext cx="7376284" cy="3938210"/>
            <a:chOff x="481864" y="2634602"/>
            <a:chExt cx="7376284" cy="3546915"/>
          </a:xfrm>
        </p:grpSpPr>
        <p:sp>
          <p:nvSpPr>
            <p:cNvPr id="25" name="圆角矩形 24"/>
            <p:cNvSpPr/>
            <p:nvPr/>
          </p:nvSpPr>
          <p:spPr>
            <a:xfrm>
              <a:off x="1055965" y="3356992"/>
              <a:ext cx="6802183" cy="2824525"/>
            </a:xfrm>
            <a:prstGeom prst="roundRect">
              <a:avLst/>
            </a:prstGeom>
            <a:noFill/>
            <a:ln>
              <a:solidFill>
                <a:srgbClr val="FF66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81864" y="2634602"/>
              <a:ext cx="1446930" cy="13659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0" name="TextBox 29"/>
            <p:cNvSpPr txBox="1"/>
            <p:nvPr/>
          </p:nvSpPr>
          <p:spPr>
            <a:xfrm>
              <a:off x="822881" y="3086720"/>
              <a:ext cx="1073620" cy="461665"/>
            </a:xfrm>
            <a:prstGeom prst="rect">
              <a:avLst/>
            </a:prstGeom>
            <a:noFill/>
          </p:spPr>
          <p:txBody>
            <a:bodyPr wrap="square" rtlCol="0">
              <a:spAutoFit/>
            </a:bodyPr>
            <a:lstStyle/>
            <a:p>
              <a:r>
                <a:rPr lang="en-US" altLang="zh-CN" sz="24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31" name="TextBox 30"/>
            <p:cNvSpPr txBox="1"/>
            <p:nvPr/>
          </p:nvSpPr>
          <p:spPr>
            <a:xfrm>
              <a:off x="1547664" y="3576350"/>
              <a:ext cx="5848221" cy="2500312"/>
            </a:xfrm>
            <a:prstGeom prst="rect">
              <a:avLst/>
            </a:prstGeom>
            <a:noFill/>
          </p:spPr>
          <p:txBody>
            <a:bodyPr wrap="square" rtlCol="0">
              <a:spAutoFit/>
            </a:bodyPr>
            <a:lstStyle/>
            <a:p>
              <a:pPr marL="342900" indent="-342900">
                <a:lnSpc>
                  <a:spcPts val="3200"/>
                </a:lnSpc>
                <a:spcBef>
                  <a:spcPct val="20000"/>
                </a:spcBef>
                <a:buClr>
                  <a:srgbClr val="D16349"/>
                </a:buClr>
                <a:buSzPct val="85000"/>
                <a:buFont typeface="Arial" pitchFamily="34" charset="0"/>
                <a:buChar char="•"/>
              </a:pPr>
              <a:r>
                <a:rPr lang="en-US" altLang="zh-CN" sz="2400" dirty="0" smtClean="0">
                  <a:solidFill>
                    <a:sysClr val="windowText" lastClr="000000"/>
                  </a:solidFill>
                  <a:latin typeface="Helvetica"/>
                  <a:ea typeface="方正舒体"/>
                </a:rPr>
                <a:t>Polly refused to be the girlfriend of the author;</a:t>
              </a:r>
            </a:p>
            <a:p>
              <a:pPr marL="342900" indent="-342900">
                <a:lnSpc>
                  <a:spcPts val="3200"/>
                </a:lnSpc>
                <a:spcBef>
                  <a:spcPct val="20000"/>
                </a:spcBef>
                <a:buClr>
                  <a:srgbClr val="D16349"/>
                </a:buClr>
                <a:buSzPct val="85000"/>
                <a:buFont typeface="Arial" pitchFamily="34" charset="0"/>
                <a:buChar char="•"/>
              </a:pPr>
              <a:r>
                <a:rPr lang="en-US" altLang="zh-CN" sz="2400" dirty="0" smtClean="0">
                  <a:solidFill>
                    <a:sysClr val="windowText" lastClr="000000"/>
                  </a:solidFill>
                  <a:latin typeface="Helvetica"/>
                  <a:ea typeface="方正舒体"/>
                </a:rPr>
                <a:t>Full disclosure;</a:t>
              </a:r>
            </a:p>
            <a:p>
              <a:pPr marL="342900" indent="-342900">
                <a:lnSpc>
                  <a:spcPts val="3200"/>
                </a:lnSpc>
                <a:spcBef>
                  <a:spcPct val="20000"/>
                </a:spcBef>
                <a:buClr>
                  <a:srgbClr val="D16349"/>
                </a:buClr>
                <a:buSzPct val="85000"/>
                <a:buFont typeface="Arial" pitchFamily="34" charset="0"/>
                <a:buChar char="•"/>
              </a:pPr>
              <a:r>
                <a:rPr lang="en-US" altLang="zh-CN" sz="2400" dirty="0" smtClean="0">
                  <a:solidFill>
                    <a:sysClr val="windowText" lastClr="000000"/>
                  </a:solidFill>
                  <a:latin typeface="Helvetica"/>
                  <a:ea typeface="方正舒体"/>
                </a:rPr>
                <a:t>Polly liked Rob in leather;</a:t>
              </a:r>
            </a:p>
            <a:p>
              <a:pPr marL="342900" indent="-342900">
                <a:lnSpc>
                  <a:spcPts val="3200"/>
                </a:lnSpc>
                <a:spcBef>
                  <a:spcPct val="20000"/>
                </a:spcBef>
                <a:buClr>
                  <a:srgbClr val="D16349"/>
                </a:buClr>
                <a:buSzPct val="85000"/>
                <a:buFont typeface="Arial" pitchFamily="34" charset="0"/>
                <a:buChar char="•"/>
              </a:pPr>
              <a:r>
                <a:rPr lang="en-US" altLang="zh-CN" sz="2400" dirty="0" smtClean="0">
                  <a:solidFill>
                    <a:sysClr val="windowText" lastClr="000000"/>
                  </a:solidFill>
                  <a:latin typeface="Helvetica"/>
                  <a:ea typeface="方正舒体"/>
                </a:rPr>
                <a:t>She told Rob to make the pact with the author so that he could have the jacket.</a:t>
              </a:r>
              <a:endParaRPr lang="en-US" altLang="zh-CN" sz="2400" dirty="0">
                <a:solidFill>
                  <a:sysClr val="windowText" lastClr="000000"/>
                </a:solidFill>
                <a:latin typeface="Helvetica"/>
                <a:ea typeface="方正舒体"/>
              </a:endParaRPr>
            </a:p>
          </p:txBody>
        </p:sp>
      </p:grpSp>
    </p:spTree>
    <p:extLst>
      <p:ext uri="{BB962C8B-B14F-4D97-AF65-F5344CB8AC3E}">
        <p14:creationId xmlns:p14="http://schemas.microsoft.com/office/powerpoint/2010/main" xmlns="" val="34467309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23528" y="1617837"/>
            <a:ext cx="8820472" cy="45638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1" name="TextBox 40"/>
          <p:cNvSpPr txBox="1">
            <a:spLocks noChangeArrowheads="1"/>
          </p:cNvSpPr>
          <p:nvPr/>
        </p:nvSpPr>
        <p:spPr bwMode="auto">
          <a:xfrm>
            <a:off x="642910" y="1350073"/>
            <a:ext cx="6985027" cy="535531"/>
          </a:xfrm>
          <a:prstGeom prst="rect">
            <a:avLst/>
          </a:prstGeom>
          <a:noFill/>
          <a:ln w="9525">
            <a:noFill/>
            <a:miter lim="800000"/>
            <a:headEnd/>
            <a:tailEnd/>
          </a:ln>
        </p:spPr>
        <p:txBody>
          <a:bodyPr wrap="square">
            <a:spAutoFit/>
          </a:bodyPr>
          <a:lstStyle/>
          <a:p>
            <a:pPr marL="274320" indent="-274320" algn="just" fontAlgn="auto">
              <a:lnSpc>
                <a:spcPct val="120000"/>
              </a:lnSpc>
              <a:spcBef>
                <a:spcPct val="20000"/>
              </a:spcBef>
              <a:spcAft>
                <a:spcPts val="0"/>
              </a:spcAft>
              <a:buClr>
                <a:srgbClr val="D16349"/>
              </a:buClr>
              <a:buSzPct val="85000"/>
              <a:buFont typeface="Wingdings 2" pitchFamily="18" charset="2"/>
              <a:buNone/>
              <a:defRPr/>
            </a:pPr>
            <a:r>
              <a:rPr lang="en-US" altLang="zh-CN" sz="2400" b="1" dirty="0" smtClean="0">
                <a:solidFill>
                  <a:sysClr val="windowText" lastClr="000000"/>
                </a:solidFill>
                <a:latin typeface="Helvetica"/>
                <a:ea typeface="方正舒体"/>
              </a:rPr>
              <a:t>Part III — </a:t>
            </a:r>
            <a:r>
              <a:rPr lang="en-US" altLang="zh-CN" sz="2400" b="1" dirty="0" err="1" smtClean="0">
                <a:solidFill>
                  <a:sysClr val="windowText" lastClr="000000"/>
                </a:solidFill>
                <a:latin typeface="Helvetica"/>
                <a:ea typeface="方正舒体"/>
              </a:rPr>
              <a:t>Paras</a:t>
            </a:r>
            <a:r>
              <a:rPr lang="en-US" altLang="zh-CN" sz="2400" b="1" dirty="0" smtClean="0">
                <a:solidFill>
                  <a:sysClr val="windowText" lastClr="000000"/>
                </a:solidFill>
                <a:latin typeface="Helvetica"/>
                <a:ea typeface="方正舒体"/>
              </a:rPr>
              <a:t>. 26-43</a:t>
            </a:r>
            <a:endParaRPr lang="en-US" altLang="zh-CN" sz="2400" b="1" dirty="0">
              <a:solidFill>
                <a:sysClr val="windowText" lastClr="000000"/>
              </a:solidFill>
              <a:latin typeface="Helvetica"/>
              <a:ea typeface="方正舒体"/>
            </a:endParaRPr>
          </a:p>
        </p:txBody>
      </p:sp>
      <p:sp>
        <p:nvSpPr>
          <p:cNvPr id="19" name="矩形 18"/>
          <p:cNvSpPr/>
          <p:nvPr/>
        </p:nvSpPr>
        <p:spPr>
          <a:xfrm>
            <a:off x="683568" y="1988840"/>
            <a:ext cx="6408712" cy="3970318"/>
          </a:xfrm>
          <a:prstGeom prst="rect">
            <a:avLst/>
          </a:prstGeom>
          <a:noFill/>
        </p:spPr>
        <p:txBody>
          <a:bodyPr wrap="square" rtlCol="0">
            <a:spAutoFit/>
          </a:bodyPr>
          <a:lstStyle/>
          <a:p>
            <a:pPr>
              <a:lnSpc>
                <a:spcPct val="150000"/>
              </a:lnSpc>
            </a:pPr>
            <a:r>
              <a:rPr lang="en-US" altLang="zh-CN" sz="2400" dirty="0">
                <a:latin typeface="Helvetica"/>
              </a:rPr>
              <a:t>      When asked to be the </a:t>
            </a:r>
            <a:r>
              <a:rPr lang="en-US" altLang="zh-CN" sz="2400" dirty="0" smtClean="0">
                <a:latin typeface="Helvetica"/>
              </a:rPr>
              <a:t>narrator’s girl friend, </a:t>
            </a:r>
            <a:r>
              <a:rPr lang="en-US" altLang="zh-CN" sz="2400" dirty="0">
                <a:latin typeface="Helvetica"/>
              </a:rPr>
              <a:t>Polly refutes his arguments with the exact </a:t>
            </a:r>
            <a:endParaRPr lang="en-US" altLang="zh-CN" sz="2400" dirty="0" smtClean="0">
              <a:latin typeface="Helvetica"/>
            </a:endParaRPr>
          </a:p>
          <a:p>
            <a:pPr>
              <a:lnSpc>
                <a:spcPct val="150000"/>
              </a:lnSpc>
            </a:pPr>
            <a:r>
              <a:rPr lang="en-US" altLang="zh-CN" sz="2400" u="sng" dirty="0" smtClean="0">
                <a:latin typeface="Helvetica"/>
              </a:rPr>
              <a:t>                            </a:t>
            </a:r>
            <a:r>
              <a:rPr lang="en-US" altLang="zh-CN" sz="2400" dirty="0" smtClean="0">
                <a:latin typeface="Helvetica"/>
              </a:rPr>
              <a:t> taught </a:t>
            </a:r>
            <a:r>
              <a:rPr lang="en-US" altLang="zh-CN" sz="2400" dirty="0">
                <a:latin typeface="Helvetica"/>
              </a:rPr>
              <a:t>by him and refuses by making </a:t>
            </a:r>
            <a:r>
              <a:rPr lang="en-US" altLang="zh-CN" sz="2400" u="sng" dirty="0" smtClean="0">
                <a:latin typeface="Helvetica"/>
              </a:rPr>
              <a:t>                           </a:t>
            </a:r>
            <a:r>
              <a:rPr lang="en-US" altLang="zh-CN" sz="2400" dirty="0" smtClean="0">
                <a:latin typeface="Helvetica"/>
              </a:rPr>
              <a:t> that she </a:t>
            </a:r>
            <a:r>
              <a:rPr lang="en-US" altLang="zh-CN" sz="2400" dirty="0">
                <a:latin typeface="Helvetica"/>
              </a:rPr>
              <a:t>is dating the </a:t>
            </a:r>
            <a:r>
              <a:rPr lang="en-US" altLang="zh-CN" sz="2400" dirty="0" smtClean="0">
                <a:latin typeface="Helvetica"/>
              </a:rPr>
              <a:t>narrator simply </a:t>
            </a:r>
            <a:r>
              <a:rPr lang="en-US" altLang="zh-CN" sz="2400" dirty="0">
                <a:latin typeface="Helvetica"/>
              </a:rPr>
              <a:t>because it is a trick she and Rob </a:t>
            </a:r>
            <a:r>
              <a:rPr lang="en-US" altLang="zh-CN" sz="2400" dirty="0" smtClean="0">
                <a:latin typeface="Helvetica"/>
              </a:rPr>
              <a:t>have decided </a:t>
            </a:r>
            <a:r>
              <a:rPr lang="en-US" altLang="zh-CN" sz="2400" dirty="0">
                <a:latin typeface="Helvetica"/>
              </a:rPr>
              <a:t>to play on him in order to get </a:t>
            </a:r>
            <a:r>
              <a:rPr lang="en-US" altLang="zh-CN" sz="2400" dirty="0" smtClean="0">
                <a:latin typeface="Helvetica"/>
              </a:rPr>
              <a:t>his</a:t>
            </a:r>
            <a:r>
              <a:rPr lang="en-US" altLang="zh-CN" sz="2400" dirty="0">
                <a:latin typeface="Helvetica"/>
              </a:rPr>
              <a:t> </a:t>
            </a:r>
            <a:r>
              <a:rPr lang="en-US" altLang="zh-CN" sz="2400" u="sng" dirty="0" smtClean="0">
                <a:latin typeface="Helvetica"/>
              </a:rPr>
              <a:t>                          </a:t>
            </a:r>
            <a:r>
              <a:rPr lang="en-US" altLang="zh-CN" sz="2400" dirty="0" smtClean="0">
                <a:latin typeface="Helvetica"/>
              </a:rPr>
              <a:t>.</a:t>
            </a:r>
          </a:p>
        </p:txBody>
      </p:sp>
      <p:sp>
        <p:nvSpPr>
          <p:cNvPr id="21" name="矩形 20"/>
          <p:cNvSpPr/>
          <p:nvPr/>
        </p:nvSpPr>
        <p:spPr>
          <a:xfrm rot="10800000" flipV="1">
            <a:off x="687134" y="3200343"/>
            <a:ext cx="2669389" cy="461665"/>
          </a:xfrm>
          <a:prstGeom prst="rect">
            <a:avLst/>
          </a:prstGeom>
        </p:spPr>
        <p:txBody>
          <a:bodyPr wrap="square">
            <a:spAutoFit/>
          </a:bodyPr>
          <a:lstStyle/>
          <a:p>
            <a:r>
              <a:rPr lang="en-US" altLang="zh-CN" sz="2400" b="1" dirty="0" smtClean="0">
                <a:solidFill>
                  <a:schemeClr val="accent6">
                    <a:lumMod val="75000"/>
                  </a:schemeClr>
                </a:solidFill>
                <a:latin typeface="Helvetica"/>
              </a:rPr>
              <a:t>logical fallacies</a:t>
            </a:r>
            <a:endParaRPr lang="zh-CN" altLang="en-US" sz="2400" b="1" dirty="0">
              <a:solidFill>
                <a:schemeClr val="accent6">
                  <a:lumMod val="75000"/>
                </a:schemeClr>
              </a:solidFill>
              <a:latin typeface="Helvetica"/>
            </a:endParaRPr>
          </a:p>
        </p:txBody>
      </p:sp>
      <p:sp>
        <p:nvSpPr>
          <p:cNvPr id="24" name="矩形 23"/>
          <p:cNvSpPr/>
          <p:nvPr/>
        </p:nvSpPr>
        <p:spPr>
          <a:xfrm>
            <a:off x="2261926" y="3759423"/>
            <a:ext cx="2646364" cy="461665"/>
          </a:xfrm>
          <a:prstGeom prst="rect">
            <a:avLst/>
          </a:prstGeom>
        </p:spPr>
        <p:txBody>
          <a:bodyPr wrap="square">
            <a:spAutoFit/>
          </a:bodyPr>
          <a:lstStyle/>
          <a:p>
            <a:r>
              <a:rPr lang="en-US" altLang="zh-CN" sz="2400" b="1" dirty="0">
                <a:solidFill>
                  <a:schemeClr val="accent6">
                    <a:lumMod val="75000"/>
                  </a:schemeClr>
                </a:solidFill>
                <a:latin typeface="Helvetica"/>
              </a:rPr>
              <a:t>full disclosure</a:t>
            </a:r>
            <a:endParaRPr lang="zh-CN" altLang="en-US" sz="2400" b="1" dirty="0">
              <a:solidFill>
                <a:schemeClr val="accent6">
                  <a:lumMod val="75000"/>
                </a:schemeClr>
              </a:solidFill>
              <a:latin typeface="Helvetica"/>
            </a:endParaRPr>
          </a:p>
        </p:txBody>
      </p:sp>
      <p:sp>
        <p:nvSpPr>
          <p:cNvPr id="25" name="矩形 24"/>
          <p:cNvSpPr/>
          <p:nvPr/>
        </p:nvSpPr>
        <p:spPr>
          <a:xfrm>
            <a:off x="2115269" y="5408755"/>
            <a:ext cx="2816771" cy="461665"/>
          </a:xfrm>
          <a:prstGeom prst="rect">
            <a:avLst/>
          </a:prstGeom>
        </p:spPr>
        <p:txBody>
          <a:bodyPr wrap="square">
            <a:spAutoFit/>
          </a:bodyPr>
          <a:lstStyle/>
          <a:p>
            <a:r>
              <a:rPr lang="en-US" altLang="zh-CN" sz="2400" b="1" dirty="0">
                <a:solidFill>
                  <a:schemeClr val="accent6">
                    <a:lumMod val="75000"/>
                  </a:schemeClr>
                </a:solidFill>
                <a:latin typeface="Helvetica"/>
              </a:rPr>
              <a:t>leather jacket</a:t>
            </a:r>
            <a:endParaRPr lang="zh-CN" altLang="en-US" sz="2400" b="1" dirty="0">
              <a:solidFill>
                <a:schemeClr val="accent6">
                  <a:lumMod val="75000"/>
                </a:schemeClr>
              </a:solidFill>
              <a:latin typeface="Helvetica"/>
            </a:endParaRPr>
          </a:p>
        </p:txBody>
      </p:sp>
      <p:pic>
        <p:nvPicPr>
          <p:cNvPr id="18" name="Picture 2" descr="H:\2015年修改\图片10.jpg"/>
          <p:cNvPicPr>
            <a:picLocks noChangeAspect="1" noChangeArrowheads="1"/>
          </p:cNvPicPr>
          <p:nvPr/>
        </p:nvPicPr>
        <p:blipFill>
          <a:blip r:embed="rId4"/>
          <a:srcRect/>
          <a:stretch>
            <a:fillRect/>
          </a:stretch>
        </p:blipFill>
        <p:spPr bwMode="auto">
          <a:xfrm>
            <a:off x="1" y="0"/>
            <a:ext cx="8072462" cy="1163637"/>
          </a:xfrm>
          <a:prstGeom prst="rect">
            <a:avLst/>
          </a:prstGeom>
          <a:noFill/>
        </p:spPr>
      </p:pic>
    </p:spTree>
    <p:extLst>
      <p:ext uri="{BB962C8B-B14F-4D97-AF65-F5344CB8AC3E}">
        <p14:creationId xmlns:p14="http://schemas.microsoft.com/office/powerpoint/2010/main" xmlns="" val="23003235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linds(horizontal)">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linds(horizontal)">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a:spLocks noChangeArrowheads="1"/>
          </p:cNvSpPr>
          <p:nvPr/>
        </p:nvSpPr>
        <p:spPr bwMode="auto">
          <a:xfrm>
            <a:off x="1115616" y="2762267"/>
            <a:ext cx="2073109" cy="3024187"/>
          </a:xfrm>
          <a:prstGeom prst="roundRect">
            <a:avLst>
              <a:gd name="adj" fmla="val 16667"/>
            </a:avLst>
          </a:prstGeom>
          <a:solidFill>
            <a:schemeClr val="bg1"/>
          </a:solidFill>
          <a:ln w="25400" algn="ctr">
            <a:solidFill>
              <a:schemeClr val="accent1"/>
            </a:solidFill>
            <a:round/>
            <a:headEnd/>
            <a:tailEnd/>
          </a:ln>
          <a:effectLst>
            <a:glow rad="101600">
              <a:schemeClr val="accent5">
                <a:satMod val="175000"/>
                <a:alpha val="40000"/>
              </a:schemeClr>
            </a:glow>
          </a:effectLst>
        </p:spPr>
        <p:txBody>
          <a:bodyPr anchor="ctr"/>
          <a:lstStyle/>
          <a:p>
            <a:endParaRPr lang="en-US" altLang="zh-CN" sz="2200" dirty="0" smtClean="0">
              <a:latin typeface="Helvetica"/>
            </a:endParaRPr>
          </a:p>
          <a:p>
            <a:r>
              <a:rPr lang="en-US" altLang="zh-CN" sz="2200" dirty="0">
                <a:latin typeface="Helvetica"/>
              </a:rPr>
              <a:t>The narrator and Rob make a deal: the exchange of a leather jacket for Polly</a:t>
            </a:r>
            <a:r>
              <a:rPr lang="en-US" altLang="zh-CN" sz="2200" dirty="0" smtClean="0">
                <a:latin typeface="Helvetica"/>
              </a:rPr>
              <a:t>.</a:t>
            </a:r>
            <a:r>
              <a:rPr lang="en-US" altLang="zh-CN" sz="2200" dirty="0" smtClean="0">
                <a:latin typeface="Helvetica"/>
                <a:cs typeface="Arial" charset="0"/>
              </a:rPr>
              <a:t> </a:t>
            </a:r>
            <a:r>
              <a:rPr lang="en-US" altLang="zh-CN" sz="2200" dirty="0">
                <a:latin typeface="Helvetica"/>
                <a:cs typeface="Arial" charset="0"/>
              </a:rPr>
              <a:t>(Para. 1)</a:t>
            </a:r>
          </a:p>
          <a:p>
            <a:endParaRPr lang="en-US" altLang="zh-CN" sz="2200" dirty="0">
              <a:latin typeface="Helvetica"/>
              <a:cs typeface="Arial" charset="0"/>
            </a:endParaRPr>
          </a:p>
        </p:txBody>
      </p:sp>
      <p:sp>
        <p:nvSpPr>
          <p:cNvPr id="23" name="圆角矩形 22"/>
          <p:cNvSpPr>
            <a:spLocks noChangeArrowheads="1"/>
          </p:cNvSpPr>
          <p:nvPr/>
        </p:nvSpPr>
        <p:spPr bwMode="auto">
          <a:xfrm>
            <a:off x="5997037" y="2714620"/>
            <a:ext cx="2122633" cy="3024187"/>
          </a:xfrm>
          <a:prstGeom prst="roundRect">
            <a:avLst>
              <a:gd name="adj" fmla="val 16667"/>
            </a:avLst>
          </a:prstGeom>
          <a:solidFill>
            <a:schemeClr val="bg1"/>
          </a:solidFill>
          <a:ln w="25400" algn="ctr">
            <a:solidFill>
              <a:srgbClr val="FFC000"/>
            </a:solidFill>
            <a:round/>
            <a:headEnd/>
            <a:tailEnd/>
          </a:ln>
          <a:effectLst>
            <a:glow rad="101600">
              <a:schemeClr val="accent6">
                <a:satMod val="175000"/>
                <a:alpha val="40000"/>
              </a:schemeClr>
            </a:glow>
          </a:effectLst>
        </p:spPr>
        <p:txBody>
          <a:bodyPr anchor="ctr"/>
          <a:lstStyle/>
          <a:p>
            <a:r>
              <a:rPr lang="en-US" sz="2400" dirty="0"/>
              <a:t>Polly needs to be made more intelligent</a:t>
            </a:r>
            <a:r>
              <a:rPr lang="en-US" sz="2400" dirty="0" smtClean="0"/>
              <a:t>.</a:t>
            </a:r>
            <a:r>
              <a:rPr lang="en-US" altLang="zh-CN" sz="2200" dirty="0" smtClean="0">
                <a:latin typeface="Helvetica"/>
                <a:cs typeface="Arial" charset="0"/>
              </a:rPr>
              <a:t> </a:t>
            </a:r>
            <a:r>
              <a:rPr lang="en-US" altLang="zh-CN" sz="2200" dirty="0">
                <a:latin typeface="Helvetica"/>
                <a:cs typeface="Arial" charset="0"/>
              </a:rPr>
              <a:t>(Para. </a:t>
            </a:r>
            <a:r>
              <a:rPr lang="en-US" altLang="zh-CN" sz="2200" dirty="0" smtClean="0">
                <a:latin typeface="Helvetica"/>
                <a:cs typeface="Arial" charset="0"/>
              </a:rPr>
              <a:t>3)</a:t>
            </a:r>
            <a:endParaRPr lang="en-US" altLang="zh-CN" sz="2200" dirty="0">
              <a:latin typeface="Helvetica"/>
              <a:cs typeface="Arial" charset="0"/>
            </a:endParaRPr>
          </a:p>
        </p:txBody>
      </p:sp>
      <p:sp>
        <p:nvSpPr>
          <p:cNvPr id="207878" name="Text Box 9"/>
          <p:cNvSpPr txBox="1">
            <a:spLocks noChangeArrowheads="1"/>
          </p:cNvSpPr>
          <p:nvPr/>
        </p:nvSpPr>
        <p:spPr bwMode="auto">
          <a:xfrm>
            <a:off x="1571604" y="1640791"/>
            <a:ext cx="6143668" cy="492443"/>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600" dirty="0" smtClean="0">
                <a:latin typeface="Helvetica"/>
                <a:cs typeface="Arial" charset="0"/>
              </a:rPr>
              <a:t>Introduction to the story</a:t>
            </a:r>
            <a:endParaRPr lang="en-US" altLang="zh-CN" sz="2600" dirty="0">
              <a:latin typeface="Helvetica"/>
              <a:cs typeface="Arial" charset="0"/>
            </a:endParaRPr>
          </a:p>
        </p:txBody>
      </p:sp>
      <p:pic>
        <p:nvPicPr>
          <p:cNvPr id="55298" name="Picture 2" descr="H:\2015年修改\图片11.jpg"/>
          <p:cNvPicPr>
            <a:picLocks noChangeAspect="1" noChangeArrowheads="1"/>
          </p:cNvPicPr>
          <p:nvPr/>
        </p:nvPicPr>
        <p:blipFill>
          <a:blip r:embed="rId2"/>
          <a:srcRect/>
          <a:stretch>
            <a:fillRect/>
          </a:stretch>
        </p:blipFill>
        <p:spPr bwMode="auto">
          <a:xfrm>
            <a:off x="-32" y="-24"/>
            <a:ext cx="7589837" cy="1163637"/>
          </a:xfrm>
          <a:prstGeom prst="rect">
            <a:avLst/>
          </a:prstGeom>
          <a:noFill/>
        </p:spPr>
      </p:pic>
      <p:sp>
        <p:nvSpPr>
          <p:cNvPr id="7" name="圆角矩形 6"/>
          <p:cNvSpPr>
            <a:spLocks noChangeArrowheads="1"/>
          </p:cNvSpPr>
          <p:nvPr/>
        </p:nvSpPr>
        <p:spPr bwMode="auto">
          <a:xfrm>
            <a:off x="3563888" y="2762267"/>
            <a:ext cx="2073109" cy="3024187"/>
          </a:xfrm>
          <a:prstGeom prst="roundRect">
            <a:avLst>
              <a:gd name="adj" fmla="val 16667"/>
            </a:avLst>
          </a:prstGeom>
          <a:solidFill>
            <a:schemeClr val="bg1"/>
          </a:solidFill>
          <a:ln w="25400" algn="ctr">
            <a:solidFill>
              <a:srgbClr val="FF0000"/>
            </a:solidFill>
            <a:round/>
            <a:headEnd/>
            <a:tailEnd/>
          </a:ln>
          <a:effectLst>
            <a:glow rad="101600">
              <a:schemeClr val="accent2">
                <a:satMod val="175000"/>
                <a:alpha val="40000"/>
              </a:schemeClr>
            </a:glow>
          </a:effectLst>
        </p:spPr>
        <p:txBody>
          <a:bodyPr anchor="ctr"/>
          <a:lstStyle/>
          <a:p>
            <a:endParaRPr lang="en-US" altLang="zh-CN" sz="2200" dirty="0" smtClean="0">
              <a:latin typeface="Helvetica"/>
            </a:endParaRPr>
          </a:p>
          <a:p>
            <a:r>
              <a:rPr lang="en-US" altLang="zh-CN" sz="2200" dirty="0">
                <a:latin typeface="Helvetica"/>
              </a:rPr>
              <a:t>Polly has some basic qualities to be the girlfriend of a lawyer.</a:t>
            </a:r>
            <a:r>
              <a:rPr lang="en-US" altLang="zh-CN" sz="2200" dirty="0" smtClean="0">
                <a:latin typeface="Helvetica"/>
                <a:cs typeface="Arial" charset="0"/>
              </a:rPr>
              <a:t>(</a:t>
            </a:r>
            <a:r>
              <a:rPr lang="en-US" altLang="zh-CN" sz="2200" dirty="0">
                <a:latin typeface="Helvetica"/>
                <a:cs typeface="Arial" charset="0"/>
              </a:rPr>
              <a:t>Para. </a:t>
            </a:r>
            <a:r>
              <a:rPr lang="en-US" altLang="zh-CN" sz="2200" dirty="0" smtClean="0">
                <a:latin typeface="Helvetica"/>
                <a:cs typeface="Arial" charset="0"/>
              </a:rPr>
              <a:t>2)</a:t>
            </a:r>
            <a:endParaRPr lang="en-US" altLang="zh-CN" sz="2200" dirty="0">
              <a:latin typeface="Helvetica"/>
              <a:cs typeface="Arial" charset="0"/>
            </a:endParaRPr>
          </a:p>
          <a:p>
            <a:endParaRPr lang="en-US" altLang="zh-CN" sz="2200" dirty="0">
              <a:latin typeface="Helvetica"/>
              <a:cs typeface="Arial" charset="0"/>
            </a:endParaRPr>
          </a:p>
        </p:txBody>
      </p:sp>
      <p:sp>
        <p:nvSpPr>
          <p:cNvPr id="8" name="下箭头 7"/>
          <p:cNvSpPr/>
          <p:nvPr/>
        </p:nvSpPr>
        <p:spPr>
          <a:xfrm>
            <a:off x="4355976" y="2283142"/>
            <a:ext cx="288032" cy="360040"/>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1108384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up)">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25"/>
          <p:cNvSpPr>
            <a:spLocks noGrp="1" noChangeArrowheads="1"/>
          </p:cNvSpPr>
          <p:nvPr>
            <p:ph type="body" idx="1"/>
          </p:nvPr>
        </p:nvSpPr>
        <p:spPr>
          <a:xfrm>
            <a:off x="142844" y="3563637"/>
            <a:ext cx="1643074" cy="2500330"/>
          </a:xfrm>
          <a:prstGeom prst="roundRect">
            <a:avLst>
              <a:gd name="adj" fmla="val 15271"/>
            </a:avLst>
          </a:prstGeom>
          <a:solidFill>
            <a:schemeClr val="bg1"/>
          </a:solidFill>
          <a:ln w="25400" algn="ctr">
            <a:solidFill>
              <a:srgbClr val="FFCC00"/>
            </a:solidFill>
            <a:round/>
          </a:ln>
          <a:effectLst>
            <a:glow rad="63500">
              <a:schemeClr val="accent6">
                <a:satMod val="175000"/>
                <a:alpha val="40000"/>
              </a:schemeClr>
            </a:glow>
          </a:effectLst>
        </p:spPr>
        <p:txBody>
          <a:bodyPr wrap="square" lIns="0" tIns="0" rIns="0" bIns="0">
            <a:normAutofit/>
          </a:bodyPr>
          <a:lstStyle/>
          <a:p>
            <a:pPr marL="0">
              <a:lnSpc>
                <a:spcPct val="80000"/>
              </a:lnSpc>
              <a:spcBef>
                <a:spcPct val="0"/>
              </a:spcBef>
              <a:buNone/>
              <a:defRPr/>
            </a:pPr>
            <a:endParaRPr lang="en-US" altLang="zh-CN" sz="2200" dirty="0" smtClean="0">
              <a:latin typeface="Helvetica"/>
              <a:cs typeface="Arial" charset="0"/>
            </a:endParaRPr>
          </a:p>
          <a:p>
            <a:pPr marL="0">
              <a:lnSpc>
                <a:spcPct val="80000"/>
              </a:lnSpc>
              <a:spcBef>
                <a:spcPct val="0"/>
              </a:spcBef>
              <a:buNone/>
              <a:defRPr/>
            </a:pPr>
            <a:endParaRPr lang="en-US" altLang="zh-CN" sz="2200" dirty="0" smtClean="0">
              <a:latin typeface="Helvetica"/>
              <a:cs typeface="Arial" charset="0"/>
            </a:endParaRPr>
          </a:p>
          <a:p>
            <a:pPr marL="0" algn="just">
              <a:lnSpc>
                <a:spcPct val="80000"/>
              </a:lnSpc>
              <a:spcBef>
                <a:spcPct val="0"/>
              </a:spcBef>
              <a:buNone/>
              <a:defRPr/>
            </a:pPr>
            <a:r>
              <a:rPr lang="en-US" altLang="zh-CN" sz="2200" dirty="0" smtClean="0">
                <a:latin typeface="Helvetica"/>
                <a:cs typeface="Arial" charset="0"/>
              </a:rPr>
              <a:t>Why logic </a:t>
            </a:r>
            <a:r>
              <a:rPr lang="en-US" altLang="zh-CN" sz="2200" dirty="0">
                <a:latin typeface="Helvetica"/>
                <a:cs typeface="Arial" charset="0"/>
              </a:rPr>
              <a:t>is </a:t>
            </a:r>
            <a:r>
              <a:rPr lang="en-US" altLang="zh-CN" sz="2200" dirty="0" smtClean="0">
                <a:latin typeface="Helvetica"/>
                <a:cs typeface="Arial" charset="0"/>
              </a:rPr>
              <a:t>important (Para</a:t>
            </a:r>
            <a:r>
              <a:rPr lang="en-US" altLang="zh-CN" sz="2200" dirty="0">
                <a:latin typeface="Helvetica"/>
                <a:cs typeface="Arial" charset="0"/>
              </a:rPr>
              <a:t>. 4-8)</a:t>
            </a:r>
          </a:p>
        </p:txBody>
      </p:sp>
      <p:sp>
        <p:nvSpPr>
          <p:cNvPr id="27" name="圆角矩形 26"/>
          <p:cNvSpPr>
            <a:spLocks noChangeArrowheads="1"/>
          </p:cNvSpPr>
          <p:nvPr/>
        </p:nvSpPr>
        <p:spPr bwMode="auto">
          <a:xfrm>
            <a:off x="1785918" y="3563637"/>
            <a:ext cx="1786583" cy="2500330"/>
          </a:xfrm>
          <a:prstGeom prst="roundRect">
            <a:avLst>
              <a:gd name="adj" fmla="val 16667"/>
            </a:avLst>
          </a:prstGeom>
          <a:solidFill>
            <a:schemeClr val="bg1"/>
          </a:solidFill>
          <a:ln w="25400" algn="ctr">
            <a:solidFill>
              <a:srgbClr val="FFCC00"/>
            </a:solidFill>
            <a:round/>
            <a:headEnd/>
            <a:tailEnd/>
          </a:ln>
          <a:effectLst>
            <a:glow rad="63500">
              <a:schemeClr val="accent6">
                <a:satMod val="175000"/>
                <a:alpha val="40000"/>
              </a:schemeClr>
            </a:glow>
          </a:effectLst>
        </p:spPr>
        <p:txBody>
          <a:bodyPr wrap="square" lIns="0" tIns="0" rIns="0" bIns="0" anchor="t" anchorCtr="0">
            <a:normAutofit/>
          </a:bodyPr>
          <a:lstStyle/>
          <a:p>
            <a:pPr>
              <a:lnSpc>
                <a:spcPct val="80000"/>
              </a:lnSpc>
              <a:defRPr/>
            </a:pPr>
            <a:endParaRPr lang="en-US" altLang="zh-CN" sz="2000" dirty="0" smtClean="0">
              <a:latin typeface="Helvetica"/>
              <a:cs typeface="Arial" charset="0"/>
            </a:endParaRPr>
          </a:p>
          <a:p>
            <a:pPr>
              <a:lnSpc>
                <a:spcPct val="80000"/>
              </a:lnSpc>
              <a:defRPr/>
            </a:pPr>
            <a:endParaRPr lang="en-US" altLang="zh-CN" sz="2000" dirty="0" smtClean="0">
              <a:latin typeface="Helvetica"/>
              <a:cs typeface="Arial" charset="0"/>
            </a:endParaRPr>
          </a:p>
          <a:p>
            <a:pPr>
              <a:lnSpc>
                <a:spcPct val="80000"/>
              </a:lnSpc>
              <a:defRPr/>
            </a:pPr>
            <a:r>
              <a:rPr lang="en-US" altLang="zh-CN" sz="2000" dirty="0" smtClean="0">
                <a:latin typeface="Helvetica"/>
                <a:cs typeface="Arial" charset="0"/>
              </a:rPr>
              <a:t>The </a:t>
            </a:r>
            <a:r>
              <a:rPr lang="en-US" altLang="zh-CN" sz="2000" dirty="0">
                <a:latin typeface="Helvetica"/>
                <a:cs typeface="Arial" charset="0"/>
              </a:rPr>
              <a:t>first logical fallacy taught to Polly: </a:t>
            </a:r>
            <a:r>
              <a:rPr lang="en-US" altLang="zh-CN" sz="2000" dirty="0" err="1">
                <a:latin typeface="Helvetica"/>
                <a:cs typeface="Arial" charset="0"/>
              </a:rPr>
              <a:t>Dicto</a:t>
            </a:r>
            <a:r>
              <a:rPr lang="en-US" altLang="zh-CN" sz="2000" dirty="0">
                <a:latin typeface="Helvetica"/>
                <a:cs typeface="Arial" charset="0"/>
              </a:rPr>
              <a:t> </a:t>
            </a:r>
            <a:r>
              <a:rPr lang="en-US" altLang="zh-CN" sz="2000" dirty="0" err="1" smtClean="0">
                <a:latin typeface="Helvetica"/>
                <a:cs typeface="Arial" charset="0"/>
              </a:rPr>
              <a:t>Simpliciter</a:t>
            </a:r>
            <a:r>
              <a:rPr lang="en-US" altLang="zh-CN" sz="2000" dirty="0">
                <a:latin typeface="Helvetica"/>
                <a:cs typeface="Arial" charset="0"/>
              </a:rPr>
              <a:t> </a:t>
            </a:r>
            <a:r>
              <a:rPr lang="en-US" altLang="zh-CN" sz="2000" dirty="0" smtClean="0">
                <a:latin typeface="Helvetica"/>
                <a:cs typeface="Arial" charset="0"/>
              </a:rPr>
              <a:t>(</a:t>
            </a:r>
            <a:r>
              <a:rPr lang="en-US" altLang="zh-CN" sz="2000" dirty="0" err="1" smtClean="0">
                <a:latin typeface="Helvetica"/>
                <a:cs typeface="Arial" charset="0"/>
              </a:rPr>
              <a:t>Paras</a:t>
            </a:r>
            <a:r>
              <a:rPr lang="en-US" altLang="zh-CN" sz="2000" dirty="0" smtClean="0">
                <a:latin typeface="Helvetica"/>
                <a:cs typeface="Arial" charset="0"/>
              </a:rPr>
              <a:t>. </a:t>
            </a:r>
            <a:r>
              <a:rPr lang="en-US" altLang="zh-CN" sz="2000" dirty="0">
                <a:latin typeface="Helvetica"/>
                <a:cs typeface="Arial" charset="0"/>
              </a:rPr>
              <a:t>9-11)</a:t>
            </a:r>
          </a:p>
        </p:txBody>
      </p:sp>
      <p:grpSp>
        <p:nvGrpSpPr>
          <p:cNvPr id="2" name="组合 14"/>
          <p:cNvGrpSpPr/>
          <p:nvPr/>
        </p:nvGrpSpPr>
        <p:grpSpPr>
          <a:xfrm>
            <a:off x="1043608" y="1268760"/>
            <a:ext cx="6840760" cy="2017363"/>
            <a:chOff x="1043608" y="1660524"/>
            <a:chExt cx="6840760" cy="2017363"/>
          </a:xfrm>
        </p:grpSpPr>
        <p:sp>
          <p:nvSpPr>
            <p:cNvPr id="208902" name="Rectangle 12"/>
            <p:cNvSpPr>
              <a:spLocks noChangeArrowheads="1"/>
            </p:cNvSpPr>
            <p:nvPr/>
          </p:nvSpPr>
          <p:spPr bwMode="auto">
            <a:xfrm>
              <a:off x="3131842" y="1660524"/>
              <a:ext cx="2448272" cy="492443"/>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600" dirty="0" smtClean="0">
                  <a:latin typeface="Helvetica"/>
                  <a:cs typeface="Arial" charset="0"/>
                </a:rPr>
                <a:t>Introduction</a:t>
              </a:r>
              <a:endParaRPr lang="zh-CN" altLang="en-US" sz="2600" dirty="0">
                <a:latin typeface="Helvetica"/>
                <a:cs typeface="Arial" charset="0"/>
              </a:endParaRPr>
            </a:p>
          </p:txBody>
        </p:sp>
        <p:sp>
          <p:nvSpPr>
            <p:cNvPr id="12" name="Rectangle 12"/>
            <p:cNvSpPr>
              <a:spLocks noChangeArrowheads="1"/>
            </p:cNvSpPr>
            <p:nvPr/>
          </p:nvSpPr>
          <p:spPr bwMode="auto">
            <a:xfrm>
              <a:off x="1043608" y="2608241"/>
              <a:ext cx="6840760" cy="492443"/>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600" dirty="0" smtClean="0">
                  <a:latin typeface="Helvetica"/>
                  <a:cs typeface="Arial" charset="0"/>
                </a:rPr>
                <a:t>Body (Development of the story)</a:t>
              </a:r>
              <a:endParaRPr lang="zh-CN" altLang="en-US" sz="2600" dirty="0">
                <a:latin typeface="Helvetica"/>
                <a:cs typeface="Arial" charset="0"/>
              </a:endParaRPr>
            </a:p>
          </p:txBody>
        </p:sp>
        <p:sp>
          <p:nvSpPr>
            <p:cNvPr id="13" name="下箭头 12"/>
            <p:cNvSpPr/>
            <p:nvPr/>
          </p:nvSpPr>
          <p:spPr>
            <a:xfrm>
              <a:off x="4211960" y="2200963"/>
              <a:ext cx="288032" cy="360040"/>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下箭头 13"/>
            <p:cNvSpPr/>
            <p:nvPr/>
          </p:nvSpPr>
          <p:spPr>
            <a:xfrm>
              <a:off x="4200085" y="3137066"/>
              <a:ext cx="288032" cy="540821"/>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 name="Picture 2" descr="H:\2015年修改\图片11.jpg"/>
          <p:cNvPicPr>
            <a:picLocks noChangeAspect="1" noChangeArrowheads="1"/>
          </p:cNvPicPr>
          <p:nvPr/>
        </p:nvPicPr>
        <p:blipFill>
          <a:blip r:embed="rId2"/>
          <a:srcRect/>
          <a:stretch>
            <a:fillRect/>
          </a:stretch>
        </p:blipFill>
        <p:spPr bwMode="auto">
          <a:xfrm>
            <a:off x="-32" y="-24"/>
            <a:ext cx="7589837" cy="1163637"/>
          </a:xfrm>
          <a:prstGeom prst="rect">
            <a:avLst/>
          </a:prstGeom>
          <a:noFill/>
        </p:spPr>
      </p:pic>
      <p:sp>
        <p:nvSpPr>
          <p:cNvPr id="16" name="圆角矩形 15"/>
          <p:cNvSpPr>
            <a:spLocks noChangeArrowheads="1"/>
          </p:cNvSpPr>
          <p:nvPr/>
        </p:nvSpPr>
        <p:spPr bwMode="auto">
          <a:xfrm>
            <a:off x="3584646" y="3563638"/>
            <a:ext cx="1844610" cy="2500330"/>
          </a:xfrm>
          <a:prstGeom prst="roundRect">
            <a:avLst>
              <a:gd name="adj" fmla="val 16667"/>
            </a:avLst>
          </a:prstGeom>
          <a:solidFill>
            <a:schemeClr val="bg1"/>
          </a:solidFill>
          <a:ln w="25400" algn="ctr">
            <a:solidFill>
              <a:srgbClr val="FFCC00"/>
            </a:solidFill>
            <a:round/>
            <a:headEnd/>
            <a:tailEnd/>
          </a:ln>
          <a:effectLst>
            <a:glow rad="63500">
              <a:schemeClr val="accent6">
                <a:satMod val="175000"/>
                <a:alpha val="40000"/>
              </a:schemeClr>
            </a:glow>
          </a:effectLst>
        </p:spPr>
        <p:txBody>
          <a:bodyPr wrap="square" lIns="0" tIns="0" rIns="0" bIns="0" anchor="t" anchorCtr="0">
            <a:normAutofit/>
          </a:bodyPr>
          <a:lstStyle/>
          <a:p>
            <a:pPr indent="-342900">
              <a:lnSpc>
                <a:spcPct val="80000"/>
              </a:lnSpc>
              <a:defRPr/>
            </a:pPr>
            <a:r>
              <a:rPr lang="en-US" altLang="zh-CN" sz="2000" dirty="0" smtClean="0">
                <a:latin typeface="Helvetica"/>
                <a:cs typeface="Arial" charset="0"/>
              </a:rPr>
              <a:t> </a:t>
            </a:r>
          </a:p>
          <a:p>
            <a:pPr indent="-342900">
              <a:defRPr/>
            </a:pPr>
            <a:r>
              <a:rPr lang="en-US" altLang="zh-CN" sz="2000" dirty="0" smtClean="0">
                <a:latin typeface="Helvetica"/>
                <a:cs typeface="Arial" charset="0"/>
              </a:rPr>
              <a:t>The second logical fallacy taught to Polly: Hasty Generalization (</a:t>
            </a:r>
            <a:r>
              <a:rPr lang="en-US" altLang="zh-CN" sz="2000" dirty="0" err="1" smtClean="0">
                <a:latin typeface="Helvetica"/>
                <a:cs typeface="Arial" charset="0"/>
              </a:rPr>
              <a:t>Paras</a:t>
            </a:r>
            <a:r>
              <a:rPr lang="en-US" altLang="zh-CN" sz="2000" dirty="0" smtClean="0">
                <a:latin typeface="Helvetica"/>
                <a:cs typeface="Arial" charset="0"/>
              </a:rPr>
              <a:t>. 12-15)</a:t>
            </a:r>
          </a:p>
        </p:txBody>
      </p:sp>
      <p:sp>
        <p:nvSpPr>
          <p:cNvPr id="17" name="圆角矩形 16"/>
          <p:cNvSpPr>
            <a:spLocks noChangeArrowheads="1"/>
          </p:cNvSpPr>
          <p:nvPr/>
        </p:nvSpPr>
        <p:spPr bwMode="auto">
          <a:xfrm>
            <a:off x="5429256" y="3563637"/>
            <a:ext cx="1780426" cy="2500329"/>
          </a:xfrm>
          <a:prstGeom prst="roundRect">
            <a:avLst>
              <a:gd name="adj" fmla="val 16667"/>
            </a:avLst>
          </a:prstGeom>
          <a:solidFill>
            <a:schemeClr val="bg1"/>
          </a:solidFill>
          <a:ln w="25400" algn="ctr">
            <a:solidFill>
              <a:srgbClr val="FFCC00"/>
            </a:solidFill>
            <a:round/>
            <a:headEnd/>
            <a:tailEnd/>
          </a:ln>
          <a:effectLst>
            <a:glow rad="63500">
              <a:schemeClr val="accent6">
                <a:satMod val="175000"/>
                <a:alpha val="40000"/>
              </a:schemeClr>
            </a:glow>
          </a:effectLst>
        </p:spPr>
        <p:txBody>
          <a:bodyPr wrap="square" lIns="0" tIns="0" rIns="0" bIns="0" anchor="t" anchorCtr="0">
            <a:normAutofit/>
          </a:bodyPr>
          <a:lstStyle/>
          <a:p>
            <a:pPr indent="-342900">
              <a:lnSpc>
                <a:spcPct val="80000"/>
              </a:lnSpc>
              <a:defRPr/>
            </a:pPr>
            <a:r>
              <a:rPr lang="en-US" altLang="zh-CN" sz="2000" dirty="0" smtClean="0">
                <a:latin typeface="Helvetica"/>
                <a:cs typeface="Arial" charset="0"/>
              </a:rPr>
              <a:t> </a:t>
            </a:r>
          </a:p>
          <a:p>
            <a:pPr indent="-457200">
              <a:defRPr/>
            </a:pPr>
            <a:r>
              <a:rPr lang="en-US" altLang="zh-CN" sz="2000" dirty="0" smtClean="0">
                <a:latin typeface="Helvetica"/>
                <a:cs typeface="Arial" charset="0"/>
              </a:rPr>
              <a:t>The </a:t>
            </a:r>
            <a:r>
              <a:rPr lang="en-US" altLang="zh-CN" sz="2000" dirty="0">
                <a:latin typeface="Helvetica"/>
                <a:cs typeface="Arial" charset="0"/>
              </a:rPr>
              <a:t>third logical fallacy taught to Polly: Ad </a:t>
            </a:r>
            <a:r>
              <a:rPr lang="en-US" altLang="zh-CN" sz="2000" dirty="0" err="1" smtClean="0">
                <a:latin typeface="Helvetica"/>
                <a:cs typeface="Arial" charset="0"/>
              </a:rPr>
              <a:t>Misericordiam</a:t>
            </a:r>
            <a:r>
              <a:rPr lang="en-US" altLang="zh-CN" sz="2000" dirty="0" smtClean="0">
                <a:latin typeface="Helvetica"/>
                <a:cs typeface="Arial" charset="0"/>
              </a:rPr>
              <a:t> (</a:t>
            </a:r>
            <a:r>
              <a:rPr lang="en-US" altLang="zh-CN" sz="2000" dirty="0" err="1" smtClean="0">
                <a:latin typeface="Helvetica"/>
                <a:cs typeface="Arial" charset="0"/>
              </a:rPr>
              <a:t>Paras</a:t>
            </a:r>
            <a:r>
              <a:rPr lang="en-US" altLang="zh-CN" sz="2000" dirty="0" smtClean="0">
                <a:latin typeface="Helvetica"/>
                <a:cs typeface="Arial" charset="0"/>
              </a:rPr>
              <a:t>. </a:t>
            </a:r>
            <a:r>
              <a:rPr lang="en-US" altLang="zh-CN" sz="2000" dirty="0">
                <a:latin typeface="Helvetica"/>
                <a:cs typeface="Arial" charset="0"/>
              </a:rPr>
              <a:t>16-21)</a:t>
            </a:r>
          </a:p>
        </p:txBody>
      </p:sp>
      <p:sp>
        <p:nvSpPr>
          <p:cNvPr id="18" name="圆角矩形 17"/>
          <p:cNvSpPr>
            <a:spLocks noChangeArrowheads="1"/>
          </p:cNvSpPr>
          <p:nvPr/>
        </p:nvSpPr>
        <p:spPr bwMode="auto">
          <a:xfrm>
            <a:off x="7245138" y="3563640"/>
            <a:ext cx="1756018" cy="2500328"/>
          </a:xfrm>
          <a:prstGeom prst="roundRect">
            <a:avLst>
              <a:gd name="adj" fmla="val 16667"/>
            </a:avLst>
          </a:prstGeom>
          <a:solidFill>
            <a:schemeClr val="bg1"/>
          </a:solidFill>
          <a:ln w="25400" algn="ctr">
            <a:solidFill>
              <a:srgbClr val="FFCC00"/>
            </a:solidFill>
            <a:round/>
            <a:headEnd/>
            <a:tailEnd/>
          </a:ln>
          <a:effectLst>
            <a:glow rad="63500">
              <a:schemeClr val="accent6">
                <a:satMod val="175000"/>
                <a:alpha val="40000"/>
              </a:schemeClr>
            </a:glow>
          </a:effectLst>
        </p:spPr>
        <p:txBody>
          <a:bodyPr wrap="square" lIns="0" tIns="0" rIns="0" bIns="0" anchor="t" anchorCtr="0">
            <a:noAutofit/>
          </a:bodyPr>
          <a:lstStyle/>
          <a:p>
            <a:pPr indent="-342900">
              <a:lnSpc>
                <a:spcPct val="80000"/>
              </a:lnSpc>
              <a:spcBef>
                <a:spcPct val="0"/>
              </a:spcBef>
              <a:defRPr/>
            </a:pPr>
            <a:endParaRPr lang="en-US" altLang="zh-CN" sz="2000" dirty="0" smtClean="0">
              <a:latin typeface="Helvetica"/>
              <a:cs typeface="Arial" charset="0"/>
            </a:endParaRPr>
          </a:p>
          <a:p>
            <a:pPr indent="-342900">
              <a:lnSpc>
                <a:spcPct val="80000"/>
              </a:lnSpc>
              <a:spcBef>
                <a:spcPct val="0"/>
              </a:spcBef>
              <a:defRPr/>
            </a:pPr>
            <a:endParaRPr lang="en-US" altLang="zh-CN" sz="2000" dirty="0" smtClean="0">
              <a:latin typeface="Helvetica"/>
              <a:cs typeface="Arial" charset="0"/>
            </a:endParaRPr>
          </a:p>
          <a:p>
            <a:pPr indent="-342900">
              <a:lnSpc>
                <a:spcPct val="80000"/>
              </a:lnSpc>
              <a:spcBef>
                <a:spcPct val="0"/>
              </a:spcBef>
              <a:defRPr/>
            </a:pPr>
            <a:r>
              <a:rPr lang="en-US" altLang="zh-CN" sz="2000" dirty="0" smtClean="0">
                <a:latin typeface="Helvetica"/>
                <a:cs typeface="Arial" charset="0"/>
              </a:rPr>
              <a:t>The </a:t>
            </a:r>
            <a:r>
              <a:rPr lang="en-US" altLang="zh-CN" sz="2000" dirty="0">
                <a:latin typeface="Helvetica"/>
                <a:cs typeface="Arial" charset="0"/>
              </a:rPr>
              <a:t>fourth logical fallacy taught to Polly: False </a:t>
            </a:r>
            <a:r>
              <a:rPr lang="en-US" altLang="zh-CN" sz="2000" dirty="0" smtClean="0">
                <a:latin typeface="Helvetica"/>
                <a:cs typeface="Arial" charset="0"/>
              </a:rPr>
              <a:t>Analogy (</a:t>
            </a:r>
            <a:r>
              <a:rPr lang="en-US" altLang="zh-CN" sz="2000" dirty="0" err="1" smtClean="0">
                <a:latin typeface="Helvetica"/>
                <a:cs typeface="Arial" charset="0"/>
              </a:rPr>
              <a:t>Paras</a:t>
            </a:r>
            <a:r>
              <a:rPr lang="en-US" altLang="zh-CN" sz="2000" dirty="0" smtClean="0">
                <a:latin typeface="Helvetica"/>
                <a:cs typeface="Arial" charset="0"/>
              </a:rPr>
              <a:t>. </a:t>
            </a:r>
            <a:r>
              <a:rPr lang="en-US" altLang="zh-CN" sz="2000" dirty="0">
                <a:latin typeface="Helvetica"/>
                <a:cs typeface="Arial" charset="0"/>
              </a:rPr>
              <a:t>22-25)</a:t>
            </a:r>
          </a:p>
        </p:txBody>
      </p:sp>
    </p:spTree>
    <p:extLst>
      <p:ext uri="{BB962C8B-B14F-4D97-AF65-F5344CB8AC3E}">
        <p14:creationId xmlns:p14="http://schemas.microsoft.com/office/powerpoint/2010/main" xmlns="" val="7787954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up)">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up)">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up)">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16" grpId="0" animBg="1"/>
      <p:bldP spid="17" grpId="0" animBg="1"/>
      <p:bldP spid="1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H:\2015年修改\图片11.jpg"/>
          <p:cNvPicPr>
            <a:picLocks noChangeAspect="1" noChangeArrowheads="1"/>
          </p:cNvPicPr>
          <p:nvPr/>
        </p:nvPicPr>
        <p:blipFill>
          <a:blip r:embed="rId2"/>
          <a:srcRect/>
          <a:stretch>
            <a:fillRect/>
          </a:stretch>
        </p:blipFill>
        <p:spPr bwMode="auto">
          <a:xfrm>
            <a:off x="-32" y="-15509"/>
            <a:ext cx="7589837" cy="1046981"/>
          </a:xfrm>
          <a:prstGeom prst="rect">
            <a:avLst/>
          </a:prstGeom>
          <a:noFill/>
        </p:spPr>
      </p:pic>
      <p:grpSp>
        <p:nvGrpSpPr>
          <p:cNvPr id="2" name="组合 11"/>
          <p:cNvGrpSpPr/>
          <p:nvPr/>
        </p:nvGrpSpPr>
        <p:grpSpPr>
          <a:xfrm>
            <a:off x="3137701" y="1017111"/>
            <a:ext cx="2448273" cy="1415273"/>
            <a:chOff x="3131841" y="1660524"/>
            <a:chExt cx="2448273" cy="1415273"/>
          </a:xfrm>
        </p:grpSpPr>
        <p:sp>
          <p:nvSpPr>
            <p:cNvPr id="15" name="Rectangle 12"/>
            <p:cNvSpPr>
              <a:spLocks noChangeArrowheads="1"/>
            </p:cNvSpPr>
            <p:nvPr/>
          </p:nvSpPr>
          <p:spPr bwMode="auto">
            <a:xfrm>
              <a:off x="3131842" y="1660524"/>
              <a:ext cx="2448272" cy="492443"/>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600" dirty="0" smtClean="0">
                  <a:latin typeface="Helvetica"/>
                  <a:cs typeface="Arial" charset="0"/>
                </a:rPr>
                <a:t>Introduction</a:t>
              </a:r>
              <a:endParaRPr lang="zh-CN" altLang="en-US" sz="2600" dirty="0">
                <a:latin typeface="Helvetica"/>
                <a:cs typeface="Arial" charset="0"/>
              </a:endParaRPr>
            </a:p>
          </p:txBody>
        </p:sp>
        <p:sp>
          <p:nvSpPr>
            <p:cNvPr id="17" name="Rectangle 12"/>
            <p:cNvSpPr>
              <a:spLocks noChangeArrowheads="1"/>
            </p:cNvSpPr>
            <p:nvPr/>
          </p:nvSpPr>
          <p:spPr bwMode="auto">
            <a:xfrm>
              <a:off x="3131841" y="2380604"/>
              <a:ext cx="2448272" cy="492443"/>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600" dirty="0" smtClean="0">
                  <a:latin typeface="Helvetica"/>
                  <a:cs typeface="Arial" charset="0"/>
                </a:rPr>
                <a:t>Body</a:t>
              </a:r>
              <a:endParaRPr lang="zh-CN" altLang="en-US" sz="2600" dirty="0">
                <a:latin typeface="Helvetica"/>
                <a:cs typeface="Arial" charset="0"/>
              </a:endParaRPr>
            </a:p>
          </p:txBody>
        </p:sp>
        <p:sp>
          <p:nvSpPr>
            <p:cNvPr id="19" name="下箭头 18"/>
            <p:cNvSpPr/>
            <p:nvPr/>
          </p:nvSpPr>
          <p:spPr>
            <a:xfrm>
              <a:off x="4211960" y="2164580"/>
              <a:ext cx="276157" cy="180020"/>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下箭头 19"/>
            <p:cNvSpPr/>
            <p:nvPr/>
          </p:nvSpPr>
          <p:spPr>
            <a:xfrm>
              <a:off x="4200085" y="2895777"/>
              <a:ext cx="256784" cy="180020"/>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Rectangle 12"/>
          <p:cNvSpPr>
            <a:spLocks noChangeArrowheads="1"/>
          </p:cNvSpPr>
          <p:nvPr/>
        </p:nvSpPr>
        <p:spPr bwMode="auto">
          <a:xfrm>
            <a:off x="827585" y="2480263"/>
            <a:ext cx="7560840" cy="769441"/>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200" dirty="0" smtClean="0">
                <a:latin typeface="Helvetica"/>
                <a:cs typeface="Arial" charset="0"/>
              </a:rPr>
              <a:t>The climax and end of the story </a:t>
            </a:r>
          </a:p>
          <a:p>
            <a:pPr algn="ctr"/>
            <a:r>
              <a:rPr lang="en-US" altLang="zh-CN" sz="2200" dirty="0" smtClean="0">
                <a:latin typeface="Helvetica"/>
                <a:cs typeface="Arial" charset="0"/>
              </a:rPr>
              <a:t>(Polly’s refutation and the final disclosure)</a:t>
            </a:r>
            <a:endParaRPr lang="zh-CN" altLang="en-US" sz="2200" dirty="0">
              <a:latin typeface="Helvetica"/>
              <a:cs typeface="Arial" charset="0"/>
            </a:endParaRPr>
          </a:p>
        </p:txBody>
      </p:sp>
      <p:sp>
        <p:nvSpPr>
          <p:cNvPr id="13" name="圆角矩形 12"/>
          <p:cNvSpPr>
            <a:spLocks noChangeArrowheads="1"/>
          </p:cNvSpPr>
          <p:nvPr/>
        </p:nvSpPr>
        <p:spPr bwMode="auto">
          <a:xfrm>
            <a:off x="1857356" y="3501008"/>
            <a:ext cx="1588341" cy="2991587"/>
          </a:xfrm>
          <a:prstGeom prst="roundRect">
            <a:avLst>
              <a:gd name="adj" fmla="val 16667"/>
            </a:avLst>
          </a:prstGeom>
          <a:solidFill>
            <a:schemeClr val="bg1"/>
          </a:solidFill>
          <a:ln w="25400" algn="ctr">
            <a:solidFill>
              <a:srgbClr val="FFCC00"/>
            </a:solidFill>
            <a:round/>
            <a:headEnd/>
            <a:tailEnd/>
          </a:ln>
          <a:effectLst>
            <a:glow rad="63500">
              <a:schemeClr val="accent6">
                <a:satMod val="175000"/>
                <a:alpha val="40000"/>
              </a:schemeClr>
            </a:glow>
          </a:effectLst>
        </p:spPr>
        <p:txBody>
          <a:bodyPr wrap="square" lIns="0" tIns="0" rIns="0" bIns="0" anchor="t" anchorCtr="0">
            <a:normAutofit lnSpcReduction="10000"/>
          </a:bodyPr>
          <a:lstStyle/>
          <a:p>
            <a:pPr>
              <a:spcBef>
                <a:spcPct val="0"/>
              </a:spcBef>
              <a:defRPr/>
            </a:pPr>
            <a:r>
              <a:rPr lang="en-US" altLang="zh-CN" sz="1900" dirty="0" smtClean="0">
                <a:latin typeface="Helvetica"/>
                <a:ea typeface="宋体" charset="-122"/>
                <a:cs typeface="Arial" charset="0"/>
              </a:rPr>
              <a:t>“</a:t>
            </a:r>
            <a:r>
              <a:rPr lang="en-US" altLang="zh-CN" sz="1900" dirty="0">
                <a:latin typeface="Helvetica"/>
                <a:ea typeface="宋体" charset="-122"/>
                <a:cs typeface="Arial" charset="0"/>
              </a:rPr>
              <a:t>You don’t have to eat a whole cake to know it’s good</a:t>
            </a:r>
            <a:r>
              <a:rPr lang="en-US" altLang="zh-CN" sz="1900" dirty="0" smtClean="0">
                <a:latin typeface="Helvetica"/>
                <a:ea typeface="宋体" charset="-122"/>
                <a:cs typeface="Arial" charset="0"/>
              </a:rPr>
              <a:t>.”</a:t>
            </a:r>
          </a:p>
          <a:p>
            <a:pPr>
              <a:spcBef>
                <a:spcPct val="0"/>
              </a:spcBef>
              <a:defRPr/>
            </a:pPr>
            <a:endParaRPr lang="en-US" altLang="zh-CN" sz="1900" dirty="0" smtClean="0">
              <a:latin typeface="Helvetica"/>
              <a:ea typeface="宋体" charset="-122"/>
              <a:cs typeface="Arial" charset="0"/>
            </a:endParaRPr>
          </a:p>
          <a:p>
            <a:pPr>
              <a:spcBef>
                <a:spcPct val="0"/>
              </a:spcBef>
              <a:defRPr/>
            </a:pPr>
            <a:r>
              <a:rPr lang="en-US" altLang="zh-CN" sz="1900" dirty="0" smtClean="0">
                <a:latin typeface="Helvetica"/>
                <a:ea typeface="宋体" charset="-122"/>
                <a:cs typeface="Arial" charset="0"/>
              </a:rPr>
              <a:t>False </a:t>
            </a:r>
            <a:r>
              <a:rPr lang="en-US" altLang="zh-CN" sz="1900" dirty="0">
                <a:latin typeface="Helvetica"/>
                <a:ea typeface="宋体" charset="-122"/>
                <a:cs typeface="Arial" charset="0"/>
              </a:rPr>
              <a:t>Analogy</a:t>
            </a:r>
            <a:r>
              <a:rPr lang="en-US" altLang="zh-CN" sz="1900" dirty="0" smtClean="0">
                <a:latin typeface="Helvetica"/>
                <a:ea typeface="宋体" charset="-122"/>
                <a:cs typeface="Arial" charset="0"/>
              </a:rPr>
              <a:t>. (</a:t>
            </a:r>
            <a:r>
              <a:rPr lang="en-US" altLang="zh-CN" sz="1900" dirty="0" err="1" smtClean="0">
                <a:latin typeface="Helvetica"/>
                <a:ea typeface="宋体" charset="-122"/>
                <a:cs typeface="Arial" charset="0"/>
              </a:rPr>
              <a:t>Paras</a:t>
            </a:r>
            <a:r>
              <a:rPr lang="en-US" altLang="zh-CN" sz="1900" dirty="0" smtClean="0">
                <a:latin typeface="Helvetica"/>
                <a:ea typeface="宋体" charset="-122"/>
                <a:cs typeface="Arial" charset="0"/>
              </a:rPr>
              <a:t>. 31-32)</a:t>
            </a:r>
            <a:endParaRPr lang="en-US" altLang="zh-CN" sz="1900" dirty="0">
              <a:latin typeface="Helvetica"/>
              <a:ea typeface="宋体" charset="-122"/>
              <a:cs typeface="Arial" charset="0"/>
            </a:endParaRPr>
          </a:p>
        </p:txBody>
      </p:sp>
      <p:sp>
        <p:nvSpPr>
          <p:cNvPr id="14" name="圆角矩形 13"/>
          <p:cNvSpPr>
            <a:spLocks noChangeArrowheads="1"/>
          </p:cNvSpPr>
          <p:nvPr/>
        </p:nvSpPr>
        <p:spPr bwMode="auto">
          <a:xfrm>
            <a:off x="3578107" y="3501008"/>
            <a:ext cx="1636836" cy="2991587"/>
          </a:xfrm>
          <a:prstGeom prst="roundRect">
            <a:avLst>
              <a:gd name="adj" fmla="val 16667"/>
            </a:avLst>
          </a:prstGeom>
          <a:solidFill>
            <a:schemeClr val="bg1"/>
          </a:solidFill>
          <a:ln w="25400" algn="ctr">
            <a:solidFill>
              <a:srgbClr val="FFCC00"/>
            </a:solidFill>
            <a:round/>
            <a:headEnd/>
            <a:tailEnd/>
          </a:ln>
          <a:effectLst>
            <a:glow rad="63500">
              <a:schemeClr val="accent6">
                <a:satMod val="175000"/>
                <a:alpha val="40000"/>
              </a:schemeClr>
            </a:glow>
          </a:effectLst>
        </p:spPr>
        <p:txBody>
          <a:bodyPr wrap="square" lIns="0" tIns="0" rIns="0" bIns="0" anchor="t" anchorCtr="0">
            <a:noAutofit/>
          </a:bodyPr>
          <a:lstStyle/>
          <a:p>
            <a:pPr>
              <a:spcBef>
                <a:spcPct val="0"/>
              </a:spcBef>
              <a:defRPr/>
            </a:pPr>
            <a:r>
              <a:rPr lang="en-US" altLang="zh-CN" sz="1900" dirty="0" smtClean="0">
                <a:latin typeface="Helvetica"/>
                <a:ea typeface="宋体" charset="-122"/>
                <a:cs typeface="Arial" charset="0"/>
              </a:rPr>
              <a:t>“</a:t>
            </a:r>
            <a:r>
              <a:rPr lang="en-US" altLang="zh-CN" sz="1900" dirty="0">
                <a:latin typeface="Helvetica"/>
                <a:ea typeface="宋体" charset="-122"/>
                <a:cs typeface="Arial" charset="0"/>
              </a:rPr>
              <a:t>Please say you’ll go out with me. I’m nothing without you</a:t>
            </a:r>
            <a:r>
              <a:rPr lang="en-US" altLang="zh-CN" sz="1900" dirty="0" smtClean="0">
                <a:latin typeface="Helvetica"/>
                <a:ea typeface="宋体" charset="-122"/>
                <a:cs typeface="Arial" charset="0"/>
              </a:rPr>
              <a:t>.” </a:t>
            </a:r>
          </a:p>
          <a:p>
            <a:pPr>
              <a:spcBef>
                <a:spcPct val="0"/>
              </a:spcBef>
              <a:defRPr/>
            </a:pPr>
            <a:endParaRPr lang="en-US" altLang="zh-CN" sz="1900" dirty="0" smtClean="0">
              <a:latin typeface="Helvetica"/>
              <a:ea typeface="宋体" charset="-122"/>
              <a:cs typeface="Arial" charset="0"/>
            </a:endParaRPr>
          </a:p>
          <a:p>
            <a:pPr>
              <a:spcBef>
                <a:spcPct val="0"/>
              </a:spcBef>
              <a:defRPr/>
            </a:pPr>
            <a:r>
              <a:rPr lang="en-US" altLang="zh-CN" sz="1900" dirty="0" smtClean="0">
                <a:latin typeface="Helvetica"/>
                <a:ea typeface="宋体" charset="-122"/>
                <a:cs typeface="Arial" charset="0"/>
              </a:rPr>
              <a:t>Ad </a:t>
            </a:r>
            <a:r>
              <a:rPr lang="en-US" altLang="zh-CN" sz="1900" dirty="0" err="1" smtClean="0">
                <a:latin typeface="Helvetica"/>
                <a:ea typeface="宋体" charset="-122"/>
                <a:cs typeface="Arial" charset="0"/>
              </a:rPr>
              <a:t>Misericordiam</a:t>
            </a:r>
            <a:r>
              <a:rPr lang="en-US" altLang="zh-CN" sz="1900" dirty="0" smtClean="0">
                <a:latin typeface="Helvetica"/>
                <a:ea typeface="宋体" charset="-122"/>
                <a:cs typeface="Arial" charset="0"/>
              </a:rPr>
              <a:t>. (</a:t>
            </a:r>
            <a:r>
              <a:rPr lang="en-US" altLang="zh-CN" sz="1900" dirty="0" err="1" smtClean="0">
                <a:latin typeface="Helvetica"/>
                <a:ea typeface="宋体" charset="-122"/>
                <a:cs typeface="Arial" charset="0"/>
              </a:rPr>
              <a:t>Paras</a:t>
            </a:r>
            <a:r>
              <a:rPr lang="en-US" altLang="zh-CN" sz="1900" dirty="0" smtClean="0">
                <a:latin typeface="Helvetica"/>
                <a:ea typeface="宋体" charset="-122"/>
                <a:cs typeface="Arial" charset="0"/>
              </a:rPr>
              <a:t>. 33-35)</a:t>
            </a:r>
            <a:endParaRPr lang="en-US" altLang="zh-CN" sz="1900" dirty="0">
              <a:latin typeface="Helvetica"/>
              <a:ea typeface="宋体" charset="-122"/>
              <a:cs typeface="Arial" charset="0"/>
            </a:endParaRPr>
          </a:p>
        </p:txBody>
      </p:sp>
      <p:sp>
        <p:nvSpPr>
          <p:cNvPr id="16" name="圆角矩形 15"/>
          <p:cNvSpPr>
            <a:spLocks noChangeArrowheads="1"/>
          </p:cNvSpPr>
          <p:nvPr/>
        </p:nvSpPr>
        <p:spPr bwMode="auto">
          <a:xfrm>
            <a:off x="5372862" y="3501008"/>
            <a:ext cx="1724710" cy="2991587"/>
          </a:xfrm>
          <a:prstGeom prst="roundRect">
            <a:avLst>
              <a:gd name="adj" fmla="val 16667"/>
            </a:avLst>
          </a:prstGeom>
          <a:solidFill>
            <a:schemeClr val="bg1"/>
          </a:solidFill>
          <a:ln w="25400" algn="ctr">
            <a:solidFill>
              <a:srgbClr val="FFCC00"/>
            </a:solidFill>
            <a:round/>
            <a:headEnd/>
            <a:tailEnd/>
          </a:ln>
          <a:effectLst>
            <a:glow rad="63500">
              <a:schemeClr val="accent6">
                <a:satMod val="175000"/>
                <a:alpha val="40000"/>
              </a:schemeClr>
            </a:glow>
          </a:effectLst>
        </p:spPr>
        <p:txBody>
          <a:bodyPr wrap="square" lIns="0" tIns="0" rIns="0" bIns="0" anchor="t" anchorCtr="0">
            <a:noAutofit/>
          </a:bodyPr>
          <a:lstStyle/>
          <a:p>
            <a:pPr>
              <a:spcBef>
                <a:spcPct val="0"/>
              </a:spcBef>
              <a:defRPr/>
            </a:pPr>
            <a:r>
              <a:rPr lang="en-US" altLang="zh-CN" sz="1900" dirty="0" smtClean="0">
                <a:latin typeface="Helvetica"/>
                <a:ea typeface="宋体" charset="-122"/>
                <a:cs typeface="Arial" charset="0"/>
              </a:rPr>
              <a:t>“</a:t>
            </a:r>
            <a:r>
              <a:rPr lang="en-US" altLang="zh-CN" sz="1900" dirty="0">
                <a:latin typeface="Helvetica"/>
                <a:ea typeface="宋体" charset="-122"/>
                <a:cs typeface="Arial" charset="0"/>
              </a:rPr>
              <a:t>You know the things you learn in school don’t have anything to do with real life</a:t>
            </a:r>
            <a:r>
              <a:rPr lang="en-US" altLang="zh-CN" sz="1900" dirty="0" smtClean="0">
                <a:latin typeface="Helvetica"/>
                <a:ea typeface="宋体" charset="-122"/>
                <a:cs typeface="Arial" charset="0"/>
              </a:rPr>
              <a:t>.”</a:t>
            </a:r>
          </a:p>
          <a:p>
            <a:pPr>
              <a:spcBef>
                <a:spcPct val="0"/>
              </a:spcBef>
              <a:defRPr/>
            </a:pPr>
            <a:r>
              <a:rPr lang="en-US" altLang="zh-CN" sz="1900" dirty="0" err="1" smtClean="0">
                <a:latin typeface="Helvetica"/>
                <a:ea typeface="宋体" charset="-122"/>
                <a:cs typeface="Arial" charset="0"/>
              </a:rPr>
              <a:t>Dicto</a:t>
            </a:r>
            <a:r>
              <a:rPr lang="en-US" altLang="zh-CN" sz="1900" dirty="0" smtClean="0">
                <a:latin typeface="Helvetica"/>
                <a:ea typeface="宋体" charset="-122"/>
                <a:cs typeface="Arial" charset="0"/>
              </a:rPr>
              <a:t> </a:t>
            </a:r>
            <a:r>
              <a:rPr lang="en-US" altLang="zh-CN" sz="1900" dirty="0" err="1" smtClean="0">
                <a:latin typeface="Helvetica"/>
                <a:ea typeface="宋体" charset="-122"/>
                <a:cs typeface="Arial" charset="0"/>
              </a:rPr>
              <a:t>Simpliciter</a:t>
            </a:r>
            <a:r>
              <a:rPr lang="en-US" altLang="zh-CN" sz="1900" dirty="0" smtClean="0">
                <a:latin typeface="Helvetica"/>
                <a:ea typeface="宋体" charset="-122"/>
                <a:cs typeface="Arial" charset="0"/>
              </a:rPr>
              <a:t>.  (</a:t>
            </a:r>
            <a:r>
              <a:rPr lang="en-US" altLang="zh-CN" sz="1900" dirty="0" err="1" smtClean="0">
                <a:latin typeface="Helvetica"/>
                <a:ea typeface="宋体" charset="-122"/>
                <a:cs typeface="Arial" charset="0"/>
              </a:rPr>
              <a:t>Paras</a:t>
            </a:r>
            <a:r>
              <a:rPr lang="en-US" altLang="zh-CN" sz="1900" dirty="0" smtClean="0">
                <a:latin typeface="Helvetica"/>
                <a:ea typeface="宋体" charset="-122"/>
                <a:cs typeface="Arial" charset="0"/>
              </a:rPr>
              <a:t>. 36-37)</a:t>
            </a:r>
            <a:endParaRPr lang="en-US" altLang="zh-CN" sz="1900" dirty="0">
              <a:latin typeface="Helvetica"/>
              <a:ea typeface="宋体" charset="-122"/>
              <a:cs typeface="Arial" charset="0"/>
            </a:endParaRPr>
          </a:p>
        </p:txBody>
      </p:sp>
      <p:sp>
        <p:nvSpPr>
          <p:cNvPr id="22" name="圆角矩形 21"/>
          <p:cNvSpPr>
            <a:spLocks noChangeArrowheads="1"/>
          </p:cNvSpPr>
          <p:nvPr/>
        </p:nvSpPr>
        <p:spPr bwMode="auto">
          <a:xfrm>
            <a:off x="7275004" y="3501008"/>
            <a:ext cx="1572301" cy="2991587"/>
          </a:xfrm>
          <a:prstGeom prst="roundRect">
            <a:avLst>
              <a:gd name="adj" fmla="val 16667"/>
            </a:avLst>
          </a:prstGeom>
          <a:solidFill>
            <a:schemeClr val="bg1"/>
          </a:solidFill>
          <a:ln w="25400" algn="ctr">
            <a:solidFill>
              <a:srgbClr val="FFCC00"/>
            </a:solidFill>
            <a:round/>
            <a:headEnd/>
            <a:tailEnd/>
          </a:ln>
          <a:effectLst>
            <a:glow rad="63500">
              <a:schemeClr val="accent6">
                <a:satMod val="175000"/>
                <a:alpha val="40000"/>
              </a:schemeClr>
            </a:glow>
          </a:effectLst>
        </p:spPr>
        <p:txBody>
          <a:bodyPr wrap="square" lIns="0" tIns="0" rIns="0" bIns="0" anchor="t" anchorCtr="0">
            <a:normAutofit fontScale="85000" lnSpcReduction="20000"/>
          </a:bodyPr>
          <a:lstStyle/>
          <a:p>
            <a:pPr>
              <a:lnSpc>
                <a:spcPct val="120000"/>
              </a:lnSpc>
              <a:defRPr/>
            </a:pPr>
            <a:r>
              <a:rPr lang="en-US" altLang="zh-CN" sz="2200" dirty="0" smtClean="0">
                <a:latin typeface="Helvetica"/>
                <a:ea typeface="宋体" charset="-122"/>
                <a:cs typeface="Arial" charset="0"/>
              </a:rPr>
              <a:t>Climax </a:t>
            </a:r>
            <a:r>
              <a:rPr lang="en-US" altLang="zh-CN" sz="2200" dirty="0">
                <a:latin typeface="Helvetica"/>
                <a:ea typeface="宋体" charset="-122"/>
                <a:cs typeface="Arial" charset="0"/>
              </a:rPr>
              <a:t>of the story: </a:t>
            </a:r>
            <a:endParaRPr lang="en-US" altLang="zh-CN" sz="2200" dirty="0" smtClean="0">
              <a:latin typeface="Helvetica"/>
              <a:ea typeface="宋体" charset="-122"/>
              <a:cs typeface="Arial" charset="0"/>
            </a:endParaRPr>
          </a:p>
          <a:p>
            <a:pPr>
              <a:lnSpc>
                <a:spcPct val="120000"/>
              </a:lnSpc>
              <a:defRPr/>
            </a:pPr>
            <a:endParaRPr lang="en-US" altLang="zh-CN" sz="2200" dirty="0" smtClean="0">
              <a:latin typeface="Helvetica"/>
              <a:ea typeface="宋体" charset="-122"/>
              <a:cs typeface="Arial" charset="0"/>
            </a:endParaRPr>
          </a:p>
          <a:p>
            <a:pPr>
              <a:lnSpc>
                <a:spcPct val="120000"/>
              </a:lnSpc>
              <a:defRPr/>
            </a:pPr>
            <a:r>
              <a:rPr lang="en-US" altLang="zh-CN" sz="2200" dirty="0" smtClean="0">
                <a:latin typeface="Helvetica"/>
                <a:ea typeface="宋体" charset="-122"/>
                <a:cs typeface="Arial" charset="0"/>
              </a:rPr>
              <a:t>Polly </a:t>
            </a:r>
            <a:r>
              <a:rPr lang="en-US" altLang="zh-CN" sz="2200" dirty="0">
                <a:latin typeface="Helvetica"/>
                <a:ea typeface="宋体" charset="-122"/>
                <a:cs typeface="Arial" charset="0"/>
              </a:rPr>
              <a:t>refuses to be the narrator’s girlfriend. (</a:t>
            </a:r>
            <a:r>
              <a:rPr lang="en-US" altLang="zh-CN" sz="2200" dirty="0" err="1">
                <a:latin typeface="Helvetica"/>
                <a:ea typeface="宋体" charset="-122"/>
                <a:cs typeface="Arial" charset="0"/>
              </a:rPr>
              <a:t>Paras</a:t>
            </a:r>
            <a:r>
              <a:rPr lang="en-US" altLang="zh-CN" sz="2200" dirty="0">
                <a:latin typeface="Helvetica"/>
                <a:ea typeface="宋体" charset="-122"/>
                <a:cs typeface="Arial" charset="0"/>
              </a:rPr>
              <a:t>. 38-43)</a:t>
            </a:r>
          </a:p>
        </p:txBody>
      </p:sp>
      <p:sp>
        <p:nvSpPr>
          <p:cNvPr id="23" name="文本占位符 25"/>
          <p:cNvSpPr txBox="1">
            <a:spLocks noChangeArrowheads="1"/>
          </p:cNvSpPr>
          <p:nvPr/>
        </p:nvSpPr>
        <p:spPr>
          <a:xfrm>
            <a:off x="215137" y="3501008"/>
            <a:ext cx="1570781" cy="2991587"/>
          </a:xfrm>
          <a:prstGeom prst="roundRect">
            <a:avLst>
              <a:gd name="adj" fmla="val 15271"/>
            </a:avLst>
          </a:prstGeom>
          <a:solidFill>
            <a:schemeClr val="bg1"/>
          </a:solidFill>
          <a:ln w="25400" algn="ctr">
            <a:solidFill>
              <a:srgbClr val="FFCC00"/>
            </a:solidFill>
            <a:round/>
          </a:ln>
          <a:effectLst>
            <a:glow rad="63500">
              <a:schemeClr val="accent6">
                <a:satMod val="175000"/>
                <a:alpha val="40000"/>
              </a:schemeClr>
            </a:glow>
          </a:effectLst>
        </p:spPr>
        <p:txBody>
          <a:bodyPr vert="horz" wrap="square" lIns="0" tIns="0" rIns="0" bIns="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None/>
            </a:pPr>
            <a:r>
              <a:rPr lang="en-US" altLang="zh-CN" sz="2400" dirty="0">
                <a:latin typeface="Helvetica"/>
                <a:ea typeface="宋体" charset="-122"/>
                <a:cs typeface="Arial" charset="0"/>
              </a:rPr>
              <a:t> </a:t>
            </a:r>
            <a:r>
              <a:rPr lang="en-US" altLang="zh-CN" sz="2600" dirty="0" smtClean="0">
                <a:latin typeface="Helvetica"/>
                <a:cs typeface="Arial" charset="0"/>
              </a:rPr>
              <a:t>“</a:t>
            </a:r>
            <a:r>
              <a:rPr lang="en-US" altLang="zh-CN" sz="2600" dirty="0">
                <a:latin typeface="Helvetica"/>
                <a:cs typeface="Arial" charset="0"/>
              </a:rPr>
              <a:t>We make a pretty good couple</a:t>
            </a:r>
            <a:r>
              <a:rPr lang="en-US" altLang="zh-CN" sz="2600" dirty="0" smtClean="0">
                <a:latin typeface="Helvetica"/>
                <a:cs typeface="Arial" charset="0"/>
              </a:rPr>
              <a:t>.”</a:t>
            </a:r>
          </a:p>
          <a:p>
            <a:pPr marL="0" indent="0">
              <a:lnSpc>
                <a:spcPct val="120000"/>
              </a:lnSpc>
              <a:spcBef>
                <a:spcPct val="0"/>
              </a:spcBef>
              <a:buNone/>
            </a:pPr>
            <a:endParaRPr lang="en-US" altLang="zh-CN" sz="2600" dirty="0" smtClean="0">
              <a:latin typeface="Helvetica"/>
              <a:cs typeface="Arial" charset="0"/>
            </a:endParaRPr>
          </a:p>
          <a:p>
            <a:pPr marL="0" indent="0">
              <a:lnSpc>
                <a:spcPct val="120000"/>
              </a:lnSpc>
              <a:spcBef>
                <a:spcPct val="0"/>
              </a:spcBef>
              <a:buNone/>
            </a:pPr>
            <a:r>
              <a:rPr lang="en-US" altLang="zh-CN" sz="2600" dirty="0" smtClean="0">
                <a:latin typeface="Helvetica"/>
                <a:cs typeface="Arial" charset="0"/>
              </a:rPr>
              <a:t>Hasty </a:t>
            </a:r>
            <a:r>
              <a:rPr lang="en-US" altLang="zh-CN" sz="2600" dirty="0" err="1" smtClean="0">
                <a:latin typeface="Helvetica"/>
                <a:cs typeface="Arial" charset="0"/>
              </a:rPr>
              <a:t>Generaliza-tion</a:t>
            </a:r>
            <a:r>
              <a:rPr lang="en-US" altLang="zh-CN" sz="2600" dirty="0" smtClean="0">
                <a:latin typeface="Helvetica"/>
                <a:cs typeface="Arial" charset="0"/>
              </a:rPr>
              <a:t>. (</a:t>
            </a:r>
            <a:r>
              <a:rPr lang="en-US" altLang="zh-CN" sz="2600" dirty="0" err="1" smtClean="0">
                <a:latin typeface="Helvetica"/>
                <a:cs typeface="Arial" charset="0"/>
              </a:rPr>
              <a:t>Paras</a:t>
            </a:r>
            <a:r>
              <a:rPr lang="en-US" altLang="zh-CN" sz="2600" dirty="0" smtClean="0">
                <a:latin typeface="Helvetica"/>
                <a:cs typeface="Arial" charset="0"/>
              </a:rPr>
              <a:t>. 26-30)</a:t>
            </a:r>
            <a:endParaRPr lang="en-US" altLang="zh-CN" sz="2600" dirty="0">
              <a:latin typeface="Helvetica"/>
              <a:cs typeface="Arial" charset="0"/>
            </a:endParaRPr>
          </a:p>
        </p:txBody>
      </p:sp>
    </p:spTree>
    <p:extLst>
      <p:ext uri="{BB962C8B-B14F-4D97-AF65-F5344CB8AC3E}">
        <p14:creationId xmlns:p14="http://schemas.microsoft.com/office/powerpoint/2010/main" xmlns="" val="16833659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up)">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up)">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up)">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animBg="1"/>
      <p:bldP spid="22" grpId="0" animBg="1"/>
      <p:bldP spid="2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2699792" y="1660524"/>
            <a:ext cx="3768449" cy="3983054"/>
            <a:chOff x="2483769" y="1660524"/>
            <a:chExt cx="3768449" cy="3983054"/>
          </a:xfrm>
        </p:grpSpPr>
        <p:sp>
          <p:nvSpPr>
            <p:cNvPr id="12" name="Rectangle 12"/>
            <p:cNvSpPr>
              <a:spLocks noChangeArrowheads="1"/>
            </p:cNvSpPr>
            <p:nvPr/>
          </p:nvSpPr>
          <p:spPr bwMode="auto">
            <a:xfrm>
              <a:off x="2483769" y="1660524"/>
              <a:ext cx="3768449" cy="523220"/>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800" dirty="0" smtClean="0">
                  <a:latin typeface="Helvetica"/>
                  <a:cs typeface="Arial" charset="0"/>
                </a:rPr>
                <a:t>Introduction   </a:t>
              </a:r>
              <a:endParaRPr lang="zh-CN" altLang="en-US" sz="2800" dirty="0">
                <a:latin typeface="Helvetica"/>
                <a:cs typeface="Arial" charset="0"/>
              </a:endParaRPr>
            </a:p>
          </p:txBody>
        </p:sp>
        <p:sp>
          <p:nvSpPr>
            <p:cNvPr id="13" name="Rectangle 12"/>
            <p:cNvSpPr>
              <a:spLocks noChangeArrowheads="1"/>
            </p:cNvSpPr>
            <p:nvPr/>
          </p:nvSpPr>
          <p:spPr bwMode="auto">
            <a:xfrm>
              <a:off x="2483769" y="3500438"/>
              <a:ext cx="3768449" cy="523220"/>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800" dirty="0" smtClean="0">
                  <a:latin typeface="Helvetica"/>
                  <a:cs typeface="Arial" charset="0"/>
                </a:rPr>
                <a:t>Body</a:t>
              </a:r>
              <a:endParaRPr lang="zh-CN" altLang="en-US" sz="2800" dirty="0">
                <a:latin typeface="Helvetica"/>
                <a:cs typeface="Arial" charset="0"/>
              </a:endParaRPr>
            </a:p>
          </p:txBody>
        </p:sp>
        <p:sp>
          <p:nvSpPr>
            <p:cNvPr id="15" name="下箭头 14"/>
            <p:cNvSpPr/>
            <p:nvPr/>
          </p:nvSpPr>
          <p:spPr>
            <a:xfrm>
              <a:off x="3995367" y="2428868"/>
              <a:ext cx="646362" cy="721220"/>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ectangle 12"/>
            <p:cNvSpPr>
              <a:spLocks noChangeArrowheads="1"/>
            </p:cNvSpPr>
            <p:nvPr/>
          </p:nvSpPr>
          <p:spPr bwMode="auto">
            <a:xfrm>
              <a:off x="2483769" y="5120358"/>
              <a:ext cx="3768449" cy="523220"/>
            </a:xfrm>
            <a:prstGeom prst="rect">
              <a:avLst/>
            </a:prstGeom>
            <a:solidFill>
              <a:srgbClr val="FFC000"/>
            </a:solidFill>
            <a:ln w="9525">
              <a:noFill/>
              <a:miter lim="800000"/>
              <a:headEnd/>
              <a:tailEnd/>
            </a:ln>
            <a:effectLst>
              <a:prstShdw prst="shdw11">
                <a:schemeClr val="bg2">
                  <a:alpha val="50000"/>
                </a:schemeClr>
              </a:prstShdw>
            </a:effectLst>
          </p:spPr>
          <p:txBody>
            <a:bodyPr wrap="square">
              <a:spAutoFit/>
            </a:bodyPr>
            <a:lstStyle/>
            <a:p>
              <a:pPr algn="ctr"/>
              <a:r>
                <a:rPr lang="en-US" altLang="zh-CN" sz="2800" dirty="0" smtClean="0">
                  <a:latin typeface="Helvetica"/>
                  <a:cs typeface="Arial" charset="0"/>
                </a:rPr>
                <a:t>Climax &amp; End</a:t>
              </a:r>
              <a:endParaRPr lang="en-US" altLang="zh-CN" sz="2800" dirty="0">
                <a:latin typeface="Helvetica"/>
                <a:cs typeface="Arial" charset="0"/>
              </a:endParaRPr>
            </a:p>
          </p:txBody>
        </p:sp>
      </p:grpSp>
      <p:pic>
        <p:nvPicPr>
          <p:cNvPr id="22" name="Picture 2" descr="H:\2015年修改\图片11.jpg"/>
          <p:cNvPicPr>
            <a:picLocks noChangeAspect="1" noChangeArrowheads="1"/>
          </p:cNvPicPr>
          <p:nvPr/>
        </p:nvPicPr>
        <p:blipFill>
          <a:blip r:embed="rId2"/>
          <a:srcRect/>
          <a:stretch>
            <a:fillRect/>
          </a:stretch>
        </p:blipFill>
        <p:spPr bwMode="auto">
          <a:xfrm>
            <a:off x="-32" y="-24"/>
            <a:ext cx="7589837" cy="1163637"/>
          </a:xfrm>
          <a:prstGeom prst="rect">
            <a:avLst/>
          </a:prstGeom>
          <a:noFill/>
        </p:spPr>
      </p:pic>
      <p:sp>
        <p:nvSpPr>
          <p:cNvPr id="9" name="下箭头 8"/>
          <p:cNvSpPr/>
          <p:nvPr/>
        </p:nvSpPr>
        <p:spPr>
          <a:xfrm>
            <a:off x="4211390" y="4214818"/>
            <a:ext cx="646362" cy="721220"/>
          </a:xfrm>
          <a:prstGeom prst="down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609558246"/>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5"/>
          <p:cNvPicPr>
            <a:picLocks noChangeAspect="1" noChangeArrowheads="1"/>
          </p:cNvPicPr>
          <p:nvPr/>
        </p:nvPicPr>
        <p:blipFill>
          <a:blip r:embed="rId3" cstate="print"/>
          <a:srcRect/>
          <a:stretch>
            <a:fillRect/>
          </a:stretch>
        </p:blipFill>
        <p:spPr bwMode="auto">
          <a:xfrm>
            <a:off x="12616" y="1305352"/>
            <a:ext cx="8988540" cy="5552648"/>
          </a:xfrm>
          <a:prstGeom prst="rect">
            <a:avLst/>
          </a:prstGeom>
          <a:noFill/>
          <a:ln w="9525" algn="ctr">
            <a:noFill/>
            <a:miter lim="800000"/>
            <a:headEnd/>
            <a:tailEnd/>
          </a:ln>
        </p:spPr>
      </p:pic>
      <p:sp>
        <p:nvSpPr>
          <p:cNvPr id="162818" name="TextBox 19"/>
          <p:cNvSpPr txBox="1">
            <a:spLocks noChangeArrowheads="1"/>
          </p:cNvSpPr>
          <p:nvPr/>
        </p:nvSpPr>
        <p:spPr bwMode="auto">
          <a:xfrm>
            <a:off x="1258888" y="1454150"/>
            <a:ext cx="1800225" cy="400050"/>
          </a:xfrm>
          <a:prstGeom prst="rect">
            <a:avLst/>
          </a:prstGeom>
          <a:noFill/>
          <a:ln w="9525">
            <a:noFill/>
            <a:miter lim="800000"/>
            <a:headEnd/>
            <a:tailEnd/>
          </a:ln>
        </p:spPr>
        <p:txBody>
          <a:bodyPr>
            <a:spAutoFit/>
          </a:bodyPr>
          <a:lstStyle/>
          <a:p>
            <a:endParaRPr lang="zh-CN" altLang="en-US" sz="2000" b="1" dirty="0">
              <a:latin typeface="Helvetica"/>
              <a:ea typeface="Helvetica Neue"/>
              <a:cs typeface="Helvetica Neue"/>
            </a:endParaRPr>
          </a:p>
        </p:txBody>
      </p:sp>
      <p:sp>
        <p:nvSpPr>
          <p:cNvPr id="11" name="Rectangle 10"/>
          <p:cNvSpPr/>
          <p:nvPr/>
        </p:nvSpPr>
        <p:spPr>
          <a:xfrm>
            <a:off x="767290" y="1928802"/>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9" name="矩形 18"/>
          <p:cNvSpPr/>
          <p:nvPr/>
        </p:nvSpPr>
        <p:spPr>
          <a:xfrm>
            <a:off x="1258888" y="2397949"/>
            <a:ext cx="6313508" cy="369332"/>
          </a:xfrm>
          <a:prstGeom prst="rect">
            <a:avLst/>
          </a:prstGeom>
        </p:spPr>
        <p:txBody>
          <a:bodyPr wrap="square">
            <a:spAutoFit/>
          </a:bodyPr>
          <a:lstStyle/>
          <a:p>
            <a:pPr eaLnBrk="0" hangingPunct="0">
              <a:defRPr/>
            </a:pPr>
            <a:endParaRPr lang="en-US" altLang="zh-CN" sz="1800" b="1" dirty="0" smtClean="0">
              <a:solidFill>
                <a:srgbClr val="0070C0"/>
              </a:solidFill>
              <a:latin typeface="Helvetica"/>
              <a:ea typeface="Helvetica Neue"/>
              <a:cs typeface="Helvetica Neue"/>
            </a:endParaRPr>
          </a:p>
        </p:txBody>
      </p:sp>
      <p:sp>
        <p:nvSpPr>
          <p:cNvPr id="20" name="矩形 19"/>
          <p:cNvSpPr/>
          <p:nvPr/>
        </p:nvSpPr>
        <p:spPr>
          <a:xfrm>
            <a:off x="1000115" y="2022195"/>
            <a:ext cx="5929339" cy="4154984"/>
          </a:xfrm>
          <a:prstGeom prst="rect">
            <a:avLst/>
          </a:prstGeom>
        </p:spPr>
        <p:txBody>
          <a:bodyPr wrap="square">
            <a:spAutoFit/>
          </a:bodyPr>
          <a:lstStyle/>
          <a:p>
            <a:pPr algn="ctr">
              <a:lnSpc>
                <a:spcPct val="110000"/>
              </a:lnSpc>
              <a:defRPr/>
            </a:pPr>
            <a:r>
              <a:rPr kumimoji="1" lang="en-US" altLang="zh-CN" sz="2400" b="1" dirty="0" smtClean="0">
                <a:solidFill>
                  <a:srgbClr val="0070C0"/>
                </a:solidFill>
                <a:latin typeface="Helvetica"/>
              </a:rPr>
              <a:t>Love and logic: The story of a fallacy</a:t>
            </a:r>
            <a:endParaRPr kumimoji="1" lang="en-US" altLang="zh-CN" sz="2400" b="1" dirty="0">
              <a:solidFill>
                <a:srgbClr val="0070C0"/>
              </a:solidFill>
              <a:latin typeface="Helvetica"/>
            </a:endParaRPr>
          </a:p>
          <a:p>
            <a:pPr algn="just">
              <a:lnSpc>
                <a:spcPct val="110000"/>
              </a:lnSpc>
              <a:defRPr/>
            </a:pPr>
            <a:r>
              <a:rPr kumimoji="1" lang="en-US" altLang="zh-CN" sz="2400" dirty="0">
                <a:latin typeface="Helvetica"/>
              </a:rPr>
              <a:t>    </a:t>
            </a:r>
            <a:r>
              <a:rPr kumimoji="1" lang="en-US" altLang="zh-CN" sz="2400" dirty="0" smtClean="0">
                <a:latin typeface="Helvetica"/>
              </a:rPr>
              <a:t>  My </a:t>
            </a:r>
            <a:r>
              <a:rPr kumimoji="1" lang="en-US" altLang="zh-CN" sz="2400" dirty="0">
                <a:latin typeface="Helvetica"/>
              </a:rPr>
              <a:t>roommate Rob made a </a:t>
            </a:r>
            <a:r>
              <a:rPr kumimoji="1" lang="en-US" altLang="zh-CN" sz="2400" u="sng" dirty="0" smtClean="0">
                <a:latin typeface="Helvetica"/>
              </a:rPr>
              <a:t> </a:t>
            </a:r>
            <a:r>
              <a:rPr kumimoji="1" lang="en-US" altLang="zh-CN" sz="2400" b="1" u="sng" dirty="0" smtClean="0">
                <a:latin typeface="Helvetica"/>
              </a:rPr>
              <a:t>      </a:t>
            </a:r>
            <a:r>
              <a:rPr kumimoji="1" lang="en-US" altLang="zh-CN" sz="2400" u="sng" dirty="0" smtClean="0">
                <a:latin typeface="Helvetica"/>
              </a:rPr>
              <a:t> </a:t>
            </a:r>
            <a:r>
              <a:rPr kumimoji="1" lang="en-US" altLang="zh-CN" sz="2400" dirty="0" smtClean="0">
                <a:latin typeface="Helvetica"/>
              </a:rPr>
              <a:t> with </a:t>
            </a:r>
            <a:r>
              <a:rPr kumimoji="1" lang="en-US" altLang="zh-CN" sz="2400" dirty="0">
                <a:latin typeface="Helvetica"/>
              </a:rPr>
              <a:t>me that he’d give me his girlfriend Polly in exchange for my jacket. And I agreed</a:t>
            </a:r>
            <a:r>
              <a:rPr kumimoji="1" lang="en-US" altLang="zh-CN" sz="2400" dirty="0" smtClean="0">
                <a:latin typeface="Helvetica"/>
              </a:rPr>
              <a:t>.</a:t>
            </a:r>
          </a:p>
          <a:p>
            <a:pPr algn="just">
              <a:lnSpc>
                <a:spcPct val="110000"/>
              </a:lnSpc>
              <a:defRPr/>
            </a:pPr>
            <a:r>
              <a:rPr kumimoji="1" lang="en-US" altLang="zh-CN" sz="2400" dirty="0" smtClean="0">
                <a:latin typeface="Helvetica"/>
              </a:rPr>
              <a:t>      Polly </a:t>
            </a:r>
            <a:r>
              <a:rPr kumimoji="1" lang="en-US" altLang="zh-CN" sz="2400" dirty="0">
                <a:latin typeface="Helvetica"/>
              </a:rPr>
              <a:t>had the right background to be the girlfriend of a </a:t>
            </a:r>
            <a:r>
              <a:rPr kumimoji="1" lang="en-US" altLang="zh-CN" sz="2400" u="sng" dirty="0" smtClean="0">
                <a:latin typeface="Helvetica"/>
              </a:rPr>
              <a:t>                            </a:t>
            </a:r>
            <a:r>
              <a:rPr kumimoji="1" lang="en-US" altLang="zh-CN" sz="2400" dirty="0" smtClean="0">
                <a:latin typeface="Helvetica"/>
              </a:rPr>
              <a:t> lawyer </a:t>
            </a:r>
            <a:r>
              <a:rPr kumimoji="1" lang="en-US" altLang="zh-CN" sz="2400" dirty="0">
                <a:latin typeface="Helvetica"/>
              </a:rPr>
              <a:t>like myself. She was pretty, well-off, and radiant. Still, I want to dispense her enough </a:t>
            </a:r>
            <a:r>
              <a:rPr kumimoji="1" lang="en-US" altLang="zh-CN" sz="2400" u="sng" dirty="0" smtClean="0">
                <a:latin typeface="Helvetica"/>
              </a:rPr>
              <a:t>                          </a:t>
            </a:r>
            <a:r>
              <a:rPr kumimoji="1" lang="en-US" altLang="zh-CN" sz="2400" dirty="0" smtClean="0">
                <a:latin typeface="Helvetica"/>
              </a:rPr>
              <a:t> to </a:t>
            </a:r>
            <a:r>
              <a:rPr kumimoji="1" lang="en-US" altLang="zh-CN" sz="2400" dirty="0">
                <a:latin typeface="Helvetica"/>
              </a:rPr>
              <a:t>make her “well-spoken”. </a:t>
            </a:r>
          </a:p>
        </p:txBody>
      </p:sp>
      <p:sp>
        <p:nvSpPr>
          <p:cNvPr id="13" name="Text Box 50"/>
          <p:cNvSpPr txBox="1">
            <a:spLocks noChangeArrowheads="1"/>
          </p:cNvSpPr>
          <p:nvPr/>
        </p:nvSpPr>
        <p:spPr bwMode="auto">
          <a:xfrm>
            <a:off x="5501233" y="2481021"/>
            <a:ext cx="942975"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b="1" dirty="0">
                <a:solidFill>
                  <a:srgbClr val="0070C0"/>
                </a:solidFill>
                <a:latin typeface="Helvetica"/>
              </a:rPr>
              <a:t>pact</a:t>
            </a:r>
          </a:p>
        </p:txBody>
      </p:sp>
      <p:sp>
        <p:nvSpPr>
          <p:cNvPr id="15" name="Text Box 50"/>
          <p:cNvSpPr txBox="1">
            <a:spLocks noChangeArrowheads="1"/>
          </p:cNvSpPr>
          <p:nvPr/>
        </p:nvSpPr>
        <p:spPr bwMode="auto">
          <a:xfrm rot="10800000" flipV="1">
            <a:off x="2508278" y="5301207"/>
            <a:ext cx="2639786"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b="1" dirty="0">
                <a:solidFill>
                  <a:srgbClr val="0070C0"/>
                </a:solidFill>
                <a:latin typeface="Helvetica"/>
              </a:rPr>
              <a:t>pearls of wisdom</a:t>
            </a:r>
          </a:p>
        </p:txBody>
      </p:sp>
      <p:sp>
        <p:nvSpPr>
          <p:cNvPr id="21" name="右箭头 20">
            <a:hlinkClick r:id="" action="ppaction://hlinkshowjump?jump=nextslide"/>
          </p:cNvPr>
          <p:cNvSpPr/>
          <p:nvPr/>
        </p:nvSpPr>
        <p:spPr>
          <a:xfrm>
            <a:off x="5843634" y="5733256"/>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56322" name="Picture 2" descr="H:\2015年修改\图片12.jpg"/>
          <p:cNvPicPr>
            <a:picLocks noChangeAspect="1" noChangeArrowheads="1"/>
          </p:cNvPicPr>
          <p:nvPr/>
        </p:nvPicPr>
        <p:blipFill>
          <a:blip r:embed="rId4"/>
          <a:srcRect/>
          <a:stretch>
            <a:fillRect/>
          </a:stretch>
        </p:blipFill>
        <p:spPr bwMode="auto">
          <a:xfrm>
            <a:off x="-32" y="0"/>
            <a:ext cx="7662863" cy="1163637"/>
          </a:xfrm>
          <a:prstGeom prst="rect">
            <a:avLst/>
          </a:prstGeom>
          <a:noFill/>
        </p:spPr>
      </p:pic>
      <p:sp>
        <p:nvSpPr>
          <p:cNvPr id="12" name="Text Box 50"/>
          <p:cNvSpPr txBox="1">
            <a:spLocks noChangeArrowheads="1"/>
          </p:cNvSpPr>
          <p:nvPr/>
        </p:nvSpPr>
        <p:spPr bwMode="auto">
          <a:xfrm rot="10800000" flipV="1">
            <a:off x="3456483" y="4101579"/>
            <a:ext cx="2472839"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b="1" dirty="0">
                <a:solidFill>
                  <a:srgbClr val="0070C0"/>
                </a:solidFill>
                <a:latin typeface="Helvetica"/>
              </a:rPr>
              <a:t>dogged, brilliant </a:t>
            </a:r>
          </a:p>
        </p:txBody>
      </p:sp>
    </p:spTree>
    <p:extLst>
      <p:ext uri="{BB962C8B-B14F-4D97-AF65-F5344CB8AC3E}">
        <p14:creationId xmlns:p14="http://schemas.microsoft.com/office/powerpoint/2010/main" xmlns="" val="3501138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P spid="21" grpId="0" animBg="1"/>
      <p:bldP spid="12"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5"/>
          <p:cNvPicPr>
            <a:picLocks noChangeAspect="1" noChangeArrowheads="1"/>
          </p:cNvPicPr>
          <p:nvPr/>
        </p:nvPicPr>
        <p:blipFill>
          <a:blip r:embed="rId3" cstate="print"/>
          <a:srcRect/>
          <a:stretch>
            <a:fillRect/>
          </a:stretch>
        </p:blipFill>
        <p:spPr bwMode="auto">
          <a:xfrm>
            <a:off x="12616" y="1285860"/>
            <a:ext cx="8988540" cy="5552648"/>
          </a:xfrm>
          <a:prstGeom prst="rect">
            <a:avLst/>
          </a:prstGeom>
          <a:noFill/>
          <a:ln w="9525" algn="ctr">
            <a:noFill/>
            <a:miter lim="800000"/>
            <a:headEnd/>
            <a:tailEnd/>
          </a:ln>
        </p:spPr>
      </p:pic>
      <p:sp>
        <p:nvSpPr>
          <p:cNvPr id="162818" name="TextBox 19"/>
          <p:cNvSpPr txBox="1">
            <a:spLocks noChangeArrowheads="1"/>
          </p:cNvSpPr>
          <p:nvPr/>
        </p:nvSpPr>
        <p:spPr bwMode="auto">
          <a:xfrm>
            <a:off x="1258888" y="1243037"/>
            <a:ext cx="1800225" cy="400050"/>
          </a:xfrm>
          <a:prstGeom prst="rect">
            <a:avLst/>
          </a:prstGeom>
          <a:noFill/>
          <a:ln w="9525">
            <a:noFill/>
            <a:miter lim="800000"/>
            <a:headEnd/>
            <a:tailEnd/>
          </a:ln>
        </p:spPr>
        <p:txBody>
          <a:bodyPr>
            <a:spAutoFit/>
          </a:bodyPr>
          <a:lstStyle/>
          <a:p>
            <a:endParaRPr lang="zh-CN" altLang="en-US" sz="2000" b="1" dirty="0">
              <a:latin typeface="Helvetica"/>
              <a:ea typeface="Helvetica Neue"/>
              <a:cs typeface="Helvetica Neue"/>
            </a:endParaRPr>
          </a:p>
        </p:txBody>
      </p:sp>
      <p:sp>
        <p:nvSpPr>
          <p:cNvPr id="11" name="Rectangle 10"/>
          <p:cNvSpPr/>
          <p:nvPr/>
        </p:nvSpPr>
        <p:spPr>
          <a:xfrm>
            <a:off x="767290" y="1717689"/>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9" name="矩形 18"/>
          <p:cNvSpPr/>
          <p:nvPr/>
        </p:nvSpPr>
        <p:spPr>
          <a:xfrm>
            <a:off x="1303324" y="2457806"/>
            <a:ext cx="6313508" cy="461665"/>
          </a:xfrm>
          <a:prstGeom prst="rect">
            <a:avLst/>
          </a:prstGeom>
        </p:spPr>
        <p:txBody>
          <a:bodyPr wrap="square">
            <a:spAutoFit/>
          </a:bodyPr>
          <a:lstStyle/>
          <a:p>
            <a:pPr eaLnBrk="0" hangingPunct="0">
              <a:defRPr/>
            </a:pPr>
            <a:endParaRPr lang="en-US" altLang="zh-CN" sz="2400" b="1" dirty="0" smtClean="0">
              <a:solidFill>
                <a:srgbClr val="0070C0"/>
              </a:solidFill>
              <a:latin typeface="Helvetica"/>
              <a:ea typeface="Helvetica Neue"/>
              <a:cs typeface="Helvetica Neue"/>
            </a:endParaRPr>
          </a:p>
        </p:txBody>
      </p:sp>
      <p:sp>
        <p:nvSpPr>
          <p:cNvPr id="20" name="矩形 19"/>
          <p:cNvSpPr/>
          <p:nvPr/>
        </p:nvSpPr>
        <p:spPr>
          <a:xfrm>
            <a:off x="971600" y="2173326"/>
            <a:ext cx="6048672" cy="3970318"/>
          </a:xfrm>
          <a:prstGeom prst="rect">
            <a:avLst/>
          </a:prstGeom>
        </p:spPr>
        <p:txBody>
          <a:bodyPr wrap="square">
            <a:spAutoFit/>
          </a:bodyPr>
          <a:lstStyle/>
          <a:p>
            <a:pPr algn="just">
              <a:lnSpc>
                <a:spcPct val="150000"/>
              </a:lnSpc>
              <a:defRPr/>
            </a:pPr>
            <a:r>
              <a:rPr kumimoji="1" lang="en-US" altLang="zh-CN" sz="2400" dirty="0" smtClean="0">
                <a:latin typeface="Helvetica"/>
              </a:rPr>
              <a:t>      So </a:t>
            </a:r>
            <a:r>
              <a:rPr kumimoji="1" lang="en-US" altLang="zh-CN" sz="2400" dirty="0">
                <a:latin typeface="Helvetica"/>
              </a:rPr>
              <a:t>I tried my best to teach her such logical </a:t>
            </a:r>
            <a:r>
              <a:rPr kumimoji="1" lang="en-US" altLang="zh-CN" sz="2400" u="sng" dirty="0" smtClean="0">
                <a:latin typeface="Helvetica"/>
              </a:rPr>
              <a:t>               </a:t>
            </a:r>
            <a:r>
              <a:rPr kumimoji="1" lang="en-US" altLang="zh-CN" sz="2400" dirty="0" smtClean="0">
                <a:latin typeface="Helvetica"/>
              </a:rPr>
              <a:t> as </a:t>
            </a:r>
            <a:r>
              <a:rPr kumimoji="1" lang="en-US" altLang="zh-CN" sz="2400" dirty="0" err="1">
                <a:latin typeface="Helvetica"/>
              </a:rPr>
              <a:t>Dicto</a:t>
            </a:r>
            <a:r>
              <a:rPr kumimoji="1" lang="en-US" altLang="zh-CN" sz="2400" dirty="0">
                <a:latin typeface="Helvetica"/>
              </a:rPr>
              <a:t> </a:t>
            </a:r>
            <a:r>
              <a:rPr kumimoji="1" lang="en-US" altLang="zh-CN" sz="2400" dirty="0" err="1">
                <a:latin typeface="Helvetica"/>
              </a:rPr>
              <a:t>Simpliciter</a:t>
            </a:r>
            <a:r>
              <a:rPr kumimoji="1" lang="en-US" altLang="zh-CN" sz="2400" dirty="0">
                <a:latin typeface="Helvetica"/>
              </a:rPr>
              <a:t>, Hasty Generalization, Ad </a:t>
            </a:r>
            <a:r>
              <a:rPr kumimoji="1" lang="en-US" altLang="zh-CN" sz="2400" dirty="0" err="1">
                <a:latin typeface="Helvetica"/>
              </a:rPr>
              <a:t>Misericordiam</a:t>
            </a:r>
            <a:r>
              <a:rPr kumimoji="1" lang="en-US" altLang="zh-CN" sz="2400" dirty="0">
                <a:latin typeface="Helvetica"/>
              </a:rPr>
              <a:t>, and False Analogy. After five nights of diligent work, I actually made a </a:t>
            </a:r>
            <a:r>
              <a:rPr kumimoji="1" lang="en-US" altLang="zh-CN" sz="2400" u="sng" dirty="0" smtClean="0">
                <a:latin typeface="Helvetica"/>
              </a:rPr>
              <a:t>             </a:t>
            </a:r>
            <a:r>
              <a:rPr kumimoji="1" lang="en-US" altLang="zh-CN" sz="2400" dirty="0" smtClean="0">
                <a:latin typeface="Helvetica"/>
              </a:rPr>
              <a:t> out </a:t>
            </a:r>
            <a:r>
              <a:rPr kumimoji="1" lang="en-US" altLang="zh-CN" sz="2400" dirty="0">
                <a:latin typeface="Helvetica"/>
              </a:rPr>
              <a:t>of Polly. She was an </a:t>
            </a:r>
            <a:r>
              <a:rPr kumimoji="1" lang="en-US" altLang="zh-CN" sz="2400" dirty="0" smtClean="0">
                <a:latin typeface="Helvetica"/>
              </a:rPr>
              <a:t> </a:t>
            </a:r>
            <a:r>
              <a:rPr kumimoji="1" lang="en-US" altLang="zh-CN" sz="2400" u="sng" dirty="0" smtClean="0">
                <a:latin typeface="Helvetica"/>
              </a:rPr>
              <a:t>                            </a:t>
            </a:r>
            <a:r>
              <a:rPr kumimoji="1" lang="en-US" altLang="zh-CN" sz="2400" dirty="0" smtClean="0">
                <a:latin typeface="Helvetica"/>
              </a:rPr>
              <a:t>  at </a:t>
            </a:r>
            <a:r>
              <a:rPr kumimoji="1" lang="en-US" altLang="zh-CN" sz="2400" dirty="0">
                <a:latin typeface="Helvetica"/>
              </a:rPr>
              <a:t>last. </a:t>
            </a:r>
          </a:p>
        </p:txBody>
      </p:sp>
      <p:sp>
        <p:nvSpPr>
          <p:cNvPr id="16" name="Text Box 50"/>
          <p:cNvSpPr txBox="1">
            <a:spLocks noChangeArrowheads="1"/>
          </p:cNvSpPr>
          <p:nvPr/>
        </p:nvSpPr>
        <p:spPr bwMode="auto">
          <a:xfrm rot="10800000" flipV="1">
            <a:off x="2071671" y="2916791"/>
            <a:ext cx="1303546"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b="1" dirty="0">
                <a:solidFill>
                  <a:srgbClr val="0070C0"/>
                </a:solidFill>
                <a:latin typeface="Helvetica"/>
                <a:ea typeface="宋体" pitchFamily="2" charset="-122"/>
              </a:rPr>
              <a:t>fallacies</a:t>
            </a:r>
          </a:p>
        </p:txBody>
      </p:sp>
      <p:sp>
        <p:nvSpPr>
          <p:cNvPr id="21" name="Text Box 50"/>
          <p:cNvSpPr txBox="1">
            <a:spLocks noChangeArrowheads="1"/>
          </p:cNvSpPr>
          <p:nvPr/>
        </p:nvSpPr>
        <p:spPr bwMode="auto">
          <a:xfrm>
            <a:off x="4716016" y="4500570"/>
            <a:ext cx="1296144"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b="1" dirty="0">
                <a:solidFill>
                  <a:srgbClr val="0070C0"/>
                </a:solidFill>
                <a:latin typeface="Helvetica"/>
                <a:ea typeface="宋体" pitchFamily="2" charset="-122"/>
              </a:rPr>
              <a:t>logician</a:t>
            </a:r>
          </a:p>
        </p:txBody>
      </p:sp>
      <p:sp>
        <p:nvSpPr>
          <p:cNvPr id="22" name="Text Box 50"/>
          <p:cNvSpPr txBox="1">
            <a:spLocks noChangeArrowheads="1"/>
          </p:cNvSpPr>
          <p:nvPr/>
        </p:nvSpPr>
        <p:spPr bwMode="auto">
          <a:xfrm rot="10800000" flipV="1">
            <a:off x="3929058" y="5072074"/>
            <a:ext cx="2752848"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b="1" dirty="0">
                <a:solidFill>
                  <a:srgbClr val="0070C0"/>
                </a:solidFill>
                <a:latin typeface="Helvetica"/>
                <a:ea typeface="宋体" pitchFamily="2" charset="-122"/>
              </a:rPr>
              <a:t>analytical thinker</a:t>
            </a:r>
          </a:p>
        </p:txBody>
      </p:sp>
      <p:sp>
        <p:nvSpPr>
          <p:cNvPr id="31" name="右箭头 30">
            <a:hlinkClick r:id="" action="ppaction://hlinkshowjump?jump=nextslide"/>
          </p:cNvPr>
          <p:cNvSpPr/>
          <p:nvPr/>
        </p:nvSpPr>
        <p:spPr>
          <a:xfrm>
            <a:off x="5843634" y="5604983"/>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26" name="Picture 2" descr="H:\2015年修改\图片12.jpg"/>
          <p:cNvPicPr>
            <a:picLocks noChangeAspect="1" noChangeArrowheads="1"/>
          </p:cNvPicPr>
          <p:nvPr/>
        </p:nvPicPr>
        <p:blipFill>
          <a:blip r:embed="rId4"/>
          <a:srcRect/>
          <a:stretch>
            <a:fillRect/>
          </a:stretch>
        </p:blipFill>
        <p:spPr bwMode="auto">
          <a:xfrm>
            <a:off x="-32" y="0"/>
            <a:ext cx="7662863" cy="1163637"/>
          </a:xfrm>
          <a:prstGeom prst="rect">
            <a:avLst/>
          </a:prstGeom>
          <a:noFill/>
        </p:spPr>
      </p:pic>
    </p:spTree>
    <p:extLst>
      <p:ext uri="{BB962C8B-B14F-4D97-AF65-F5344CB8AC3E}">
        <p14:creationId xmlns:p14="http://schemas.microsoft.com/office/powerpoint/2010/main" xmlns="" val="2151126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P spid="21" grpId="0" autoUpdateAnimBg="0"/>
      <p:bldP spid="22" grpId="0" autoUpdateAnimBg="0"/>
      <p:bldP spid="3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5"/>
          <p:cNvPicPr>
            <a:picLocks noChangeAspect="1" noChangeArrowheads="1"/>
          </p:cNvPicPr>
          <p:nvPr/>
        </p:nvPicPr>
        <p:blipFill>
          <a:blip r:embed="rId3" cstate="print"/>
          <a:srcRect/>
          <a:stretch>
            <a:fillRect/>
          </a:stretch>
        </p:blipFill>
        <p:spPr bwMode="auto">
          <a:xfrm>
            <a:off x="12616" y="1285860"/>
            <a:ext cx="8988540" cy="5552648"/>
          </a:xfrm>
          <a:prstGeom prst="rect">
            <a:avLst/>
          </a:prstGeom>
          <a:noFill/>
          <a:ln w="9525" algn="ctr">
            <a:noFill/>
            <a:miter lim="800000"/>
            <a:headEnd/>
            <a:tailEnd/>
          </a:ln>
        </p:spPr>
      </p:pic>
      <p:sp>
        <p:nvSpPr>
          <p:cNvPr id="162818" name="TextBox 19"/>
          <p:cNvSpPr txBox="1">
            <a:spLocks noChangeArrowheads="1"/>
          </p:cNvSpPr>
          <p:nvPr/>
        </p:nvSpPr>
        <p:spPr bwMode="auto">
          <a:xfrm>
            <a:off x="1258888" y="1243037"/>
            <a:ext cx="1800225" cy="400050"/>
          </a:xfrm>
          <a:prstGeom prst="rect">
            <a:avLst/>
          </a:prstGeom>
          <a:noFill/>
          <a:ln w="9525">
            <a:noFill/>
            <a:miter lim="800000"/>
            <a:headEnd/>
            <a:tailEnd/>
          </a:ln>
        </p:spPr>
        <p:txBody>
          <a:bodyPr>
            <a:spAutoFit/>
          </a:bodyPr>
          <a:lstStyle/>
          <a:p>
            <a:endParaRPr lang="zh-CN" altLang="en-US" sz="2000" b="1" dirty="0">
              <a:latin typeface="Helvetica"/>
              <a:ea typeface="Helvetica Neue"/>
              <a:cs typeface="Helvetica Neue"/>
            </a:endParaRPr>
          </a:p>
        </p:txBody>
      </p:sp>
      <p:sp>
        <p:nvSpPr>
          <p:cNvPr id="11" name="Rectangle 10"/>
          <p:cNvSpPr/>
          <p:nvPr/>
        </p:nvSpPr>
        <p:spPr>
          <a:xfrm>
            <a:off x="767290" y="1717689"/>
            <a:ext cx="7448048" cy="4000217"/>
          </a:xfrm>
          <a:prstGeom prst="rect">
            <a:avLst/>
          </a:prstGeom>
          <a:noFill/>
          <a:ln w="38100" cmpd="sng">
            <a:noFill/>
          </a:ln>
          <a:effectLst>
            <a:glow rad="139700">
              <a:schemeClr val="accent3">
                <a:satMod val="175000"/>
                <a:alpha val="40000"/>
              </a:schemeClr>
            </a:glow>
            <a:outerShdw blurRad="40000" dist="23000" dir="5400000" sx="0" sy="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lnSpc>
                <a:spcPct val="120000"/>
              </a:lnSpc>
              <a:spcBef>
                <a:spcPts val="0"/>
              </a:spcBef>
              <a:spcAft>
                <a:spcPts val="0"/>
              </a:spcAft>
              <a:defRPr/>
            </a:pPr>
            <a:endParaRPr lang="zh-CN" altLang="en-US" sz="1800" dirty="0"/>
          </a:p>
        </p:txBody>
      </p:sp>
      <p:sp>
        <p:nvSpPr>
          <p:cNvPr id="19" name="矩形 18"/>
          <p:cNvSpPr/>
          <p:nvPr/>
        </p:nvSpPr>
        <p:spPr>
          <a:xfrm>
            <a:off x="1303324" y="2457806"/>
            <a:ext cx="6313508" cy="461665"/>
          </a:xfrm>
          <a:prstGeom prst="rect">
            <a:avLst/>
          </a:prstGeom>
        </p:spPr>
        <p:txBody>
          <a:bodyPr wrap="square">
            <a:spAutoFit/>
          </a:bodyPr>
          <a:lstStyle/>
          <a:p>
            <a:pPr eaLnBrk="0" hangingPunct="0">
              <a:defRPr/>
            </a:pPr>
            <a:endParaRPr lang="en-US" altLang="zh-CN" sz="2400" b="1" dirty="0" smtClean="0">
              <a:solidFill>
                <a:srgbClr val="0070C0"/>
              </a:solidFill>
              <a:latin typeface="Helvetica"/>
              <a:ea typeface="Helvetica Neue"/>
              <a:cs typeface="Helvetica Neue"/>
            </a:endParaRPr>
          </a:p>
        </p:txBody>
      </p:sp>
      <p:sp>
        <p:nvSpPr>
          <p:cNvPr id="20" name="矩形 19"/>
          <p:cNvSpPr/>
          <p:nvPr/>
        </p:nvSpPr>
        <p:spPr>
          <a:xfrm>
            <a:off x="964585" y="2204864"/>
            <a:ext cx="6127695" cy="3637919"/>
          </a:xfrm>
          <a:prstGeom prst="rect">
            <a:avLst/>
          </a:prstGeom>
        </p:spPr>
        <p:txBody>
          <a:bodyPr wrap="square">
            <a:spAutoFit/>
          </a:bodyPr>
          <a:lstStyle/>
          <a:p>
            <a:pPr algn="just">
              <a:lnSpc>
                <a:spcPct val="120000"/>
              </a:lnSpc>
              <a:defRPr/>
            </a:pPr>
            <a:r>
              <a:rPr kumimoji="1" lang="en-US" altLang="zh-CN" sz="2400" dirty="0" smtClean="0">
                <a:latin typeface="Helvetica"/>
              </a:rPr>
              <a:t>    When </a:t>
            </a:r>
            <a:r>
              <a:rPr kumimoji="1" lang="en-US" altLang="zh-CN" sz="2400" dirty="0">
                <a:latin typeface="Helvetica"/>
              </a:rPr>
              <a:t>I asked her to develop our relationship into a </a:t>
            </a:r>
            <a:r>
              <a:rPr kumimoji="1" lang="en-US" altLang="zh-CN" sz="2400" u="sng" dirty="0" smtClean="0">
                <a:latin typeface="Helvetica"/>
              </a:rPr>
              <a:t>             </a:t>
            </a:r>
            <a:r>
              <a:rPr kumimoji="1" lang="en-US" altLang="zh-CN" sz="2400" dirty="0" smtClean="0">
                <a:latin typeface="Helvetica"/>
              </a:rPr>
              <a:t> one</a:t>
            </a:r>
            <a:r>
              <a:rPr kumimoji="1" lang="en-US" altLang="zh-CN" sz="2400" dirty="0">
                <a:latin typeface="Helvetica"/>
              </a:rPr>
              <a:t>, however, she </a:t>
            </a:r>
            <a:r>
              <a:rPr kumimoji="1" lang="en-US" altLang="zh-CN" sz="2400" u="sng" dirty="0" smtClean="0">
                <a:latin typeface="Helvetica"/>
              </a:rPr>
              <a:t>            </a:t>
            </a:r>
            <a:r>
              <a:rPr kumimoji="1" lang="en-US" altLang="zh-CN" sz="2400" dirty="0" smtClean="0">
                <a:latin typeface="Helvetica"/>
              </a:rPr>
              <a:t> my </a:t>
            </a:r>
            <a:r>
              <a:rPr kumimoji="1" lang="en-US" altLang="zh-CN" sz="2400" dirty="0">
                <a:latin typeface="Helvetica"/>
              </a:rPr>
              <a:t>arguments as those logical fallacies I had taught her! And she refused my proposition by making </a:t>
            </a:r>
            <a:r>
              <a:rPr kumimoji="1" lang="en-US" altLang="zh-CN" sz="2400" dirty="0" smtClean="0">
                <a:latin typeface="Helvetica"/>
              </a:rPr>
              <a:t>full </a:t>
            </a:r>
            <a:r>
              <a:rPr kumimoji="1" lang="en-US" altLang="zh-CN" sz="2400" u="sng" dirty="0" smtClean="0">
                <a:latin typeface="Helvetica"/>
              </a:rPr>
              <a:t>                   </a:t>
            </a:r>
            <a:r>
              <a:rPr kumimoji="1" lang="en-US" altLang="zh-CN" sz="2400" dirty="0" smtClean="0">
                <a:latin typeface="Helvetica"/>
              </a:rPr>
              <a:t>: </a:t>
            </a:r>
            <a:r>
              <a:rPr kumimoji="1" lang="en-US" altLang="zh-CN" sz="2400" dirty="0">
                <a:latin typeface="Helvetica"/>
              </a:rPr>
              <a:t>She liked Rob in leather, therefore, she had told him to make the pact with me so that Rob could have </a:t>
            </a:r>
            <a:r>
              <a:rPr kumimoji="1" lang="en-US" altLang="zh-CN" sz="2400" dirty="0" smtClean="0">
                <a:latin typeface="Helvetica"/>
              </a:rPr>
              <a:t>my</a:t>
            </a:r>
            <a:r>
              <a:rPr kumimoji="1" lang="en-US" altLang="zh-CN" sz="2400" dirty="0">
                <a:latin typeface="Helvetica"/>
              </a:rPr>
              <a:t> </a:t>
            </a:r>
            <a:r>
              <a:rPr kumimoji="1" lang="en-US" altLang="zh-CN" sz="2400" u="sng" dirty="0" smtClean="0">
                <a:latin typeface="Helvetica"/>
              </a:rPr>
              <a:t>            </a:t>
            </a:r>
            <a:r>
              <a:rPr kumimoji="1" lang="en-US" altLang="zh-CN" sz="2400" dirty="0" smtClean="0">
                <a:latin typeface="Helvetica"/>
              </a:rPr>
              <a:t>.</a:t>
            </a:r>
            <a:endParaRPr kumimoji="1" lang="en-US" altLang="zh-CN" sz="2400" dirty="0">
              <a:latin typeface="Helvetica"/>
            </a:endParaRPr>
          </a:p>
        </p:txBody>
      </p:sp>
      <p:sp>
        <p:nvSpPr>
          <p:cNvPr id="16" name="Text Box 50"/>
          <p:cNvSpPr txBox="1">
            <a:spLocks noChangeArrowheads="1"/>
          </p:cNvSpPr>
          <p:nvPr/>
        </p:nvSpPr>
        <p:spPr bwMode="auto">
          <a:xfrm rot="10800000" flipV="1">
            <a:off x="3683396" y="2736010"/>
            <a:ext cx="1532689"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b="1" dirty="0">
                <a:solidFill>
                  <a:srgbClr val="0070C0"/>
                </a:solidFill>
                <a:latin typeface="Helvetica"/>
                <a:ea typeface="宋体" pitchFamily="2" charset="-122"/>
              </a:rPr>
              <a:t>romantic</a:t>
            </a:r>
          </a:p>
        </p:txBody>
      </p:sp>
      <p:sp>
        <p:nvSpPr>
          <p:cNvPr id="21" name="Text Box 50"/>
          <p:cNvSpPr txBox="1">
            <a:spLocks noChangeArrowheads="1"/>
          </p:cNvSpPr>
          <p:nvPr/>
        </p:nvSpPr>
        <p:spPr bwMode="auto">
          <a:xfrm>
            <a:off x="1643042" y="3164718"/>
            <a:ext cx="1141115"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b="1" dirty="0">
                <a:solidFill>
                  <a:srgbClr val="0070C0"/>
                </a:solidFill>
                <a:latin typeface="Helvetica"/>
                <a:ea typeface="宋体" pitchFamily="2" charset="-122"/>
              </a:rPr>
              <a:t>refuted</a:t>
            </a:r>
          </a:p>
        </p:txBody>
      </p:sp>
      <p:sp>
        <p:nvSpPr>
          <p:cNvPr id="22" name="Text Box 50"/>
          <p:cNvSpPr txBox="1">
            <a:spLocks noChangeArrowheads="1"/>
          </p:cNvSpPr>
          <p:nvPr/>
        </p:nvSpPr>
        <p:spPr bwMode="auto">
          <a:xfrm rot="10800000" flipV="1">
            <a:off x="5310069" y="4044029"/>
            <a:ext cx="1782211"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b="1" dirty="0">
                <a:solidFill>
                  <a:srgbClr val="0070C0"/>
                </a:solidFill>
                <a:latin typeface="Helvetica"/>
                <a:ea typeface="宋体" pitchFamily="2" charset="-122"/>
              </a:rPr>
              <a:t>disclosure</a:t>
            </a:r>
          </a:p>
        </p:txBody>
      </p:sp>
      <p:sp>
        <p:nvSpPr>
          <p:cNvPr id="23" name="Text Box 50"/>
          <p:cNvSpPr txBox="1">
            <a:spLocks noChangeArrowheads="1"/>
          </p:cNvSpPr>
          <p:nvPr/>
        </p:nvSpPr>
        <p:spPr bwMode="auto">
          <a:xfrm rot="10800000" flipV="1">
            <a:off x="3851921" y="5352048"/>
            <a:ext cx="1054855" cy="369332"/>
          </a:xfrm>
          <a:prstGeom prst="rect">
            <a:avLst/>
          </a:prstGeom>
          <a:noFill/>
          <a:ln w="9525" algn="ctr">
            <a:noFill/>
            <a:miter lim="800000"/>
            <a:headEnd/>
            <a:tailEnd/>
          </a:ln>
        </p:spPr>
        <p:txBody>
          <a:bodyPr wrap="square" lIns="0" tIns="0" rIns="0" bIns="0">
            <a:spAutoFit/>
          </a:bodyPr>
          <a:lstStyle/>
          <a:p>
            <a:pPr>
              <a:spcBef>
                <a:spcPct val="50000"/>
              </a:spcBef>
              <a:defRPr/>
            </a:pPr>
            <a:r>
              <a:rPr kumimoji="1" lang="en-US" altLang="zh-CN" sz="2400" b="1" dirty="0">
                <a:solidFill>
                  <a:srgbClr val="0070C0"/>
                </a:solidFill>
                <a:latin typeface="Helvetica"/>
                <a:ea typeface="宋体" pitchFamily="2" charset="-122"/>
              </a:rPr>
              <a:t>jacket</a:t>
            </a:r>
          </a:p>
        </p:txBody>
      </p:sp>
      <p:pic>
        <p:nvPicPr>
          <p:cNvPr id="32"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pic>
        <p:nvPicPr>
          <p:cNvPr id="26" name="Picture 2" descr="H:\2015年修改\图片12.jpg"/>
          <p:cNvPicPr>
            <a:picLocks noChangeAspect="1" noChangeArrowheads="1"/>
          </p:cNvPicPr>
          <p:nvPr/>
        </p:nvPicPr>
        <p:blipFill>
          <a:blip r:embed="rId6"/>
          <a:srcRect/>
          <a:stretch>
            <a:fillRect/>
          </a:stretch>
        </p:blipFill>
        <p:spPr bwMode="auto">
          <a:xfrm>
            <a:off x="-32" y="0"/>
            <a:ext cx="7662863" cy="1163637"/>
          </a:xfrm>
          <a:prstGeom prst="rect">
            <a:avLst/>
          </a:prstGeom>
          <a:noFill/>
        </p:spPr>
      </p:pic>
    </p:spTree>
    <p:extLst>
      <p:ext uri="{BB962C8B-B14F-4D97-AF65-F5344CB8AC3E}">
        <p14:creationId xmlns:p14="http://schemas.microsoft.com/office/powerpoint/2010/main" xmlns="" val="3042554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P spid="21" grpId="0" autoUpdateAnimBg="0"/>
      <p:bldP spid="22" grpId="0" autoUpdateAnimBg="0"/>
      <p:bldP spid="23"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表格 14"/>
          <p:cNvGraphicFramePr>
            <a:graphicFrameLocks noGrp="1"/>
          </p:cNvGraphicFramePr>
          <p:nvPr>
            <p:extLst>
              <p:ext uri="{D42A27DB-BD31-4B8C-83A1-F6EECF244321}">
                <p14:modId xmlns:p14="http://schemas.microsoft.com/office/powerpoint/2010/main" xmlns="" val="4289923860"/>
              </p:ext>
            </p:extLst>
          </p:nvPr>
        </p:nvGraphicFramePr>
        <p:xfrm>
          <a:off x="347278" y="1643063"/>
          <a:ext cx="8424936" cy="4297680"/>
        </p:xfrm>
        <a:graphic>
          <a:graphicData uri="http://schemas.openxmlformats.org/drawingml/2006/table">
            <a:tbl>
              <a:tblPr firstRow="1" bandRow="1">
                <a:tableStyleId>{93296810-A885-4BE3-A3E7-6D5BEEA58F35}</a:tableStyleId>
              </a:tblPr>
              <a:tblGrid>
                <a:gridCol w="5310561"/>
                <a:gridCol w="3114375"/>
              </a:tblGrid>
              <a:tr h="433348">
                <a:tc>
                  <a:txBody>
                    <a:bodyPr/>
                    <a:lstStyle/>
                    <a:p>
                      <a:pPr algn="ctr">
                        <a:spcBef>
                          <a:spcPts val="1200"/>
                        </a:spcBef>
                      </a:pPr>
                      <a:r>
                        <a:rPr lang="en-US" altLang="zh-CN" sz="2600" dirty="0" smtClean="0">
                          <a:effectLst>
                            <a:outerShdw blurRad="38100" dist="38100" dir="2700000" algn="tl">
                              <a:srgbClr val="000000">
                                <a:alpha val="43137"/>
                              </a:srgbClr>
                            </a:outerShdw>
                          </a:effectLst>
                          <a:latin typeface="Helvetica"/>
                        </a:rPr>
                        <a:t>Practical Phrases</a:t>
                      </a:r>
                      <a:endParaRPr lang="zh-CN" altLang="en-US" sz="2600" dirty="0">
                        <a:solidFill>
                          <a:srgbClr val="FFFF00"/>
                        </a:solidFill>
                        <a:effectLst>
                          <a:outerShdw blurRad="38100" dist="38100" dir="2700000" algn="tl">
                            <a:srgbClr val="000000">
                              <a:alpha val="43137"/>
                            </a:srgbClr>
                          </a:outerShdw>
                        </a:effectLst>
                        <a:latin typeface="Helvetica"/>
                      </a:endParaRPr>
                    </a:p>
                  </a:txBody>
                  <a:tcPr anchor="ctr"/>
                </a:tc>
                <a:tc>
                  <a:txBody>
                    <a:bodyPr/>
                    <a:lstStyle/>
                    <a:p>
                      <a:pPr algn="ctr"/>
                      <a:r>
                        <a:rPr lang="en-US" altLang="zh-CN" sz="2600" dirty="0" smtClean="0">
                          <a:effectLst>
                            <a:outerShdw blurRad="38100" dist="38100" dir="2700000" algn="tl">
                              <a:srgbClr val="000000">
                                <a:alpha val="43137"/>
                              </a:srgbClr>
                            </a:outerShdw>
                          </a:effectLst>
                          <a:latin typeface="Helvetica"/>
                        </a:rPr>
                        <a:t> Specific</a:t>
                      </a:r>
                      <a:r>
                        <a:rPr lang="en-US" altLang="zh-CN" sz="2600" baseline="0" dirty="0" smtClean="0">
                          <a:effectLst>
                            <a:outerShdw blurRad="38100" dist="38100" dir="2700000" algn="tl">
                              <a:srgbClr val="000000">
                                <a:alpha val="43137"/>
                              </a:srgbClr>
                            </a:outerShdw>
                          </a:effectLst>
                          <a:latin typeface="Helvetica"/>
                        </a:rPr>
                        <a:t> Meanings</a:t>
                      </a:r>
                      <a:endParaRPr lang="zh-CN" altLang="en-US" sz="2600" dirty="0">
                        <a:solidFill>
                          <a:srgbClr val="FFFF00"/>
                        </a:solidFill>
                        <a:effectLst>
                          <a:outerShdw blurRad="38100" dist="38100" dir="2700000" algn="tl">
                            <a:srgbClr val="000000">
                              <a:alpha val="43137"/>
                            </a:srgbClr>
                          </a:outerShdw>
                        </a:effectLst>
                        <a:latin typeface="Helvetica"/>
                      </a:endParaRPr>
                    </a:p>
                  </a:txBody>
                  <a:tcPr/>
                </a:tc>
              </a:tr>
              <a:tr h="433348">
                <a:tc>
                  <a:txBody>
                    <a:bodyPr/>
                    <a:lstStyle/>
                    <a:p>
                      <a:pPr algn="l"/>
                      <a:r>
                        <a:rPr lang="en-US" altLang="zh-CN" sz="2600" dirty="0" smtClean="0">
                          <a:latin typeface="Helvetica"/>
                        </a:rPr>
                        <a:t>1.</a:t>
                      </a:r>
                      <a:r>
                        <a:rPr lang="en-US" altLang="zh-CN" sz="2600" baseline="0" dirty="0" smtClean="0">
                          <a:latin typeface="Helvetica"/>
                        </a:rPr>
                        <a:t> </a:t>
                      </a:r>
                      <a:r>
                        <a:rPr lang="en-US" altLang="zh-CN" sz="2600" dirty="0" smtClean="0">
                          <a:latin typeface="Helvetica"/>
                        </a:rPr>
                        <a:t>In exchange for…</a:t>
                      </a:r>
                      <a:endParaRPr lang="zh-CN" altLang="en-US" sz="2600" b="1" dirty="0">
                        <a:solidFill>
                          <a:srgbClr val="25491F"/>
                        </a:solidFill>
                        <a:latin typeface="Helvetica"/>
                      </a:endParaRPr>
                    </a:p>
                  </a:txBody>
                  <a:tcPr/>
                </a:tc>
                <a:tc>
                  <a:txBody>
                    <a:bodyPr/>
                    <a:lstStyle/>
                    <a:p>
                      <a:pPr algn="l"/>
                      <a:r>
                        <a:rPr lang="zh-CN" altLang="en-US" sz="2400" b="0" dirty="0" smtClean="0">
                          <a:latin typeface="华文楷体" pitchFamily="2" charset="-122"/>
                          <a:ea typeface="华文楷体" pitchFamily="2" charset="-122"/>
                        </a:rPr>
                        <a:t> 作为对</a:t>
                      </a:r>
                      <a:r>
                        <a:rPr lang="en-US" altLang="zh-CN" sz="2400" b="0" dirty="0" smtClean="0">
                          <a:latin typeface="华文楷体" pitchFamily="2" charset="-122"/>
                          <a:ea typeface="华文楷体" pitchFamily="2" charset="-122"/>
                        </a:rPr>
                        <a:t>……</a:t>
                      </a:r>
                      <a:r>
                        <a:rPr lang="zh-CN" altLang="en-US" sz="2400" b="0" dirty="0" smtClean="0">
                          <a:latin typeface="华文楷体" pitchFamily="2" charset="-122"/>
                          <a:ea typeface="华文楷体" pitchFamily="2" charset="-122"/>
                        </a:rPr>
                        <a:t>的交换</a:t>
                      </a:r>
                      <a:endParaRPr lang="zh-CN" altLang="en-US" sz="2400" b="0" dirty="0">
                        <a:solidFill>
                          <a:srgbClr val="000000"/>
                        </a:solidFill>
                        <a:latin typeface="华文楷体" pitchFamily="2" charset="-122"/>
                        <a:ea typeface="华文楷体" pitchFamily="2" charset="-122"/>
                      </a:endParaRPr>
                    </a:p>
                  </a:txBody>
                  <a:tcPr/>
                </a:tc>
              </a:tr>
              <a:tr h="433348">
                <a:tc>
                  <a:txBody>
                    <a:bodyPr/>
                    <a:lstStyle/>
                    <a:p>
                      <a:pPr algn="l"/>
                      <a:r>
                        <a:rPr lang="en-US" altLang="zh-CN" sz="2600" dirty="0" smtClean="0">
                          <a:latin typeface="Helvetica"/>
                        </a:rPr>
                        <a:t>2. Set a date for</a:t>
                      </a:r>
                      <a:endParaRPr lang="zh-CN" altLang="en-US" sz="2600" b="1" dirty="0">
                        <a:solidFill>
                          <a:srgbClr val="25491F"/>
                        </a:solidFill>
                        <a:latin typeface="Helvetica"/>
                      </a:endParaRPr>
                    </a:p>
                  </a:txBody>
                  <a:tcPr/>
                </a:tc>
                <a:tc>
                  <a:txBody>
                    <a:bodyPr/>
                    <a:lstStyle/>
                    <a:p>
                      <a:pPr algn="l"/>
                      <a:r>
                        <a:rPr lang="zh-CN" altLang="en-US" sz="2400" b="0" dirty="0" smtClean="0">
                          <a:latin typeface="华文楷体" pitchFamily="2" charset="-122"/>
                          <a:ea typeface="华文楷体" pitchFamily="2" charset="-122"/>
                        </a:rPr>
                        <a:t> 为</a:t>
                      </a:r>
                      <a:r>
                        <a:rPr lang="en-US" altLang="zh-CN" sz="2400" b="0" dirty="0" smtClean="0">
                          <a:latin typeface="华文楷体" pitchFamily="2" charset="-122"/>
                          <a:ea typeface="华文楷体" pitchFamily="2" charset="-122"/>
                        </a:rPr>
                        <a:t>……</a:t>
                      </a:r>
                      <a:r>
                        <a:rPr lang="zh-CN" altLang="en-US" sz="2400" b="0" dirty="0" smtClean="0">
                          <a:latin typeface="华文楷体" pitchFamily="2" charset="-122"/>
                          <a:ea typeface="华文楷体" pitchFamily="2" charset="-122"/>
                        </a:rPr>
                        <a:t>定日期</a:t>
                      </a:r>
                      <a:endParaRPr lang="zh-CN" altLang="en-US" sz="2400" b="0" dirty="0">
                        <a:solidFill>
                          <a:srgbClr val="000000"/>
                        </a:solidFill>
                        <a:latin typeface="华文楷体" pitchFamily="2" charset="-122"/>
                        <a:ea typeface="华文楷体" pitchFamily="2" charset="-122"/>
                      </a:endParaRPr>
                    </a:p>
                  </a:txBody>
                  <a:tcPr/>
                </a:tc>
              </a:tr>
              <a:tr h="433348">
                <a:tc>
                  <a:txBody>
                    <a:bodyPr/>
                    <a:lstStyle/>
                    <a:p>
                      <a:pPr algn="l"/>
                      <a:r>
                        <a:rPr lang="en-US" altLang="zh-CN" sz="2600" dirty="0" smtClean="0">
                          <a:latin typeface="Helvetica"/>
                        </a:rPr>
                        <a:t>3. Appeal to</a:t>
                      </a:r>
                      <a:endParaRPr lang="zh-CN" altLang="en-US" sz="2600" b="1" dirty="0">
                        <a:solidFill>
                          <a:srgbClr val="25491F"/>
                        </a:solidFill>
                        <a:latin typeface="Helvetica"/>
                      </a:endParaRPr>
                    </a:p>
                  </a:txBody>
                  <a:tcPr/>
                </a:tc>
                <a:tc>
                  <a:txBody>
                    <a:bodyPr/>
                    <a:lstStyle/>
                    <a:p>
                      <a:pPr algn="l"/>
                      <a:r>
                        <a:rPr lang="zh-CN" altLang="en-US" sz="2400" b="0" dirty="0" smtClean="0">
                          <a:latin typeface="华文楷体" pitchFamily="2" charset="-122"/>
                          <a:ea typeface="华文楷体" pitchFamily="2" charset="-122"/>
                        </a:rPr>
                        <a:t> 唤起；吸引</a:t>
                      </a:r>
                      <a:endParaRPr lang="zh-CN" altLang="en-US" sz="2400" b="0" dirty="0">
                        <a:solidFill>
                          <a:srgbClr val="000000"/>
                        </a:solidFill>
                        <a:latin typeface="华文楷体" pitchFamily="2" charset="-122"/>
                        <a:ea typeface="华文楷体" pitchFamily="2" charset="-122"/>
                      </a:endParaRPr>
                    </a:p>
                  </a:txBody>
                  <a:tcPr/>
                </a:tc>
              </a:tr>
              <a:tr h="433348">
                <a:tc>
                  <a:txBody>
                    <a:bodyPr/>
                    <a:lstStyle/>
                    <a:p>
                      <a:pPr algn="l"/>
                      <a:r>
                        <a:rPr lang="en-US" altLang="zh-CN" sz="2600" dirty="0" smtClean="0">
                          <a:latin typeface="Helvetica"/>
                        </a:rPr>
                        <a:t>4. make/draw</a:t>
                      </a:r>
                      <a:r>
                        <a:rPr lang="en-US" altLang="zh-CN" sz="2600" baseline="0" dirty="0" smtClean="0">
                          <a:latin typeface="Helvetica"/>
                        </a:rPr>
                        <a:t> an analogy between</a:t>
                      </a:r>
                      <a:endParaRPr lang="zh-CN" altLang="en-US" sz="2600" b="1" dirty="0">
                        <a:solidFill>
                          <a:srgbClr val="25491F"/>
                        </a:solidFill>
                        <a:latin typeface="Helvetica"/>
                      </a:endParaRPr>
                    </a:p>
                  </a:txBody>
                  <a:tcPr/>
                </a:tc>
                <a:tc>
                  <a:txBody>
                    <a:bodyPr/>
                    <a:lstStyle/>
                    <a:p>
                      <a:pPr algn="l"/>
                      <a:r>
                        <a:rPr lang="zh-CN" altLang="en-US" sz="2400" b="0" dirty="0" smtClean="0">
                          <a:solidFill>
                            <a:srgbClr val="000000"/>
                          </a:solidFill>
                          <a:latin typeface="华文楷体" pitchFamily="2" charset="-122"/>
                          <a:ea typeface="华文楷体" pitchFamily="2" charset="-122"/>
                        </a:rPr>
                        <a:t> 在</a:t>
                      </a:r>
                      <a:r>
                        <a:rPr lang="en-US" altLang="zh-CN" sz="2400" b="0" dirty="0" smtClean="0">
                          <a:solidFill>
                            <a:srgbClr val="000000"/>
                          </a:solidFill>
                          <a:latin typeface="华文楷体" pitchFamily="2" charset="-122"/>
                          <a:ea typeface="华文楷体" pitchFamily="2" charset="-122"/>
                        </a:rPr>
                        <a:t>……</a:t>
                      </a:r>
                      <a:r>
                        <a:rPr lang="zh-CN" altLang="en-US" sz="2400" b="0" dirty="0" smtClean="0">
                          <a:solidFill>
                            <a:srgbClr val="000000"/>
                          </a:solidFill>
                          <a:latin typeface="华文楷体" pitchFamily="2" charset="-122"/>
                          <a:ea typeface="华文楷体" pitchFamily="2" charset="-122"/>
                        </a:rPr>
                        <a:t>之间作类比</a:t>
                      </a:r>
                      <a:endParaRPr lang="zh-CN" altLang="en-US" sz="2400" b="0" dirty="0">
                        <a:solidFill>
                          <a:srgbClr val="000000"/>
                        </a:solidFill>
                        <a:latin typeface="华文楷体" pitchFamily="2" charset="-122"/>
                        <a:ea typeface="华文楷体" pitchFamily="2" charset="-122"/>
                      </a:endParaRPr>
                    </a:p>
                  </a:txBody>
                  <a:tcPr/>
                </a:tc>
              </a:tr>
              <a:tr h="433348">
                <a:tc>
                  <a:txBody>
                    <a:bodyPr/>
                    <a:lstStyle/>
                    <a:p>
                      <a:pPr algn="l"/>
                      <a:r>
                        <a:rPr lang="en-US" altLang="zh-CN" sz="2600" dirty="0" smtClean="0">
                          <a:latin typeface="Helvetica"/>
                        </a:rPr>
                        <a:t>5. Make </a:t>
                      </a:r>
                      <a:r>
                        <a:rPr lang="en-US" altLang="zh-CN" sz="2600" dirty="0" err="1" smtClean="0">
                          <a:latin typeface="Helvetica"/>
                        </a:rPr>
                        <a:t>sth</a:t>
                      </a:r>
                      <a:r>
                        <a:rPr lang="en-US" altLang="zh-CN" sz="2600" dirty="0" smtClean="0">
                          <a:latin typeface="Helvetica"/>
                        </a:rPr>
                        <a:t>. out of sb./</a:t>
                      </a:r>
                      <a:r>
                        <a:rPr lang="en-US" altLang="zh-CN" sz="2600" dirty="0" err="1" smtClean="0">
                          <a:latin typeface="Helvetica"/>
                        </a:rPr>
                        <a:t>sth</a:t>
                      </a:r>
                      <a:r>
                        <a:rPr lang="en-US" altLang="zh-CN" sz="2600" dirty="0" smtClean="0">
                          <a:latin typeface="Helvetica"/>
                        </a:rPr>
                        <a:t>.</a:t>
                      </a:r>
                      <a:endParaRPr lang="zh-CN" altLang="en-US" sz="2600" b="1" dirty="0">
                        <a:solidFill>
                          <a:srgbClr val="25491F"/>
                        </a:solidFill>
                        <a:latin typeface="Helvetica"/>
                      </a:endParaRPr>
                    </a:p>
                  </a:txBody>
                  <a:tcPr/>
                </a:tc>
                <a:tc>
                  <a:txBody>
                    <a:bodyPr/>
                    <a:lstStyle/>
                    <a:p>
                      <a:pPr algn="l"/>
                      <a:r>
                        <a:rPr lang="zh-CN" altLang="en-US" sz="2400" b="0" dirty="0" smtClean="0">
                          <a:latin typeface="华文楷体" pitchFamily="2" charset="-122"/>
                          <a:ea typeface="华文楷体" pitchFamily="2" charset="-122"/>
                        </a:rPr>
                        <a:t> 使</a:t>
                      </a:r>
                      <a:r>
                        <a:rPr lang="en-US" altLang="zh-CN" sz="2400" b="0" dirty="0" smtClean="0">
                          <a:latin typeface="华文楷体" pitchFamily="2" charset="-122"/>
                          <a:ea typeface="华文楷体" pitchFamily="2" charset="-122"/>
                        </a:rPr>
                        <a:t>……</a:t>
                      </a:r>
                      <a:r>
                        <a:rPr lang="zh-CN" altLang="en-US" sz="2400" b="0" dirty="0" smtClean="0">
                          <a:latin typeface="华文楷体" pitchFamily="2" charset="-122"/>
                          <a:ea typeface="华文楷体" pitchFamily="2" charset="-122"/>
                        </a:rPr>
                        <a:t>变成</a:t>
                      </a:r>
                      <a:r>
                        <a:rPr lang="en-US" altLang="zh-CN" sz="2400" b="0" dirty="0" smtClean="0">
                          <a:latin typeface="华文楷体" pitchFamily="2" charset="-122"/>
                          <a:ea typeface="华文楷体" pitchFamily="2" charset="-122"/>
                        </a:rPr>
                        <a:t>……</a:t>
                      </a:r>
                      <a:endParaRPr lang="zh-CN" altLang="en-US" sz="2400" b="0" dirty="0">
                        <a:solidFill>
                          <a:srgbClr val="000000"/>
                        </a:solidFill>
                        <a:latin typeface="华文楷体" pitchFamily="2" charset="-122"/>
                        <a:ea typeface="华文楷体" pitchFamily="2" charset="-122"/>
                      </a:endParaRPr>
                    </a:p>
                  </a:txBody>
                  <a:tcPr anchor="ctr"/>
                </a:tc>
              </a:tr>
              <a:tr h="433348">
                <a:tc>
                  <a:txBody>
                    <a:bodyPr/>
                    <a:lstStyle/>
                    <a:p>
                      <a:pPr algn="l"/>
                      <a:r>
                        <a:rPr lang="en-US" altLang="zh-CN" sz="2600" dirty="0" smtClean="0">
                          <a:latin typeface="Helvetica"/>
                        </a:rPr>
                        <a:t>6. Give sb. the axe</a:t>
                      </a:r>
                      <a:endParaRPr lang="zh-CN" altLang="en-US" sz="2600" b="1" dirty="0">
                        <a:solidFill>
                          <a:srgbClr val="25491F"/>
                        </a:solidFill>
                        <a:latin typeface="Helvetica"/>
                      </a:endParaRPr>
                    </a:p>
                  </a:txBody>
                  <a:tcPr/>
                </a:tc>
                <a:tc>
                  <a:txBody>
                    <a:bodyPr/>
                    <a:lstStyle/>
                    <a:p>
                      <a:pPr algn="l"/>
                      <a:r>
                        <a:rPr lang="zh-CN" altLang="en-US" sz="2400" b="0" dirty="0" smtClean="0">
                          <a:solidFill>
                            <a:schemeClr val="dk1"/>
                          </a:solidFill>
                          <a:latin typeface="华文楷体" pitchFamily="2" charset="-122"/>
                          <a:ea typeface="华文楷体" pitchFamily="2" charset="-122"/>
                        </a:rPr>
                        <a:t> 抛弃（恋人）；解雇</a:t>
                      </a:r>
                      <a:endParaRPr lang="zh-CN" altLang="en-US" sz="2400" b="0" dirty="0">
                        <a:solidFill>
                          <a:srgbClr val="000000"/>
                        </a:solidFill>
                        <a:latin typeface="华文楷体" pitchFamily="2" charset="-122"/>
                        <a:ea typeface="华文楷体" pitchFamily="2" charset="-122"/>
                      </a:endParaRPr>
                    </a:p>
                  </a:txBody>
                  <a:tcPr/>
                </a:tc>
              </a:tr>
              <a:tr h="433348">
                <a:tc>
                  <a:txBody>
                    <a:bodyPr/>
                    <a:lstStyle/>
                    <a:p>
                      <a:pPr algn="l"/>
                      <a:r>
                        <a:rPr lang="en-US" altLang="zh-CN" sz="2600" dirty="0" smtClean="0">
                          <a:latin typeface="Helvetica"/>
                        </a:rPr>
                        <a:t>7. Be dripping with …</a:t>
                      </a:r>
                      <a:endParaRPr lang="zh-CN" altLang="en-US" sz="2600" b="1" dirty="0">
                        <a:solidFill>
                          <a:srgbClr val="25491F"/>
                        </a:solidFill>
                        <a:latin typeface="Helvetica"/>
                      </a:endParaRPr>
                    </a:p>
                  </a:txBody>
                  <a:tcPr/>
                </a:tc>
                <a:tc>
                  <a:txBody>
                    <a:bodyPr/>
                    <a:lstStyle/>
                    <a:p>
                      <a:pPr algn="l"/>
                      <a:r>
                        <a:rPr lang="zh-CN" altLang="en-US" sz="2400" b="0" dirty="0" smtClean="0">
                          <a:latin typeface="华文楷体" pitchFamily="2" charset="-122"/>
                          <a:ea typeface="华文楷体" pitchFamily="2" charset="-122"/>
                        </a:rPr>
                        <a:t> 满是</a:t>
                      </a:r>
                      <a:r>
                        <a:rPr lang="en-US" altLang="zh-CN" sz="2400" b="0" dirty="0" smtClean="0">
                          <a:latin typeface="华文楷体" pitchFamily="2" charset="-122"/>
                          <a:ea typeface="华文楷体" pitchFamily="2" charset="-122"/>
                        </a:rPr>
                        <a:t>……</a:t>
                      </a:r>
                      <a:endParaRPr lang="zh-CN" altLang="en-US" sz="2400" b="0" dirty="0">
                        <a:solidFill>
                          <a:srgbClr val="000000"/>
                        </a:solidFill>
                        <a:latin typeface="华文楷体" pitchFamily="2" charset="-122"/>
                        <a:ea typeface="华文楷体" pitchFamily="2" charset="-122"/>
                      </a:endParaRPr>
                    </a:p>
                  </a:txBody>
                  <a:tcPr/>
                </a:tc>
              </a:tr>
            </a:tbl>
          </a:graphicData>
        </a:graphic>
      </p:graphicFrame>
      <p:pic>
        <p:nvPicPr>
          <p:cNvPr id="7" name="Picture 4">
            <a:hlinkClick r:id="rId3" action="ppaction://hlinksldjump"/>
          </p:cNvPr>
          <p:cNvPicPr>
            <a:picLocks noChangeAspect="1" noChangeArrowheads="1"/>
          </p:cNvPicPr>
          <p:nvPr/>
        </p:nvPicPr>
        <p:blipFill>
          <a:blip r:embed="rId4"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pic>
        <p:nvPicPr>
          <p:cNvPr id="57347" name="Picture 3" descr="H:\2015年修改\图片13.jpg"/>
          <p:cNvPicPr>
            <a:picLocks noChangeAspect="1" noChangeArrowheads="1"/>
          </p:cNvPicPr>
          <p:nvPr/>
        </p:nvPicPr>
        <p:blipFill>
          <a:blip r:embed="rId5"/>
          <a:srcRect/>
          <a:stretch>
            <a:fillRect/>
          </a:stretch>
        </p:blipFill>
        <p:spPr bwMode="auto">
          <a:xfrm>
            <a:off x="0" y="0"/>
            <a:ext cx="7070725" cy="1163637"/>
          </a:xfrm>
          <a:prstGeom prst="rect">
            <a:avLst/>
          </a:prstGeom>
          <a:noFill/>
        </p:spPr>
      </p:pic>
    </p:spTree>
    <p:extLst>
      <p:ext uri="{BB962C8B-B14F-4D97-AF65-F5344CB8AC3E}">
        <p14:creationId xmlns:p14="http://schemas.microsoft.com/office/powerpoint/2010/main" xmlns="" val="539602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2" y="0"/>
            <a:ext cx="9144000" cy="5500702"/>
            <a:chOff x="142908" y="0"/>
            <a:chExt cx="9144000" cy="5500702"/>
          </a:xfrm>
        </p:grpSpPr>
        <p:sp>
          <p:nvSpPr>
            <p:cNvPr id="19" name="TextBox 18"/>
            <p:cNvSpPr txBox="1"/>
            <p:nvPr/>
          </p:nvSpPr>
          <p:spPr>
            <a:xfrm>
              <a:off x="715963" y="1844675"/>
              <a:ext cx="2324100" cy="615950"/>
            </a:xfrm>
            <a:prstGeom prst="rect">
              <a:avLst/>
            </a:prstGeom>
            <a:noFill/>
          </p:spPr>
          <p:txBody>
            <a:bodyPr>
              <a:spAutoFit/>
            </a:bodyPr>
            <a:lstStyle/>
            <a:p>
              <a:pPr fontAlgn="auto">
                <a:spcBef>
                  <a:spcPts val="0"/>
                </a:spcBef>
                <a:spcAft>
                  <a:spcPts val="0"/>
                </a:spcAft>
                <a:defRPr/>
              </a:pPr>
              <a:r>
                <a:rPr lang="en-US" altLang="zh-CN" sz="3400" dirty="0">
                  <a:solidFill>
                    <a:srgbClr val="FF6600"/>
                  </a:solidFill>
                  <a:effectLst>
                    <a:outerShdw blurRad="38100" dist="38100" dir="2700000" algn="tl">
                      <a:srgbClr val="000000">
                        <a:alpha val="43137"/>
                      </a:srgbClr>
                    </a:outerShdw>
                  </a:effectLst>
                  <a:latin typeface="Cooper Black" pitchFamily="18" charset="0"/>
                  <a:ea typeface="+mn-ea"/>
                </a:rPr>
                <a:t>Contents</a:t>
              </a:r>
              <a:endParaRPr lang="zh-CN" altLang="en-US" sz="3400" dirty="0">
                <a:solidFill>
                  <a:srgbClr val="FF6600"/>
                </a:solidFill>
                <a:effectLst>
                  <a:outerShdw blurRad="38100" dist="38100" dir="2700000" algn="tl">
                    <a:srgbClr val="000000">
                      <a:alpha val="43137"/>
                    </a:srgbClr>
                  </a:outerShdw>
                </a:effectLst>
                <a:latin typeface="Cooper Black" pitchFamily="18" charset="0"/>
                <a:ea typeface="+mn-ea"/>
              </a:endParaRPr>
            </a:p>
          </p:txBody>
        </p:sp>
        <p:sp>
          <p:nvSpPr>
            <p:cNvPr id="31" name="Rectangle 10"/>
            <p:cNvSpPr/>
            <p:nvPr/>
          </p:nvSpPr>
          <p:spPr>
            <a:xfrm>
              <a:off x="142908"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sp>
          <p:nvSpPr>
            <p:cNvPr id="138254" name="TextBox 31"/>
            <p:cNvSpPr txBox="1">
              <a:spLocks noChangeArrowheads="1"/>
            </p:cNvSpPr>
            <p:nvPr/>
          </p:nvSpPr>
          <p:spPr bwMode="auto">
            <a:xfrm>
              <a:off x="988578" y="0"/>
              <a:ext cx="762000" cy="708025"/>
            </a:xfrm>
            <a:prstGeom prst="rect">
              <a:avLst/>
            </a:prstGeom>
            <a:noFill/>
            <a:ln w="9525">
              <a:noFill/>
              <a:miter lim="800000"/>
              <a:headEnd/>
              <a:tailEnd/>
            </a:ln>
          </p:spPr>
          <p:txBody>
            <a:bodyPr>
              <a:spAutoFit/>
            </a:bodyPr>
            <a:lstStyle/>
            <a:p>
              <a:r>
                <a:rPr lang="en-US" altLang="zh-CN" sz="4000" b="1" i="1" dirty="0" smtClean="0">
                  <a:latin typeface="Helvetica"/>
                  <a:ea typeface="Arial Unicode MS"/>
                  <a:cs typeface="Helvetica Neue"/>
                </a:rPr>
                <a:t>A</a:t>
              </a:r>
              <a:endParaRPr lang="en-US" altLang="zh-CN" sz="4000" b="1" i="1" dirty="0">
                <a:latin typeface="Helvetica"/>
                <a:ea typeface="Arial Unicode MS"/>
                <a:cs typeface="Helvetica Neue"/>
              </a:endParaRPr>
            </a:p>
          </p:txBody>
        </p:sp>
        <p:sp>
          <p:nvSpPr>
            <p:cNvPr id="33" name="Isosceles Triangle 15"/>
            <p:cNvSpPr/>
            <p:nvPr/>
          </p:nvSpPr>
          <p:spPr>
            <a:xfrm flipV="1">
              <a:off x="1500166" y="357166"/>
              <a:ext cx="192088" cy="115888"/>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p>
          </p:txBody>
        </p:sp>
        <p:sp>
          <p:nvSpPr>
            <p:cNvPr id="35" name="TextBox 34"/>
            <p:cNvSpPr txBox="1"/>
            <p:nvPr/>
          </p:nvSpPr>
          <p:spPr>
            <a:xfrm>
              <a:off x="1750578" y="116632"/>
              <a:ext cx="7536330" cy="477054"/>
            </a:xfrm>
            <a:prstGeom prst="rect">
              <a:avLst/>
            </a:prstGeom>
            <a:noFill/>
          </p:spPr>
          <p:txBody>
            <a:bodyPr wrap="squar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pPr fontAlgn="auto">
                <a:spcBef>
                  <a:spcPts val="0"/>
                </a:spcBef>
                <a:spcAft>
                  <a:spcPts val="0"/>
                </a:spcAft>
                <a:defRPr/>
              </a:pPr>
              <a:r>
                <a:rPr lang="en-US" altLang="zh-CN" sz="2500" dirty="0">
                  <a:effectLst>
                    <a:glow rad="101600">
                      <a:schemeClr val="tx1">
                        <a:alpha val="60000"/>
                      </a:schemeClr>
                    </a:glow>
                    <a:outerShdw blurRad="38100" dist="38100" dir="2700000" algn="tl">
                      <a:srgbClr val="000000">
                        <a:alpha val="43137"/>
                      </a:srgbClr>
                    </a:outerShdw>
                  </a:effectLst>
                </a:rPr>
                <a:t>Love and </a:t>
              </a:r>
              <a:r>
                <a:rPr lang="en-US" altLang="zh-CN" sz="2500" dirty="0" smtClean="0">
                  <a:effectLst>
                    <a:glow rad="101600">
                      <a:schemeClr val="tx1">
                        <a:alpha val="60000"/>
                      </a:schemeClr>
                    </a:glow>
                    <a:outerShdw blurRad="38100" dist="38100" dir="2700000" algn="tl">
                      <a:srgbClr val="000000">
                        <a:alpha val="43137"/>
                      </a:srgbClr>
                    </a:outerShdw>
                  </a:effectLst>
                </a:rPr>
                <a:t>logic: The </a:t>
              </a:r>
              <a:r>
                <a:rPr lang="en-US" altLang="zh-CN" sz="2500" dirty="0">
                  <a:effectLst>
                    <a:glow rad="101600">
                      <a:schemeClr val="tx1">
                        <a:alpha val="60000"/>
                      </a:schemeClr>
                    </a:glow>
                    <a:outerShdw blurRad="38100" dist="38100" dir="2700000" algn="tl">
                      <a:srgbClr val="000000">
                        <a:alpha val="43137"/>
                      </a:srgbClr>
                    </a:outerShdw>
                  </a:effectLst>
                </a:rPr>
                <a:t>story of a fallacy</a:t>
              </a:r>
            </a:p>
          </p:txBody>
        </p:sp>
        <p:sp>
          <p:nvSpPr>
            <p:cNvPr id="138257" name="TextBox 35"/>
            <p:cNvSpPr txBox="1">
              <a:spLocks noChangeArrowheads="1"/>
            </p:cNvSpPr>
            <p:nvPr/>
          </p:nvSpPr>
          <p:spPr bwMode="auto">
            <a:xfrm>
              <a:off x="142908" y="224354"/>
              <a:ext cx="1018227" cy="369332"/>
            </a:xfrm>
            <a:prstGeom prst="rect">
              <a:avLst/>
            </a:prstGeom>
            <a:noFill/>
            <a:ln w="9525">
              <a:noFill/>
              <a:miter lim="800000"/>
              <a:headEnd/>
              <a:tailEnd/>
            </a:ln>
          </p:spPr>
          <p:txBody>
            <a:bodyPr wrap="none">
              <a:spAutoFit/>
            </a:bodyPr>
            <a:lstStyle/>
            <a:p>
              <a:r>
                <a:rPr lang="en-US" altLang="zh-CN" b="1" i="1" dirty="0" smtClean="0">
                  <a:latin typeface="Helvetica"/>
                  <a:ea typeface="Helvetica Neue"/>
                  <a:cs typeface="Helvetica Neue"/>
                </a:rPr>
                <a:t>Section</a:t>
              </a:r>
              <a:endParaRPr lang="en-US" altLang="zh-CN" b="1" i="1" dirty="0">
                <a:latin typeface="Helvetica"/>
                <a:ea typeface="Helvetica Neue"/>
                <a:cs typeface="Helvetica Neue"/>
              </a:endParaRPr>
            </a:p>
          </p:txBody>
        </p:sp>
        <p:pic>
          <p:nvPicPr>
            <p:cNvPr id="18" name="Picture 6"/>
            <p:cNvPicPr>
              <a:picLocks noChangeAspect="1" noChangeArrowheads="1"/>
            </p:cNvPicPr>
            <p:nvPr/>
          </p:nvPicPr>
          <p:blipFill>
            <a:blip r:embed="rId3" cstate="print"/>
            <a:srcRect/>
            <a:stretch>
              <a:fillRect/>
            </a:stretch>
          </p:blipFill>
          <p:spPr bwMode="auto">
            <a:xfrm>
              <a:off x="611559" y="4857760"/>
              <a:ext cx="3603249" cy="628650"/>
            </a:xfrm>
            <a:prstGeom prst="rect">
              <a:avLst/>
            </a:prstGeom>
            <a:ln>
              <a:noFill/>
            </a:ln>
            <a:effectLst>
              <a:outerShdw blurRad="292100" dist="139700" dir="2700000" algn="tl" rotWithShape="0">
                <a:srgbClr val="333333">
                  <a:alpha val="65000"/>
                </a:srgbClr>
              </a:outerShdw>
            </a:effectLst>
            <a:extLst/>
          </p:spPr>
        </p:pic>
        <p:pic>
          <p:nvPicPr>
            <p:cNvPr id="21" name="Picture 4">
              <a:hlinkClick r:id="rId4" action="ppaction://hlinksldjump"/>
            </p:cNvPr>
            <p:cNvPicPr>
              <a:picLocks noChangeAspect="1" noChangeArrowheads="1"/>
            </p:cNvPicPr>
            <p:nvPr/>
          </p:nvPicPr>
          <p:blipFill>
            <a:blip r:embed="rId5" cstate="print"/>
            <a:srcRect/>
            <a:stretch>
              <a:fillRect/>
            </a:stretch>
          </p:blipFill>
          <p:spPr bwMode="auto">
            <a:xfrm>
              <a:off x="571471" y="4097249"/>
              <a:ext cx="3643337" cy="689073"/>
            </a:xfrm>
            <a:prstGeom prst="rect">
              <a:avLst/>
            </a:prstGeom>
            <a:ln>
              <a:noFill/>
            </a:ln>
            <a:effectLst>
              <a:outerShdw blurRad="292100" dist="139700" dir="2700000" algn="tl" rotWithShape="0">
                <a:srgbClr val="333333">
                  <a:alpha val="65000"/>
                </a:srgbClr>
              </a:outerShdw>
            </a:effectLst>
            <a:extLst/>
          </p:spPr>
        </p:pic>
        <p:pic>
          <p:nvPicPr>
            <p:cNvPr id="22" name="Picture 3">
              <a:hlinkClick r:id="rId6" action="ppaction://hlinksldjump"/>
            </p:cNvPr>
            <p:cNvPicPr>
              <a:picLocks noChangeAspect="1" noChangeArrowheads="1"/>
            </p:cNvPicPr>
            <p:nvPr/>
          </p:nvPicPr>
          <p:blipFill>
            <a:blip r:embed="rId7" cstate="print"/>
            <a:srcRect/>
            <a:stretch>
              <a:fillRect/>
            </a:stretch>
          </p:blipFill>
          <p:spPr bwMode="auto">
            <a:xfrm>
              <a:off x="569912" y="3403695"/>
              <a:ext cx="3644897" cy="668247"/>
            </a:xfrm>
            <a:prstGeom prst="rect">
              <a:avLst/>
            </a:prstGeom>
            <a:ln>
              <a:noFill/>
            </a:ln>
            <a:effectLst>
              <a:outerShdw blurRad="292100" dist="139700" dir="2700000" algn="tl" rotWithShape="0">
                <a:srgbClr val="333333">
                  <a:alpha val="65000"/>
                </a:srgbClr>
              </a:outerShdw>
            </a:effectLst>
            <a:extLst/>
          </p:spPr>
        </p:pic>
        <p:pic>
          <p:nvPicPr>
            <p:cNvPr id="23" name="Picture 2">
              <a:hlinkClick r:id="rId8" action="ppaction://hlinksldjump"/>
            </p:cNvPr>
            <p:cNvPicPr>
              <a:picLocks noChangeAspect="1" noChangeArrowheads="1"/>
            </p:cNvPicPr>
            <p:nvPr/>
          </p:nvPicPr>
          <p:blipFill>
            <a:blip r:embed="rId9" cstate="print"/>
            <a:srcRect/>
            <a:stretch>
              <a:fillRect/>
            </a:stretch>
          </p:blipFill>
          <p:spPr bwMode="auto">
            <a:xfrm>
              <a:off x="569913" y="2708275"/>
              <a:ext cx="3644896" cy="619125"/>
            </a:xfrm>
            <a:prstGeom prst="rect">
              <a:avLst/>
            </a:prstGeom>
            <a:ln>
              <a:noFill/>
            </a:ln>
            <a:effectLst>
              <a:outerShdw blurRad="292100" dist="139700" dir="2700000" algn="tl" rotWithShape="0">
                <a:srgbClr val="333333">
                  <a:alpha val="65000"/>
                </a:srgbClr>
              </a:outerShdw>
            </a:effectLst>
            <a:extLst/>
          </p:spPr>
        </p:pic>
        <p:sp>
          <p:nvSpPr>
            <p:cNvPr id="25" name="Rectangle 6">
              <a:hlinkClick r:id="rId10" action="ppaction://hlinksldjump"/>
            </p:cNvPr>
            <p:cNvSpPr>
              <a:spLocks noChangeArrowheads="1"/>
            </p:cNvSpPr>
            <p:nvPr/>
          </p:nvSpPr>
          <p:spPr bwMode="auto">
            <a:xfrm>
              <a:off x="714348" y="2824459"/>
              <a:ext cx="3859211" cy="461665"/>
            </a:xfrm>
            <a:prstGeom prst="rect">
              <a:avLst/>
            </a:prstGeom>
            <a:noFill/>
            <a:ln w="9525">
              <a:noFill/>
              <a:miter lim="800000"/>
              <a:headEnd/>
              <a:tailEnd/>
            </a:ln>
          </p:spPr>
          <p:txBody>
            <a:bodyPr wrap="square">
              <a:spAutoFit/>
            </a:bodyPr>
            <a:lstStyle/>
            <a:p>
              <a:pPr eaLnBrk="0" hangingPunct="0"/>
              <a:r>
                <a:rPr lang="en-US" altLang="zh-CN" sz="2400" dirty="0" smtClean="0">
                  <a:solidFill>
                    <a:srgbClr val="000000"/>
                  </a:solidFill>
                  <a:latin typeface="Helvetica"/>
                </a:rPr>
                <a:t>Warming-up Activities</a:t>
              </a:r>
              <a:endParaRPr lang="en-US" altLang="zh-CN" sz="2400" dirty="0">
                <a:solidFill>
                  <a:srgbClr val="000000"/>
                </a:solidFill>
                <a:latin typeface="Helvetica"/>
              </a:endParaRPr>
            </a:p>
          </p:txBody>
        </p:sp>
        <p:sp>
          <p:nvSpPr>
            <p:cNvPr id="27" name="Rectangle 10">
              <a:hlinkClick r:id="rId11" action="ppaction://hlinksldjump"/>
            </p:cNvPr>
            <p:cNvSpPr>
              <a:spLocks noChangeArrowheads="1"/>
            </p:cNvSpPr>
            <p:nvPr/>
          </p:nvSpPr>
          <p:spPr bwMode="auto">
            <a:xfrm>
              <a:off x="498474" y="3538542"/>
              <a:ext cx="3073394" cy="461962"/>
            </a:xfrm>
            <a:prstGeom prst="rect">
              <a:avLst/>
            </a:prstGeom>
            <a:noFill/>
            <a:ln w="9525">
              <a:noFill/>
              <a:miter lim="800000"/>
              <a:headEnd/>
              <a:tailEnd/>
            </a:ln>
          </p:spPr>
          <p:txBody>
            <a:bodyPr wrap="square">
              <a:spAutoFit/>
            </a:bodyPr>
            <a:lstStyle/>
            <a:p>
              <a:pPr eaLnBrk="0" hangingPunct="0"/>
              <a:r>
                <a:rPr lang="en-US" altLang="zh-CN" sz="2400" dirty="0">
                  <a:solidFill>
                    <a:srgbClr val="000000"/>
                  </a:solidFill>
                  <a:latin typeface="Helvetica"/>
                </a:rPr>
                <a:t>   </a:t>
              </a:r>
              <a:r>
                <a:rPr lang="en-US" altLang="zh-CN" sz="2400" dirty="0" smtClean="0">
                  <a:solidFill>
                    <a:srgbClr val="000000"/>
                  </a:solidFill>
                  <a:latin typeface="Helvetica"/>
                </a:rPr>
                <a:t>Text Study</a:t>
              </a:r>
              <a:endParaRPr lang="en-US" altLang="zh-CN" sz="2400" dirty="0">
                <a:solidFill>
                  <a:srgbClr val="000000"/>
                </a:solidFill>
                <a:latin typeface="Helvetica"/>
              </a:endParaRPr>
            </a:p>
          </p:txBody>
        </p:sp>
        <p:sp>
          <p:nvSpPr>
            <p:cNvPr id="28" name="Rectangle 14">
              <a:hlinkClick r:id="rId4" action="ppaction://hlinksldjump"/>
            </p:cNvPr>
            <p:cNvSpPr>
              <a:spLocks noChangeArrowheads="1"/>
            </p:cNvSpPr>
            <p:nvPr/>
          </p:nvSpPr>
          <p:spPr bwMode="auto">
            <a:xfrm>
              <a:off x="500034" y="4214818"/>
              <a:ext cx="3891283" cy="461665"/>
            </a:xfrm>
            <a:prstGeom prst="rect">
              <a:avLst/>
            </a:prstGeom>
            <a:noFill/>
            <a:ln w="9525">
              <a:noFill/>
              <a:miter lim="800000"/>
              <a:headEnd/>
              <a:tailEnd/>
            </a:ln>
          </p:spPr>
          <p:txBody>
            <a:bodyPr wrap="square">
              <a:spAutoFit/>
            </a:bodyPr>
            <a:lstStyle/>
            <a:p>
              <a:pPr eaLnBrk="0" hangingPunct="0"/>
              <a:r>
                <a:rPr lang="en-US" altLang="zh-CN" sz="2400" dirty="0">
                  <a:solidFill>
                    <a:srgbClr val="000000"/>
                  </a:solidFill>
                  <a:latin typeface="Helvetica"/>
                </a:rPr>
                <a:t>   </a:t>
              </a:r>
              <a:r>
                <a:rPr lang="en-US" altLang="zh-CN" sz="2400" dirty="0" smtClean="0">
                  <a:solidFill>
                    <a:srgbClr val="000000"/>
                  </a:solidFill>
                  <a:latin typeface="Helvetica"/>
                </a:rPr>
                <a:t>Language Application</a:t>
              </a:r>
              <a:endParaRPr lang="en-US" altLang="zh-CN" sz="2400" dirty="0">
                <a:solidFill>
                  <a:srgbClr val="000000"/>
                </a:solidFill>
                <a:latin typeface="Helvetica"/>
              </a:endParaRPr>
            </a:p>
          </p:txBody>
        </p:sp>
        <p:sp>
          <p:nvSpPr>
            <p:cNvPr id="29" name="TextBox 28">
              <a:hlinkClick r:id="rId12" action="ppaction://hlinksldjump"/>
            </p:cNvPr>
            <p:cNvSpPr txBox="1">
              <a:spLocks noChangeArrowheads="1"/>
            </p:cNvSpPr>
            <p:nvPr/>
          </p:nvSpPr>
          <p:spPr bwMode="auto">
            <a:xfrm>
              <a:off x="530219" y="4854371"/>
              <a:ext cx="3327401" cy="646331"/>
            </a:xfrm>
            <a:prstGeom prst="rect">
              <a:avLst/>
            </a:prstGeom>
            <a:noFill/>
            <a:ln w="9525">
              <a:noFill/>
              <a:miter lim="800000"/>
              <a:headEnd/>
              <a:tailEnd/>
            </a:ln>
          </p:spPr>
          <p:txBody>
            <a:bodyPr wrap="square">
              <a:spAutoFit/>
            </a:bodyPr>
            <a:lstStyle/>
            <a:p>
              <a:pPr eaLnBrk="0" hangingPunct="0">
                <a:lnSpc>
                  <a:spcPct val="150000"/>
                </a:lnSpc>
              </a:pPr>
              <a:r>
                <a:rPr lang="en-US" altLang="zh-CN" sz="2400" dirty="0">
                  <a:solidFill>
                    <a:srgbClr val="000000"/>
                  </a:solidFill>
                  <a:latin typeface="Helvetica"/>
                </a:rPr>
                <a:t>   Summary</a:t>
              </a:r>
            </a:p>
          </p:txBody>
        </p:sp>
      </p:grpSp>
      <p:pic>
        <p:nvPicPr>
          <p:cNvPr id="32" name="图片 31" descr="新视野大学英语（第三版）读写教程4 8049348338_S.jpg"/>
          <p:cNvPicPr>
            <a:picLocks noChangeAspect="1"/>
          </p:cNvPicPr>
          <p:nvPr/>
        </p:nvPicPr>
        <p:blipFill>
          <a:blip r:embed="rId13"/>
          <a:stretch>
            <a:fillRect/>
          </a:stretch>
        </p:blipFill>
        <p:spPr>
          <a:xfrm>
            <a:off x="5072066" y="1357298"/>
            <a:ext cx="3342217" cy="5013325"/>
          </a:xfrm>
          <a:prstGeom prst="rect">
            <a:avLst/>
          </a:prstGeom>
          <a:ln>
            <a:noFill/>
          </a:ln>
          <a:effectLst>
            <a:softEdge rad="112500"/>
          </a:effectLst>
        </p:spPr>
      </p:pic>
    </p:spTree>
    <p:extLst>
      <p:ext uri="{BB962C8B-B14F-4D97-AF65-F5344CB8AC3E}">
        <p14:creationId xmlns:p14="http://schemas.microsoft.com/office/powerpoint/2010/main" xmlns="" val="246130758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a:blip r:embed="rId3" cstate="print"/>
          <a:srcRect l="7698" t="13989"/>
          <a:stretch>
            <a:fillRect/>
          </a:stretch>
        </p:blipFill>
        <p:spPr bwMode="auto">
          <a:xfrm>
            <a:off x="571472" y="1946200"/>
            <a:ext cx="8153428" cy="4911800"/>
          </a:xfrm>
          <a:prstGeom prst="rect">
            <a:avLst/>
          </a:prstGeom>
          <a:noFill/>
          <a:ln w="9525">
            <a:noFill/>
            <a:miter lim="800000"/>
            <a:headEnd/>
            <a:tailEnd/>
          </a:ln>
        </p:spPr>
      </p:pic>
      <p:sp>
        <p:nvSpPr>
          <p:cNvPr id="8" name="TextBox 7"/>
          <p:cNvSpPr txBox="1">
            <a:spLocks noChangeArrowheads="1"/>
          </p:cNvSpPr>
          <p:nvPr/>
        </p:nvSpPr>
        <p:spPr bwMode="auto">
          <a:xfrm>
            <a:off x="899592" y="1285860"/>
            <a:ext cx="2835920" cy="461665"/>
          </a:xfrm>
          <a:prstGeom prst="rect">
            <a:avLst/>
          </a:prstGeom>
          <a:noFill/>
          <a:ln w="9525">
            <a:noFill/>
            <a:miter lim="800000"/>
            <a:headEnd/>
            <a:tailEnd/>
          </a:ln>
        </p:spPr>
        <p:txBody>
          <a:bodyPr wrap="square">
            <a:spAutoFit/>
          </a:bodyPr>
          <a:lstStyle/>
          <a:p>
            <a:r>
              <a:rPr lang="zh-CN" altLang="en-US" sz="2400" b="1" dirty="0">
                <a:solidFill>
                  <a:srgbClr val="000000"/>
                </a:solidFill>
                <a:latin typeface="华文楷体" pitchFamily="2" charset="-122"/>
                <a:ea typeface="华文楷体" pitchFamily="2" charset="-122"/>
              </a:rPr>
              <a:t>作为对</a:t>
            </a:r>
            <a:r>
              <a:rPr lang="en-US" altLang="zh-CN" sz="2400" b="1" dirty="0">
                <a:solidFill>
                  <a:srgbClr val="000000"/>
                </a:solidFill>
                <a:latin typeface="华文楷体" pitchFamily="2" charset="-122"/>
                <a:ea typeface="华文楷体" pitchFamily="2" charset="-122"/>
              </a:rPr>
              <a:t>……</a:t>
            </a:r>
            <a:r>
              <a:rPr lang="zh-CN" altLang="en-US" sz="2400" b="1" dirty="0">
                <a:solidFill>
                  <a:srgbClr val="000000"/>
                </a:solidFill>
                <a:latin typeface="华文楷体" pitchFamily="2" charset="-122"/>
                <a:ea typeface="华文楷体" pitchFamily="2" charset="-122"/>
              </a:rPr>
              <a:t>的交换</a:t>
            </a:r>
          </a:p>
        </p:txBody>
      </p:sp>
      <p:sp>
        <p:nvSpPr>
          <p:cNvPr id="13" name="文本框 5"/>
          <p:cNvSpPr txBox="1"/>
          <p:nvPr/>
        </p:nvSpPr>
        <p:spPr>
          <a:xfrm>
            <a:off x="952451" y="3789040"/>
            <a:ext cx="7003925" cy="830997"/>
          </a:xfrm>
          <a:prstGeom prst="rect">
            <a:avLst/>
          </a:prstGeom>
          <a:solidFill>
            <a:srgbClr val="FFC000"/>
          </a:solidFill>
          <a:effectLst>
            <a:softEdge rad="127000"/>
          </a:effectLst>
        </p:spPr>
        <p:txBody>
          <a:bodyPr wrap="square">
            <a:spAutoFit/>
          </a:bodyPr>
          <a:lstStyle/>
          <a:p>
            <a:pPr fontAlgn="auto">
              <a:spcBef>
                <a:spcPts val="0"/>
              </a:spcBef>
              <a:spcAft>
                <a:spcPts val="0"/>
              </a:spcAft>
              <a:defRPr/>
            </a:pPr>
            <a:r>
              <a:rPr kumimoji="1" lang="en-US" altLang="zh-CN" sz="2400" dirty="0" smtClean="0">
                <a:solidFill>
                  <a:schemeClr val="accent4">
                    <a:lumMod val="10000"/>
                  </a:schemeClr>
                </a:solidFill>
              </a:rPr>
              <a:t>(revolutionary predecessors/shed </a:t>
            </a:r>
            <a:r>
              <a:rPr kumimoji="1" lang="en-US" altLang="zh-CN" sz="2400" dirty="0">
                <a:solidFill>
                  <a:schemeClr val="accent4">
                    <a:lumMod val="10000"/>
                  </a:schemeClr>
                </a:solidFill>
              </a:rPr>
              <a:t>blood/sacrifice one’s </a:t>
            </a:r>
            <a:r>
              <a:rPr kumimoji="1" lang="en-US" altLang="zh-CN" sz="2400" dirty="0" smtClean="0">
                <a:solidFill>
                  <a:schemeClr val="accent4">
                    <a:lumMod val="10000"/>
                  </a:schemeClr>
                </a:solidFill>
              </a:rPr>
              <a:t>life)</a:t>
            </a:r>
            <a:endParaRPr kumimoji="1" lang="en-US" altLang="zh-CN" sz="2400" dirty="0">
              <a:solidFill>
                <a:schemeClr val="accent4">
                  <a:lumMod val="10000"/>
                </a:schemeClr>
              </a:solidFill>
            </a:endParaRPr>
          </a:p>
        </p:txBody>
      </p:sp>
      <p:sp>
        <p:nvSpPr>
          <p:cNvPr id="14" name="TextBox 8"/>
          <p:cNvSpPr txBox="1">
            <a:spLocks noChangeArrowheads="1"/>
          </p:cNvSpPr>
          <p:nvPr/>
        </p:nvSpPr>
        <p:spPr bwMode="auto">
          <a:xfrm>
            <a:off x="1043608" y="4516202"/>
            <a:ext cx="7318379" cy="1865126"/>
          </a:xfrm>
          <a:prstGeom prst="rect">
            <a:avLst/>
          </a:prstGeom>
          <a:noFill/>
          <a:ln w="9525">
            <a:noFill/>
            <a:miter lim="800000"/>
            <a:headEnd/>
            <a:tailEnd/>
          </a:ln>
        </p:spPr>
        <p:txBody>
          <a:bodyPr wrap="square">
            <a:spAutoFit/>
          </a:bodyPr>
          <a:lstStyle/>
          <a:p>
            <a:pPr>
              <a:lnSpc>
                <a:spcPct val="120000"/>
              </a:lnSpc>
              <a:spcBef>
                <a:spcPct val="50000"/>
              </a:spcBef>
            </a:pPr>
            <a:r>
              <a:rPr kumimoji="1" lang="en-US" altLang="zh-CN" sz="2400" dirty="0" smtClean="0">
                <a:latin typeface="Helvetica"/>
              </a:rPr>
              <a:t>In exchange for a peaceful environment for the future generations, our </a:t>
            </a:r>
            <a:r>
              <a:rPr kumimoji="1" lang="en-US" altLang="zh-CN" sz="2400" dirty="0" smtClean="0">
                <a:solidFill>
                  <a:srgbClr val="FF6600"/>
                </a:solidFill>
                <a:latin typeface="Helvetica"/>
              </a:rPr>
              <a:t>revolutionary predecessors shed their blood </a:t>
            </a:r>
            <a:r>
              <a:rPr kumimoji="1" lang="en-US" altLang="zh-CN" sz="2400" dirty="0" smtClean="0">
                <a:latin typeface="Helvetica"/>
              </a:rPr>
              <a:t>and even </a:t>
            </a:r>
            <a:r>
              <a:rPr kumimoji="1" lang="en-US" altLang="zh-CN" sz="2400" dirty="0" smtClean="0">
                <a:solidFill>
                  <a:srgbClr val="FF6600"/>
                </a:solidFill>
                <a:latin typeface="Helvetica"/>
              </a:rPr>
              <a:t>sacrificed their precious lives</a:t>
            </a:r>
            <a:r>
              <a:rPr kumimoji="1" lang="en-US" altLang="zh-CN" sz="2400" dirty="0" smtClean="0">
                <a:latin typeface="Helvetica"/>
              </a:rPr>
              <a:t>. </a:t>
            </a:r>
            <a:endParaRPr kumimoji="1" lang="en-US" altLang="zh-CN" sz="2400" dirty="0">
              <a:latin typeface="Helvetica"/>
            </a:endParaRPr>
          </a:p>
        </p:txBody>
      </p:sp>
      <p:sp>
        <p:nvSpPr>
          <p:cNvPr id="16" name="TextBox 15"/>
          <p:cNvSpPr txBox="1"/>
          <p:nvPr/>
        </p:nvSpPr>
        <p:spPr>
          <a:xfrm>
            <a:off x="5357851" y="1285860"/>
            <a:ext cx="4071933" cy="461665"/>
          </a:xfrm>
          <a:prstGeom prst="rect">
            <a:avLst/>
          </a:prstGeom>
          <a:noFill/>
        </p:spPr>
        <p:txBody>
          <a:bodyPr wrap="square">
            <a:spAutoFit/>
          </a:bodyPr>
          <a:lstStyle/>
          <a:p>
            <a:pPr fontAlgn="auto">
              <a:spcBef>
                <a:spcPct val="50000"/>
              </a:spcBef>
              <a:spcAft>
                <a:spcPts val="0"/>
              </a:spcAft>
              <a:defRPr/>
            </a:pPr>
            <a:r>
              <a:rPr lang="en-US" altLang="zh-CN" sz="2400" b="1" dirty="0" smtClean="0">
                <a:latin typeface="Helvetica"/>
              </a:rPr>
              <a:t>in exchange for…</a:t>
            </a:r>
            <a:endParaRPr lang="en-US" altLang="zh-CN" sz="2400" b="1" dirty="0">
              <a:latin typeface="Helvetica"/>
            </a:endParaRPr>
          </a:p>
        </p:txBody>
      </p:sp>
      <p:sp>
        <p:nvSpPr>
          <p:cNvPr id="2" name="TextBox 1"/>
          <p:cNvSpPr txBox="1"/>
          <p:nvPr/>
        </p:nvSpPr>
        <p:spPr>
          <a:xfrm>
            <a:off x="3716338" y="1323963"/>
            <a:ext cx="1651000" cy="461963"/>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000100" y="2214554"/>
            <a:ext cx="1826680" cy="492443"/>
          </a:xfrm>
          <a:prstGeom prst="rect">
            <a:avLst/>
          </a:prstGeom>
          <a:noFill/>
        </p:spPr>
        <p:txBody>
          <a:bodyPr wrap="square">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000098" y="2670011"/>
            <a:ext cx="6429422" cy="830997"/>
          </a:xfrm>
          <a:prstGeom prst="rect">
            <a:avLst/>
          </a:prstGeom>
          <a:noFill/>
          <a:ln w="9525">
            <a:noFill/>
            <a:miter lim="800000"/>
            <a:headEnd/>
            <a:tailEnd/>
          </a:ln>
        </p:spPr>
        <p:txBody>
          <a:bodyPr wrap="square">
            <a:spAutoFit/>
          </a:bodyPr>
          <a:lstStyle/>
          <a:p>
            <a:r>
              <a:rPr lang="zh-CN" altLang="en-US" sz="2400" dirty="0">
                <a:latin typeface="华文行楷" pitchFamily="2" charset="-122"/>
                <a:ea typeface="华文行楷" pitchFamily="2" charset="-122"/>
              </a:rPr>
              <a:t>为了给后代换</a:t>
            </a:r>
            <a:r>
              <a:rPr lang="zh-CN" altLang="en-US" sz="2400" dirty="0" smtClean="0">
                <a:latin typeface="华文行楷" pitchFamily="2" charset="-122"/>
                <a:ea typeface="华文行楷" pitchFamily="2" charset="-122"/>
              </a:rPr>
              <a:t>来一个和平的环境，我们的革命先烈们抛头颅、洒热血。</a:t>
            </a:r>
            <a:endParaRPr lang="en-US" altLang="zh-CN" sz="2400" dirty="0" smtClean="0">
              <a:latin typeface="华文行楷" pitchFamily="2" charset="-122"/>
              <a:ea typeface="华文行楷" pitchFamily="2" charset="-122"/>
            </a:endParaRPr>
          </a:p>
        </p:txBody>
      </p:sp>
      <p:sp>
        <p:nvSpPr>
          <p:cNvPr id="25" name="TextBox 24"/>
          <p:cNvSpPr txBox="1"/>
          <p:nvPr/>
        </p:nvSpPr>
        <p:spPr>
          <a:xfrm>
            <a:off x="993761" y="3436623"/>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pic>
        <p:nvPicPr>
          <p:cNvPr id="21" name="Picture 3" descr="H:\2015年修改\图片13.jpg"/>
          <p:cNvPicPr>
            <a:picLocks noChangeAspect="1" noChangeArrowheads="1"/>
          </p:cNvPicPr>
          <p:nvPr/>
        </p:nvPicPr>
        <p:blipFill>
          <a:blip r:embed="rId4"/>
          <a:srcRect/>
          <a:stretch>
            <a:fillRect/>
          </a:stretch>
        </p:blipFill>
        <p:spPr bwMode="auto">
          <a:xfrm>
            <a:off x="0" y="0"/>
            <a:ext cx="7070725" cy="1163637"/>
          </a:xfrm>
          <a:prstGeom prst="rect">
            <a:avLst/>
          </a:prstGeom>
          <a:noFill/>
        </p:spPr>
      </p:pic>
    </p:spTree>
    <p:extLst>
      <p:ext uri="{BB962C8B-B14F-4D97-AF65-F5344CB8AC3E}">
        <p14:creationId xmlns:p14="http://schemas.microsoft.com/office/powerpoint/2010/main" xmlns="" val="5396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1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2" cstate="print"/>
          <a:srcRect l="7698" t="13989"/>
          <a:stretch>
            <a:fillRect/>
          </a:stretch>
        </p:blipFill>
        <p:spPr bwMode="auto">
          <a:xfrm>
            <a:off x="428596" y="2214554"/>
            <a:ext cx="8296304" cy="4521200"/>
          </a:xfrm>
          <a:prstGeom prst="rect">
            <a:avLst/>
          </a:prstGeom>
          <a:noFill/>
          <a:ln w="9525">
            <a:noFill/>
            <a:miter lim="800000"/>
            <a:headEnd/>
            <a:tailEnd/>
          </a:ln>
        </p:spPr>
      </p:pic>
      <p:sp>
        <p:nvSpPr>
          <p:cNvPr id="8" name="TextBox 7"/>
          <p:cNvSpPr txBox="1">
            <a:spLocks noChangeArrowheads="1"/>
          </p:cNvSpPr>
          <p:nvPr/>
        </p:nvSpPr>
        <p:spPr bwMode="auto">
          <a:xfrm>
            <a:off x="1476375" y="1446053"/>
            <a:ext cx="3159151" cy="461665"/>
          </a:xfrm>
          <a:prstGeom prst="rect">
            <a:avLst/>
          </a:prstGeom>
          <a:noFill/>
          <a:ln w="9525">
            <a:noFill/>
            <a:miter lim="800000"/>
            <a:headEnd/>
            <a:tailEnd/>
          </a:ln>
        </p:spPr>
        <p:txBody>
          <a:bodyPr wrap="square">
            <a:spAutoFit/>
          </a:bodyPr>
          <a:lstStyle/>
          <a:p>
            <a:r>
              <a:rPr lang="zh-CN" altLang="en-US" sz="2400" b="1" dirty="0">
                <a:solidFill>
                  <a:srgbClr val="000000"/>
                </a:solidFill>
                <a:latin typeface="华文楷体" pitchFamily="2" charset="-122"/>
                <a:ea typeface="华文楷体" pitchFamily="2" charset="-122"/>
              </a:rPr>
              <a:t>为</a:t>
            </a:r>
            <a:r>
              <a:rPr lang="en-US" altLang="zh-CN" sz="2400" b="1" dirty="0">
                <a:solidFill>
                  <a:srgbClr val="000000"/>
                </a:solidFill>
                <a:latin typeface="华文楷体" pitchFamily="2" charset="-122"/>
                <a:ea typeface="华文楷体" pitchFamily="2" charset="-122"/>
              </a:rPr>
              <a:t>……</a:t>
            </a:r>
            <a:r>
              <a:rPr lang="zh-CN" altLang="en-US" sz="2400" b="1" dirty="0">
                <a:solidFill>
                  <a:srgbClr val="000000"/>
                </a:solidFill>
                <a:latin typeface="华文楷体" pitchFamily="2" charset="-122"/>
                <a:ea typeface="华文楷体" pitchFamily="2" charset="-122"/>
              </a:rPr>
              <a:t>定日期</a:t>
            </a:r>
          </a:p>
        </p:txBody>
      </p:sp>
      <p:sp>
        <p:nvSpPr>
          <p:cNvPr id="13" name="文本框 5"/>
          <p:cNvSpPr txBox="1"/>
          <p:nvPr/>
        </p:nvSpPr>
        <p:spPr>
          <a:xfrm>
            <a:off x="1571604" y="4357694"/>
            <a:ext cx="4440556" cy="461665"/>
          </a:xfrm>
          <a:prstGeom prst="rect">
            <a:avLst/>
          </a:prstGeom>
          <a:solidFill>
            <a:srgbClr val="FFC000"/>
          </a:solidFill>
          <a:effectLst>
            <a:softEdge rad="127000"/>
          </a:effectLst>
        </p:spPr>
        <p:txBody>
          <a:bodyPr wrap="square">
            <a:spAutoFit/>
          </a:bodyPr>
          <a:lstStyle/>
          <a:p>
            <a:pPr>
              <a:defRPr/>
            </a:pPr>
            <a:r>
              <a:rPr kumimoji="1" lang="en-US" altLang="zh-CN" sz="2400" dirty="0" smtClean="0">
                <a:solidFill>
                  <a:srgbClr val="0D0A10"/>
                </a:solidFill>
              </a:rPr>
              <a:t>(</a:t>
            </a:r>
            <a:r>
              <a:rPr lang="en-US" altLang="zh-CN" sz="2400" dirty="0" smtClean="0"/>
              <a:t>to achieve success/rather than)</a:t>
            </a:r>
            <a:endParaRPr kumimoji="1" lang="en-US" altLang="zh-CN" sz="2400" dirty="0" smtClean="0">
              <a:solidFill>
                <a:srgbClr val="0D0A10"/>
              </a:solidFill>
            </a:endParaRPr>
          </a:p>
        </p:txBody>
      </p:sp>
      <p:sp>
        <p:nvSpPr>
          <p:cNvPr id="14" name="TextBox 8"/>
          <p:cNvSpPr txBox="1">
            <a:spLocks noChangeArrowheads="1"/>
          </p:cNvSpPr>
          <p:nvPr/>
        </p:nvSpPr>
        <p:spPr bwMode="auto">
          <a:xfrm>
            <a:off x="1571604" y="4871877"/>
            <a:ext cx="6300788" cy="1200329"/>
          </a:xfrm>
          <a:prstGeom prst="rect">
            <a:avLst/>
          </a:prstGeom>
          <a:noFill/>
          <a:ln w="9525">
            <a:noFill/>
            <a:miter lim="800000"/>
            <a:headEnd/>
            <a:tailEnd/>
          </a:ln>
        </p:spPr>
        <p:txBody>
          <a:bodyPr>
            <a:spAutoFit/>
          </a:bodyPr>
          <a:lstStyle/>
          <a:p>
            <a:pPr>
              <a:spcBef>
                <a:spcPct val="50000"/>
              </a:spcBef>
            </a:pPr>
            <a:r>
              <a:rPr kumimoji="1" lang="en-US" altLang="zh-CN" sz="2400" dirty="0" smtClean="0">
                <a:latin typeface="Helvetica"/>
              </a:rPr>
              <a:t>In order </a:t>
            </a:r>
            <a:r>
              <a:rPr kumimoji="1" lang="en-US" altLang="zh-CN" sz="2400" dirty="0" smtClean="0">
                <a:solidFill>
                  <a:srgbClr val="FF6600"/>
                </a:solidFill>
                <a:latin typeface="Helvetica"/>
              </a:rPr>
              <a:t>to achieve success</a:t>
            </a:r>
            <a:r>
              <a:rPr kumimoji="1" lang="en-US" altLang="zh-CN" sz="2400" dirty="0" smtClean="0">
                <a:latin typeface="Helvetica"/>
              </a:rPr>
              <a:t>, one had better start immediately </a:t>
            </a:r>
            <a:r>
              <a:rPr kumimoji="1" lang="en-US" altLang="zh-CN" sz="2400" dirty="0" smtClean="0">
                <a:solidFill>
                  <a:srgbClr val="FF6600"/>
                </a:solidFill>
                <a:latin typeface="Helvetica"/>
              </a:rPr>
              <a:t>rather than </a:t>
            </a:r>
            <a:r>
              <a:rPr kumimoji="1" lang="en-US" altLang="zh-CN" sz="2400" dirty="0" smtClean="0">
                <a:latin typeface="Helvetica"/>
              </a:rPr>
              <a:t>set dates for his/her efforts.</a:t>
            </a:r>
            <a:endParaRPr kumimoji="1" lang="en-US" altLang="zh-CN" sz="2400" dirty="0">
              <a:latin typeface="Helvetica"/>
            </a:endParaRPr>
          </a:p>
        </p:txBody>
      </p:sp>
      <p:sp>
        <p:nvSpPr>
          <p:cNvPr id="16" name="TextBox 15"/>
          <p:cNvSpPr txBox="1">
            <a:spLocks noChangeArrowheads="1"/>
          </p:cNvSpPr>
          <p:nvPr/>
        </p:nvSpPr>
        <p:spPr bwMode="auto">
          <a:xfrm>
            <a:off x="5292080" y="1446053"/>
            <a:ext cx="3240360" cy="461665"/>
          </a:xfrm>
          <a:prstGeom prst="rect">
            <a:avLst/>
          </a:prstGeom>
          <a:noFill/>
          <a:ln w="9525" algn="ctr">
            <a:noFill/>
            <a:miter lim="800000"/>
            <a:headEnd/>
            <a:tailEnd/>
          </a:ln>
        </p:spPr>
        <p:txBody>
          <a:bodyPr wrap="square">
            <a:spAutoFit/>
          </a:bodyPr>
          <a:lstStyle/>
          <a:p>
            <a:r>
              <a:rPr lang="en-US" altLang="zh-CN" sz="2400" b="1" dirty="0" smtClean="0">
                <a:latin typeface="Helvetica"/>
              </a:rPr>
              <a:t>set a date for</a:t>
            </a:r>
            <a:endParaRPr lang="en-US" altLang="zh-CN" sz="2400" b="1" dirty="0">
              <a:latin typeface="Helvetica"/>
            </a:endParaRPr>
          </a:p>
        </p:txBody>
      </p:sp>
      <p:sp>
        <p:nvSpPr>
          <p:cNvPr id="2" name="TextBox 1"/>
          <p:cNvSpPr txBox="1"/>
          <p:nvPr/>
        </p:nvSpPr>
        <p:spPr>
          <a:xfrm>
            <a:off x="3687763" y="1500174"/>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476375" y="270827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500166" y="3169507"/>
            <a:ext cx="6516688" cy="830997"/>
          </a:xfrm>
          <a:prstGeom prst="rect">
            <a:avLst/>
          </a:prstGeom>
          <a:noFill/>
          <a:ln w="9525">
            <a:noFill/>
            <a:miter lim="800000"/>
            <a:headEnd/>
            <a:tailEnd/>
          </a:ln>
        </p:spPr>
        <p:txBody>
          <a:bodyPr>
            <a:spAutoFit/>
          </a:bodyPr>
          <a:lstStyle/>
          <a:p>
            <a:r>
              <a:rPr lang="zh-CN" altLang="en-US" sz="2400" dirty="0">
                <a:latin typeface="华文行楷" pitchFamily="2" charset="-122"/>
                <a:ea typeface="华文行楷" pitchFamily="2" charset="-122"/>
              </a:rPr>
              <a:t>要</a:t>
            </a:r>
            <a:r>
              <a:rPr lang="zh-CN" altLang="en-US" sz="2400" dirty="0" smtClean="0">
                <a:latin typeface="华文行楷" pitchFamily="2" charset="-122"/>
                <a:ea typeface="华文行楷" pitchFamily="2" charset="-122"/>
              </a:rPr>
              <a:t>想取得成功，最好马上开始努力，不要推三推四。</a:t>
            </a:r>
            <a:endParaRPr lang="zh-CN" altLang="en-US" sz="2400" dirty="0">
              <a:latin typeface="华文行楷" pitchFamily="2" charset="-122"/>
              <a:ea typeface="华文行楷" pitchFamily="2" charset="-122"/>
            </a:endParaRPr>
          </a:p>
        </p:txBody>
      </p:sp>
      <p:sp>
        <p:nvSpPr>
          <p:cNvPr id="25" name="TextBox 24"/>
          <p:cNvSpPr txBox="1"/>
          <p:nvPr/>
        </p:nvSpPr>
        <p:spPr>
          <a:xfrm>
            <a:off x="1476375" y="3929066"/>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pic>
        <p:nvPicPr>
          <p:cNvPr id="24" name="Picture 3" descr="H:\2015年修改\图片13.jpg"/>
          <p:cNvPicPr>
            <a:picLocks noChangeAspect="1" noChangeArrowheads="1"/>
          </p:cNvPicPr>
          <p:nvPr/>
        </p:nvPicPr>
        <p:blipFill>
          <a:blip r:embed="rId3"/>
          <a:srcRect/>
          <a:stretch>
            <a:fillRect/>
          </a:stretch>
        </p:blipFill>
        <p:spPr bwMode="auto">
          <a:xfrm>
            <a:off x="0" y="0"/>
            <a:ext cx="7070725" cy="1163637"/>
          </a:xfrm>
          <a:prstGeom prst="rect">
            <a:avLst/>
          </a:prstGeom>
          <a:noFill/>
        </p:spPr>
      </p:pic>
    </p:spTree>
    <p:extLst>
      <p:ext uri="{BB962C8B-B14F-4D97-AF65-F5344CB8AC3E}">
        <p14:creationId xmlns:p14="http://schemas.microsoft.com/office/powerpoint/2010/main" xmlns="" val="176656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2" cstate="print"/>
          <a:srcRect l="7698" t="13989"/>
          <a:stretch>
            <a:fillRect/>
          </a:stretch>
        </p:blipFill>
        <p:spPr bwMode="auto">
          <a:xfrm>
            <a:off x="642910" y="1745951"/>
            <a:ext cx="8081990" cy="5112048"/>
          </a:xfrm>
          <a:prstGeom prst="rect">
            <a:avLst/>
          </a:prstGeom>
          <a:noFill/>
          <a:ln w="9525">
            <a:noFill/>
            <a:miter lim="800000"/>
            <a:headEnd/>
            <a:tailEnd/>
          </a:ln>
        </p:spPr>
      </p:pic>
      <p:sp>
        <p:nvSpPr>
          <p:cNvPr id="8" name="TextBox 7"/>
          <p:cNvSpPr txBox="1">
            <a:spLocks noChangeArrowheads="1"/>
          </p:cNvSpPr>
          <p:nvPr/>
        </p:nvSpPr>
        <p:spPr bwMode="auto">
          <a:xfrm>
            <a:off x="1187624" y="1109947"/>
            <a:ext cx="2468562" cy="461665"/>
          </a:xfrm>
          <a:prstGeom prst="rect">
            <a:avLst/>
          </a:prstGeom>
          <a:noFill/>
          <a:ln w="9525">
            <a:noFill/>
            <a:miter lim="800000"/>
            <a:headEnd/>
            <a:tailEnd/>
          </a:ln>
        </p:spPr>
        <p:txBody>
          <a:bodyPr>
            <a:spAutoFit/>
          </a:bodyPr>
          <a:lstStyle/>
          <a:p>
            <a:r>
              <a:rPr lang="zh-CN" altLang="en-US" sz="2400" b="1" dirty="0">
                <a:solidFill>
                  <a:srgbClr val="000000"/>
                </a:solidFill>
                <a:latin typeface="华文楷体" pitchFamily="2" charset="-122"/>
                <a:ea typeface="华文楷体" pitchFamily="2" charset="-122"/>
              </a:rPr>
              <a:t>唤起；吸引</a:t>
            </a:r>
          </a:p>
        </p:txBody>
      </p:sp>
      <p:sp>
        <p:nvSpPr>
          <p:cNvPr id="13" name="文本框 5"/>
          <p:cNvSpPr txBox="1"/>
          <p:nvPr/>
        </p:nvSpPr>
        <p:spPr>
          <a:xfrm>
            <a:off x="1249449" y="4000504"/>
            <a:ext cx="3754599" cy="461665"/>
          </a:xfrm>
          <a:prstGeom prst="rect">
            <a:avLst/>
          </a:prstGeom>
          <a:solidFill>
            <a:srgbClr val="FFC000"/>
          </a:solidFill>
          <a:effectLst>
            <a:softEdge rad="127000"/>
          </a:effectLst>
        </p:spPr>
        <p:txBody>
          <a:bodyPr wrap="square">
            <a:spAutoFit/>
          </a:bodyPr>
          <a:lstStyle/>
          <a:p>
            <a:pPr>
              <a:defRPr/>
            </a:pPr>
            <a:r>
              <a:rPr kumimoji="1" lang="en-US" altLang="zh-CN" sz="2400" dirty="0" smtClean="0">
                <a:solidFill>
                  <a:srgbClr val="0D0A10"/>
                </a:solidFill>
              </a:rPr>
              <a:t>(boast</a:t>
            </a:r>
            <a:r>
              <a:rPr lang="en-US" altLang="zh-CN" sz="2400" dirty="0" smtClean="0"/>
              <a:t>/</a:t>
            </a:r>
            <a:r>
              <a:rPr kumimoji="1" lang="en-US" altLang="zh-CN" sz="2400" dirty="0" smtClean="0">
                <a:solidFill>
                  <a:srgbClr val="0D0A10"/>
                </a:solidFill>
              </a:rPr>
              <a:t>research library</a:t>
            </a:r>
            <a:r>
              <a:rPr lang="en-US" altLang="zh-CN" sz="2400" dirty="0" smtClean="0"/>
              <a:t>)</a:t>
            </a:r>
            <a:endParaRPr lang="en-US" altLang="zh-CN" sz="2400" dirty="0">
              <a:solidFill>
                <a:srgbClr val="984807"/>
              </a:solidFill>
            </a:endParaRPr>
          </a:p>
        </p:txBody>
      </p:sp>
      <p:sp>
        <p:nvSpPr>
          <p:cNvPr id="14" name="TextBox 8"/>
          <p:cNvSpPr txBox="1">
            <a:spLocks noChangeArrowheads="1"/>
          </p:cNvSpPr>
          <p:nvPr/>
        </p:nvSpPr>
        <p:spPr bwMode="auto">
          <a:xfrm>
            <a:off x="1259632" y="4431108"/>
            <a:ext cx="6715172" cy="1569660"/>
          </a:xfrm>
          <a:prstGeom prst="rect">
            <a:avLst/>
          </a:prstGeom>
          <a:noFill/>
          <a:ln w="9525">
            <a:noFill/>
            <a:miter lim="800000"/>
            <a:headEnd/>
            <a:tailEnd/>
          </a:ln>
        </p:spPr>
        <p:txBody>
          <a:bodyPr wrap="square">
            <a:spAutoFit/>
          </a:bodyPr>
          <a:lstStyle/>
          <a:p>
            <a:pPr>
              <a:spcBef>
                <a:spcPct val="50000"/>
              </a:spcBef>
            </a:pPr>
            <a:r>
              <a:rPr kumimoji="1" lang="en-US" altLang="zh-CN" sz="2400" dirty="0" smtClean="0">
                <a:latin typeface="Helvetica"/>
              </a:rPr>
              <a:t>This university </a:t>
            </a:r>
            <a:r>
              <a:rPr kumimoji="1" lang="en-US" altLang="zh-CN" sz="2400" dirty="0" smtClean="0">
                <a:solidFill>
                  <a:srgbClr val="FF6600"/>
                </a:solidFill>
                <a:latin typeface="Helvetica"/>
              </a:rPr>
              <a:t>boasts</a:t>
            </a:r>
            <a:r>
              <a:rPr kumimoji="1" lang="en-US" altLang="zh-CN" sz="2400" dirty="0" smtClean="0">
                <a:latin typeface="Helvetica"/>
              </a:rPr>
              <a:t> many world-famous experts, professors, and the world’s best </a:t>
            </a:r>
            <a:r>
              <a:rPr kumimoji="1" lang="en-US" altLang="zh-CN" sz="2400" dirty="0" smtClean="0">
                <a:solidFill>
                  <a:srgbClr val="FF6600"/>
                </a:solidFill>
                <a:latin typeface="Helvetica"/>
              </a:rPr>
              <a:t>research library</a:t>
            </a:r>
            <a:r>
              <a:rPr kumimoji="1" lang="en-US" altLang="zh-CN" sz="2400" dirty="0" smtClean="0">
                <a:latin typeface="Helvetica"/>
              </a:rPr>
              <a:t>, therefore, it appeals to students and researchers from all over the world.</a:t>
            </a:r>
            <a:endParaRPr kumimoji="1" lang="en-US" altLang="zh-CN" sz="2400" dirty="0">
              <a:latin typeface="Helvetica"/>
            </a:endParaRPr>
          </a:p>
        </p:txBody>
      </p:sp>
      <p:sp>
        <p:nvSpPr>
          <p:cNvPr id="16" name="TextBox 15"/>
          <p:cNvSpPr txBox="1">
            <a:spLocks noChangeArrowheads="1"/>
          </p:cNvSpPr>
          <p:nvPr/>
        </p:nvSpPr>
        <p:spPr bwMode="auto">
          <a:xfrm>
            <a:off x="5357818" y="1109947"/>
            <a:ext cx="2973388" cy="461665"/>
          </a:xfrm>
          <a:prstGeom prst="rect">
            <a:avLst/>
          </a:prstGeom>
          <a:noFill/>
          <a:ln w="9525" algn="ctr">
            <a:noFill/>
            <a:miter lim="800000"/>
            <a:headEnd/>
            <a:tailEnd/>
          </a:ln>
        </p:spPr>
        <p:txBody>
          <a:bodyPr wrap="square">
            <a:spAutoFit/>
          </a:bodyPr>
          <a:lstStyle/>
          <a:p>
            <a:pPr algn="ctr"/>
            <a:r>
              <a:rPr lang="en-US" altLang="zh-CN" sz="2400" b="1" dirty="0" smtClean="0">
                <a:latin typeface="Helvetica"/>
              </a:rPr>
              <a:t>appeal to</a:t>
            </a:r>
            <a:endParaRPr lang="en-US" altLang="zh-CN" sz="2400" b="1" dirty="0">
              <a:latin typeface="Helvetica"/>
            </a:endParaRPr>
          </a:p>
        </p:txBody>
      </p:sp>
      <p:sp>
        <p:nvSpPr>
          <p:cNvPr id="2" name="TextBox 1"/>
          <p:cNvSpPr txBox="1"/>
          <p:nvPr/>
        </p:nvSpPr>
        <p:spPr>
          <a:xfrm>
            <a:off x="3687763" y="1142984"/>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214414" y="2079301"/>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214414" y="2514423"/>
            <a:ext cx="7000924" cy="1200329"/>
          </a:xfrm>
          <a:prstGeom prst="rect">
            <a:avLst/>
          </a:prstGeom>
          <a:noFill/>
          <a:ln w="9525">
            <a:noFill/>
            <a:miter lim="800000"/>
            <a:headEnd/>
            <a:tailEnd/>
          </a:ln>
        </p:spPr>
        <p:txBody>
          <a:bodyPr wrap="square">
            <a:spAutoFit/>
          </a:bodyPr>
          <a:lstStyle/>
          <a:p>
            <a:r>
              <a:rPr lang="zh-CN" altLang="en-US" sz="2400" dirty="0">
                <a:latin typeface="华文行楷" pitchFamily="2" charset="-122"/>
                <a:ea typeface="华文行楷" pitchFamily="2" charset="-122"/>
              </a:rPr>
              <a:t>这所大学</a:t>
            </a:r>
            <a:r>
              <a:rPr lang="zh-CN" altLang="en-US" sz="2400" dirty="0" smtClean="0">
                <a:latin typeface="华文行楷" pitchFamily="2" charset="-122"/>
                <a:ea typeface="华文行楷" pitchFamily="2" charset="-122"/>
              </a:rPr>
              <a:t>拥有许多世界知名的专家、教授以及世界上最好的研究图书馆，因此吸引了来自世界各地的学子和研究人员。</a:t>
            </a:r>
            <a:endParaRPr lang="zh-CN" altLang="en-US" sz="2400" dirty="0">
              <a:latin typeface="华文行楷" pitchFamily="2" charset="-122"/>
              <a:ea typeface="华文行楷" pitchFamily="2" charset="-122"/>
            </a:endParaRPr>
          </a:p>
        </p:txBody>
      </p:sp>
      <p:sp>
        <p:nvSpPr>
          <p:cNvPr id="25" name="TextBox 24"/>
          <p:cNvSpPr txBox="1"/>
          <p:nvPr/>
        </p:nvSpPr>
        <p:spPr>
          <a:xfrm>
            <a:off x="1214414" y="3650937"/>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pic>
        <p:nvPicPr>
          <p:cNvPr id="24" name="Picture 3" descr="H:\2015年修改\图片13.jpg"/>
          <p:cNvPicPr>
            <a:picLocks noChangeAspect="1" noChangeArrowheads="1"/>
          </p:cNvPicPr>
          <p:nvPr/>
        </p:nvPicPr>
        <p:blipFill>
          <a:blip r:embed="rId3"/>
          <a:srcRect/>
          <a:stretch>
            <a:fillRect/>
          </a:stretch>
        </p:blipFill>
        <p:spPr bwMode="auto">
          <a:xfrm>
            <a:off x="0" y="0"/>
            <a:ext cx="7070725" cy="1163637"/>
          </a:xfrm>
          <a:prstGeom prst="rect">
            <a:avLst/>
          </a:prstGeom>
          <a:noFill/>
        </p:spPr>
      </p:pic>
    </p:spTree>
    <p:extLst>
      <p:ext uri="{BB962C8B-B14F-4D97-AF65-F5344CB8AC3E}">
        <p14:creationId xmlns:p14="http://schemas.microsoft.com/office/powerpoint/2010/main" xmlns="" val="3965989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2" cstate="print"/>
          <a:srcRect l="7698" t="13989"/>
          <a:stretch>
            <a:fillRect/>
          </a:stretch>
        </p:blipFill>
        <p:spPr bwMode="auto">
          <a:xfrm>
            <a:off x="428596" y="1946449"/>
            <a:ext cx="8296304" cy="4789305"/>
          </a:xfrm>
          <a:prstGeom prst="rect">
            <a:avLst/>
          </a:prstGeom>
          <a:noFill/>
          <a:ln w="9525">
            <a:noFill/>
            <a:miter lim="800000"/>
            <a:headEnd/>
            <a:tailEnd/>
          </a:ln>
        </p:spPr>
      </p:pic>
      <p:sp>
        <p:nvSpPr>
          <p:cNvPr id="8" name="TextBox 7"/>
          <p:cNvSpPr txBox="1">
            <a:spLocks noChangeArrowheads="1"/>
          </p:cNvSpPr>
          <p:nvPr/>
        </p:nvSpPr>
        <p:spPr bwMode="auto">
          <a:xfrm>
            <a:off x="971600" y="1285860"/>
            <a:ext cx="2630487" cy="461665"/>
          </a:xfrm>
          <a:prstGeom prst="rect">
            <a:avLst/>
          </a:prstGeom>
          <a:noFill/>
          <a:ln w="9525">
            <a:noFill/>
            <a:miter lim="800000"/>
            <a:headEnd/>
            <a:tailEnd/>
          </a:ln>
        </p:spPr>
        <p:txBody>
          <a:bodyPr>
            <a:spAutoFit/>
          </a:bodyPr>
          <a:lstStyle/>
          <a:p>
            <a:r>
              <a:rPr lang="zh-CN" altLang="en-US" sz="2400" b="1" dirty="0">
                <a:solidFill>
                  <a:srgbClr val="000000"/>
                </a:solidFill>
                <a:latin typeface="华文楷体" pitchFamily="2" charset="-122"/>
                <a:ea typeface="华文楷体" pitchFamily="2" charset="-122"/>
              </a:rPr>
              <a:t>在</a:t>
            </a:r>
            <a:r>
              <a:rPr lang="en-US" altLang="zh-CN" sz="2400" b="1" dirty="0">
                <a:solidFill>
                  <a:srgbClr val="000000"/>
                </a:solidFill>
                <a:latin typeface="华文楷体" pitchFamily="2" charset="-122"/>
                <a:ea typeface="华文楷体" pitchFamily="2" charset="-122"/>
              </a:rPr>
              <a:t>……</a:t>
            </a:r>
            <a:r>
              <a:rPr lang="zh-CN" altLang="en-US" sz="2400" b="1" dirty="0">
                <a:solidFill>
                  <a:srgbClr val="000000"/>
                </a:solidFill>
                <a:latin typeface="华文楷体" pitchFamily="2" charset="-122"/>
                <a:ea typeface="华文楷体" pitchFamily="2" charset="-122"/>
              </a:rPr>
              <a:t>之间作类比</a:t>
            </a:r>
          </a:p>
        </p:txBody>
      </p:sp>
      <p:sp>
        <p:nvSpPr>
          <p:cNvPr id="13" name="文本框 5"/>
          <p:cNvSpPr txBox="1"/>
          <p:nvPr/>
        </p:nvSpPr>
        <p:spPr>
          <a:xfrm>
            <a:off x="1512885" y="4005064"/>
            <a:ext cx="5260189" cy="461665"/>
          </a:xfrm>
          <a:prstGeom prst="rect">
            <a:avLst/>
          </a:prstGeom>
          <a:solidFill>
            <a:srgbClr val="FFC000"/>
          </a:solidFill>
          <a:effectLst>
            <a:softEdge rad="127000"/>
          </a:effectLst>
        </p:spPr>
        <p:txBody>
          <a:bodyPr wrap="square">
            <a:spAutoFit/>
          </a:bodyPr>
          <a:lstStyle/>
          <a:p>
            <a:pPr>
              <a:defRPr/>
            </a:pPr>
            <a:r>
              <a:rPr kumimoji="1" lang="en-US" altLang="zh-CN" sz="2400" dirty="0" smtClean="0">
                <a:solidFill>
                  <a:srgbClr val="0D0A10"/>
                </a:solidFill>
              </a:rPr>
              <a:t>(require great efforts</a:t>
            </a:r>
            <a:r>
              <a:rPr lang="en-US" altLang="zh-CN" sz="2400" dirty="0" smtClean="0"/>
              <a:t>/reach the top)</a:t>
            </a:r>
            <a:endParaRPr kumimoji="1" lang="en-US" altLang="zh-CN" sz="2400" dirty="0">
              <a:solidFill>
                <a:srgbClr val="0D0A10"/>
              </a:solidFill>
            </a:endParaRPr>
          </a:p>
        </p:txBody>
      </p:sp>
      <p:sp>
        <p:nvSpPr>
          <p:cNvPr id="14" name="TextBox 8"/>
          <p:cNvSpPr txBox="1">
            <a:spLocks noChangeArrowheads="1"/>
          </p:cNvSpPr>
          <p:nvPr/>
        </p:nvSpPr>
        <p:spPr bwMode="auto">
          <a:xfrm>
            <a:off x="1571604" y="4509120"/>
            <a:ext cx="5978525" cy="1569660"/>
          </a:xfrm>
          <a:prstGeom prst="rect">
            <a:avLst/>
          </a:prstGeom>
          <a:noFill/>
          <a:ln w="9525">
            <a:noFill/>
            <a:miter lim="800000"/>
            <a:headEnd/>
            <a:tailEnd/>
          </a:ln>
        </p:spPr>
        <p:txBody>
          <a:bodyPr wrap="square">
            <a:spAutoFit/>
          </a:bodyPr>
          <a:lstStyle/>
          <a:p>
            <a:pPr>
              <a:spcBef>
                <a:spcPct val="50000"/>
              </a:spcBef>
            </a:pPr>
            <a:r>
              <a:rPr kumimoji="1" lang="en-US" altLang="zh-CN" sz="2400" dirty="0" smtClean="0">
                <a:latin typeface="Helvetica"/>
              </a:rPr>
              <a:t>We often make an analogy between studying and climbing a mountain: both of them </a:t>
            </a:r>
            <a:r>
              <a:rPr kumimoji="1" lang="en-US" altLang="zh-CN" sz="2400" dirty="0" smtClean="0">
                <a:solidFill>
                  <a:srgbClr val="FF6600"/>
                </a:solidFill>
                <a:latin typeface="Helvetica"/>
              </a:rPr>
              <a:t>require great efforts </a:t>
            </a:r>
            <a:r>
              <a:rPr kumimoji="1" lang="en-US" altLang="zh-CN" sz="2400" dirty="0" smtClean="0">
                <a:latin typeface="Helvetica"/>
              </a:rPr>
              <a:t>before you can </a:t>
            </a:r>
            <a:r>
              <a:rPr kumimoji="1" lang="en-US" altLang="zh-CN" sz="2400" dirty="0" smtClean="0">
                <a:solidFill>
                  <a:srgbClr val="FF6600"/>
                </a:solidFill>
                <a:latin typeface="Helvetica"/>
              </a:rPr>
              <a:t>reach the top</a:t>
            </a:r>
            <a:r>
              <a:rPr kumimoji="1" lang="en-US" altLang="zh-CN" sz="2400" dirty="0" smtClean="0">
                <a:latin typeface="Helvetica"/>
              </a:rPr>
              <a:t>.</a:t>
            </a:r>
            <a:endParaRPr kumimoji="1" lang="en-US" altLang="zh-CN" sz="2400" b="1" i="1" dirty="0">
              <a:latin typeface="Helvetica"/>
            </a:endParaRPr>
          </a:p>
        </p:txBody>
      </p:sp>
      <p:sp>
        <p:nvSpPr>
          <p:cNvPr id="16" name="TextBox 15"/>
          <p:cNvSpPr txBox="1">
            <a:spLocks noChangeArrowheads="1"/>
          </p:cNvSpPr>
          <p:nvPr/>
        </p:nvSpPr>
        <p:spPr bwMode="auto">
          <a:xfrm>
            <a:off x="4500562" y="1142984"/>
            <a:ext cx="4572032" cy="830997"/>
          </a:xfrm>
          <a:prstGeom prst="rect">
            <a:avLst/>
          </a:prstGeom>
          <a:noFill/>
          <a:ln w="9525" algn="ctr">
            <a:noFill/>
            <a:miter lim="800000"/>
            <a:headEnd/>
            <a:tailEnd/>
          </a:ln>
        </p:spPr>
        <p:txBody>
          <a:bodyPr wrap="square">
            <a:spAutoFit/>
          </a:bodyPr>
          <a:lstStyle/>
          <a:p>
            <a:pPr algn="ctr"/>
            <a:r>
              <a:rPr lang="en-US" altLang="zh-CN" sz="2400" b="1" dirty="0" smtClean="0">
                <a:latin typeface="Helvetica"/>
              </a:rPr>
              <a:t>make/draw an analogy between</a:t>
            </a:r>
            <a:endParaRPr lang="en-US" altLang="zh-CN" sz="2400" b="1" dirty="0">
              <a:latin typeface="Helvetica"/>
            </a:endParaRPr>
          </a:p>
        </p:txBody>
      </p:sp>
      <p:sp>
        <p:nvSpPr>
          <p:cNvPr id="2" name="TextBox 1"/>
          <p:cNvSpPr txBox="1"/>
          <p:nvPr/>
        </p:nvSpPr>
        <p:spPr>
          <a:xfrm>
            <a:off x="3643306" y="1285860"/>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476375" y="2420888"/>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500166" y="2800175"/>
            <a:ext cx="6516688" cy="1200329"/>
          </a:xfrm>
          <a:prstGeom prst="rect">
            <a:avLst/>
          </a:prstGeom>
          <a:noFill/>
          <a:ln w="9525">
            <a:noFill/>
            <a:miter lim="800000"/>
            <a:headEnd/>
            <a:tailEnd/>
          </a:ln>
        </p:spPr>
        <p:txBody>
          <a:bodyPr>
            <a:spAutoFit/>
          </a:bodyPr>
          <a:lstStyle/>
          <a:p>
            <a:r>
              <a:rPr lang="zh-CN" altLang="en-US" sz="2400" dirty="0" smtClean="0">
                <a:latin typeface="华文行楷" pitchFamily="2" charset="-122"/>
                <a:ea typeface="华文行楷" pitchFamily="2" charset="-122"/>
              </a:rPr>
              <a:t>我们经常把学习和登山进行类比：两者在你达到巅峰之前都需要付出巨大的努力。</a:t>
            </a:r>
            <a:endParaRPr lang="en-US" altLang="zh-CN" sz="2400" dirty="0">
              <a:latin typeface="华文行楷" pitchFamily="2" charset="-122"/>
              <a:ea typeface="华文行楷" pitchFamily="2" charset="-122"/>
            </a:endParaRPr>
          </a:p>
          <a:p>
            <a:endParaRPr lang="en-US" altLang="zh-CN" sz="2400" dirty="0">
              <a:latin typeface="华文行楷" pitchFamily="2" charset="-122"/>
              <a:ea typeface="华文行楷" pitchFamily="2" charset="-122"/>
            </a:endParaRPr>
          </a:p>
        </p:txBody>
      </p:sp>
      <p:sp>
        <p:nvSpPr>
          <p:cNvPr id="25" name="TextBox 24"/>
          <p:cNvSpPr txBox="1"/>
          <p:nvPr/>
        </p:nvSpPr>
        <p:spPr>
          <a:xfrm>
            <a:off x="1493827" y="3584629"/>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pic>
        <p:nvPicPr>
          <p:cNvPr id="24" name="Picture 3" descr="H:\2015年修改\图片13.jpg"/>
          <p:cNvPicPr>
            <a:picLocks noChangeAspect="1" noChangeArrowheads="1"/>
          </p:cNvPicPr>
          <p:nvPr/>
        </p:nvPicPr>
        <p:blipFill>
          <a:blip r:embed="rId3"/>
          <a:srcRect/>
          <a:stretch>
            <a:fillRect/>
          </a:stretch>
        </p:blipFill>
        <p:spPr bwMode="auto">
          <a:xfrm>
            <a:off x="0" y="0"/>
            <a:ext cx="7070725" cy="1163637"/>
          </a:xfrm>
          <a:prstGeom prst="rect">
            <a:avLst/>
          </a:prstGeom>
          <a:noFill/>
        </p:spPr>
      </p:pic>
    </p:spTree>
    <p:extLst>
      <p:ext uri="{BB962C8B-B14F-4D97-AF65-F5344CB8AC3E}">
        <p14:creationId xmlns:p14="http://schemas.microsoft.com/office/powerpoint/2010/main" xmlns="" val="2856130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2" cstate="print"/>
          <a:srcRect l="7698" t="13989"/>
          <a:stretch>
            <a:fillRect/>
          </a:stretch>
        </p:blipFill>
        <p:spPr bwMode="auto">
          <a:xfrm>
            <a:off x="539552" y="2039461"/>
            <a:ext cx="8532440" cy="4773915"/>
          </a:xfrm>
          <a:prstGeom prst="rect">
            <a:avLst/>
          </a:prstGeom>
          <a:noFill/>
          <a:ln w="9525">
            <a:noFill/>
            <a:miter lim="800000"/>
            <a:headEnd/>
            <a:tailEnd/>
          </a:ln>
        </p:spPr>
      </p:pic>
      <p:sp>
        <p:nvSpPr>
          <p:cNvPr id="8" name="TextBox 7"/>
          <p:cNvSpPr txBox="1">
            <a:spLocks noChangeArrowheads="1"/>
          </p:cNvSpPr>
          <p:nvPr/>
        </p:nvSpPr>
        <p:spPr bwMode="auto">
          <a:xfrm>
            <a:off x="827088" y="1324261"/>
            <a:ext cx="2630487" cy="461665"/>
          </a:xfrm>
          <a:prstGeom prst="rect">
            <a:avLst/>
          </a:prstGeom>
          <a:noFill/>
          <a:ln w="9525">
            <a:noFill/>
            <a:miter lim="800000"/>
            <a:headEnd/>
            <a:tailEnd/>
          </a:ln>
        </p:spPr>
        <p:txBody>
          <a:bodyPr>
            <a:spAutoFit/>
          </a:bodyPr>
          <a:lstStyle/>
          <a:p>
            <a:r>
              <a:rPr kumimoji="1" lang="zh-CN" altLang="en-US" sz="2400" b="1" dirty="0">
                <a:solidFill>
                  <a:srgbClr val="0D0A10"/>
                </a:solidFill>
                <a:latin typeface="华文楷体"/>
                <a:ea typeface="华文楷体"/>
                <a:cs typeface="华文楷体"/>
              </a:rPr>
              <a:t>使</a:t>
            </a:r>
            <a:r>
              <a:rPr kumimoji="1" lang="en-US" altLang="zh-CN" sz="2400" b="1" dirty="0">
                <a:solidFill>
                  <a:srgbClr val="0D0A10"/>
                </a:solidFill>
                <a:latin typeface="华文楷体"/>
                <a:ea typeface="华文楷体"/>
                <a:cs typeface="华文楷体"/>
              </a:rPr>
              <a:t>……</a:t>
            </a:r>
            <a:r>
              <a:rPr kumimoji="1" lang="zh-CN" altLang="en-US" sz="2400" b="1" dirty="0">
                <a:solidFill>
                  <a:srgbClr val="0D0A10"/>
                </a:solidFill>
                <a:latin typeface="华文楷体"/>
                <a:ea typeface="华文楷体"/>
                <a:cs typeface="华文楷体"/>
              </a:rPr>
              <a:t>变成</a:t>
            </a:r>
            <a:r>
              <a:rPr kumimoji="1" lang="en-US" altLang="zh-CN" sz="2400" b="1" dirty="0">
                <a:solidFill>
                  <a:srgbClr val="0D0A10"/>
                </a:solidFill>
                <a:latin typeface="华文楷体"/>
                <a:ea typeface="华文楷体"/>
                <a:cs typeface="华文楷体"/>
              </a:rPr>
              <a:t>……</a:t>
            </a:r>
          </a:p>
        </p:txBody>
      </p:sp>
      <p:sp>
        <p:nvSpPr>
          <p:cNvPr id="13" name="文本框 5"/>
          <p:cNvSpPr txBox="1"/>
          <p:nvPr/>
        </p:nvSpPr>
        <p:spPr>
          <a:xfrm>
            <a:off x="1259632" y="4181781"/>
            <a:ext cx="7200800" cy="461665"/>
          </a:xfrm>
          <a:prstGeom prst="rect">
            <a:avLst/>
          </a:prstGeom>
          <a:solidFill>
            <a:srgbClr val="FFC000"/>
          </a:solidFill>
          <a:effectLst>
            <a:softEdge rad="127000"/>
          </a:effectLst>
        </p:spPr>
        <p:txBody>
          <a:bodyPr wrap="square">
            <a:spAutoFit/>
          </a:bodyPr>
          <a:lstStyle/>
          <a:p>
            <a:pPr>
              <a:defRPr/>
            </a:pPr>
            <a:r>
              <a:rPr kumimoji="1" lang="en-US" altLang="zh-CN" sz="2400" dirty="0" smtClean="0">
                <a:solidFill>
                  <a:srgbClr val="0D0A10"/>
                </a:solidFill>
              </a:rPr>
              <a:t>(military academy/young cadets) </a:t>
            </a:r>
            <a:endParaRPr kumimoji="1" lang="en-US" altLang="zh-CN" sz="2400" dirty="0">
              <a:solidFill>
                <a:srgbClr val="0D0A10"/>
              </a:solidFill>
            </a:endParaRPr>
          </a:p>
        </p:txBody>
      </p:sp>
      <p:sp>
        <p:nvSpPr>
          <p:cNvPr id="14" name="TextBox 8"/>
          <p:cNvSpPr txBox="1">
            <a:spLocks noChangeArrowheads="1"/>
          </p:cNvSpPr>
          <p:nvPr/>
        </p:nvSpPr>
        <p:spPr bwMode="auto">
          <a:xfrm>
            <a:off x="1245640" y="4725144"/>
            <a:ext cx="6826822" cy="1200329"/>
          </a:xfrm>
          <a:prstGeom prst="rect">
            <a:avLst/>
          </a:prstGeom>
          <a:noFill/>
          <a:ln w="9525">
            <a:noFill/>
            <a:miter lim="800000"/>
            <a:headEnd/>
            <a:tailEnd/>
          </a:ln>
        </p:spPr>
        <p:txBody>
          <a:bodyPr wrap="square">
            <a:spAutoFit/>
          </a:bodyPr>
          <a:lstStyle/>
          <a:p>
            <a:pPr>
              <a:spcBef>
                <a:spcPct val="50000"/>
              </a:spcBef>
            </a:pPr>
            <a:r>
              <a:rPr kumimoji="1" lang="en-US" altLang="zh-CN" sz="2400" dirty="0" smtClean="0">
                <a:latin typeface="Helvetica"/>
              </a:rPr>
              <a:t>The aim of the </a:t>
            </a:r>
            <a:r>
              <a:rPr kumimoji="1" lang="en-US" altLang="zh-CN" sz="2400" dirty="0" smtClean="0">
                <a:solidFill>
                  <a:srgbClr val="FF6600"/>
                </a:solidFill>
                <a:latin typeface="Helvetica"/>
              </a:rPr>
              <a:t>military academy </a:t>
            </a:r>
            <a:r>
              <a:rPr kumimoji="1" lang="en-US" altLang="zh-CN" sz="2400" dirty="0" smtClean="0">
                <a:latin typeface="Helvetica"/>
              </a:rPr>
              <a:t>is to make qualified officers out of the </a:t>
            </a:r>
            <a:r>
              <a:rPr kumimoji="1" lang="en-US" altLang="zh-CN" sz="2400" dirty="0" smtClean="0">
                <a:solidFill>
                  <a:srgbClr val="FF6600"/>
                </a:solidFill>
                <a:latin typeface="Helvetica"/>
              </a:rPr>
              <a:t>young cadets </a:t>
            </a:r>
            <a:r>
              <a:rPr kumimoji="1" lang="en-US" altLang="zh-CN" sz="2400" dirty="0" smtClean="0">
                <a:latin typeface="Helvetica"/>
              </a:rPr>
              <a:t>after </a:t>
            </a:r>
            <a:r>
              <a:rPr kumimoji="1" lang="en-US" altLang="zh-CN" sz="2400" dirty="0">
                <a:latin typeface="Helvetica"/>
              </a:rPr>
              <a:t>four years’ study </a:t>
            </a:r>
            <a:r>
              <a:rPr kumimoji="1" lang="en-US" altLang="zh-CN" sz="2400" dirty="0" smtClean="0">
                <a:latin typeface="Helvetica"/>
              </a:rPr>
              <a:t>and training.</a:t>
            </a:r>
            <a:endParaRPr kumimoji="1" lang="en-US" altLang="zh-CN" sz="2400" dirty="0">
              <a:latin typeface="Helvetica"/>
            </a:endParaRPr>
          </a:p>
        </p:txBody>
      </p:sp>
      <p:sp>
        <p:nvSpPr>
          <p:cNvPr id="16" name="TextBox 15"/>
          <p:cNvSpPr txBox="1">
            <a:spLocks noChangeArrowheads="1"/>
          </p:cNvSpPr>
          <p:nvPr/>
        </p:nvSpPr>
        <p:spPr bwMode="auto">
          <a:xfrm>
            <a:off x="5162550" y="1324261"/>
            <a:ext cx="3767168" cy="461665"/>
          </a:xfrm>
          <a:prstGeom prst="rect">
            <a:avLst/>
          </a:prstGeom>
          <a:noFill/>
          <a:ln w="9525" algn="ctr">
            <a:noFill/>
            <a:miter lim="800000"/>
            <a:headEnd/>
            <a:tailEnd/>
          </a:ln>
        </p:spPr>
        <p:txBody>
          <a:bodyPr wrap="square">
            <a:spAutoFit/>
          </a:bodyPr>
          <a:lstStyle/>
          <a:p>
            <a:r>
              <a:rPr lang="en-US" altLang="zh-CN" sz="2400" b="1" dirty="0" smtClean="0"/>
              <a:t>make </a:t>
            </a:r>
            <a:r>
              <a:rPr lang="en-US" altLang="zh-CN" sz="2400" b="1" dirty="0" err="1" smtClean="0"/>
              <a:t>sth</a:t>
            </a:r>
            <a:r>
              <a:rPr lang="en-US" altLang="zh-CN" sz="2400" b="1" dirty="0" smtClean="0"/>
              <a:t>. out of sb./</a:t>
            </a:r>
            <a:r>
              <a:rPr lang="en-US" altLang="zh-CN" sz="2400" b="1" dirty="0" err="1" smtClean="0"/>
              <a:t>sth</a:t>
            </a:r>
            <a:r>
              <a:rPr lang="en-US" altLang="zh-CN" sz="2400" b="1" dirty="0" smtClean="0"/>
              <a:t>.</a:t>
            </a:r>
            <a:endParaRPr lang="en-US" altLang="zh-CN" sz="2400" b="1" dirty="0"/>
          </a:p>
        </p:txBody>
      </p:sp>
      <p:sp>
        <p:nvSpPr>
          <p:cNvPr id="2" name="TextBox 1"/>
          <p:cNvSpPr txBox="1"/>
          <p:nvPr/>
        </p:nvSpPr>
        <p:spPr>
          <a:xfrm>
            <a:off x="3563942" y="1328726"/>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214414" y="2525775"/>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229422" y="2957823"/>
            <a:ext cx="7128792" cy="830997"/>
          </a:xfrm>
          <a:prstGeom prst="rect">
            <a:avLst/>
          </a:prstGeom>
          <a:noFill/>
          <a:ln w="9525">
            <a:noFill/>
            <a:miter lim="800000"/>
            <a:headEnd/>
            <a:tailEnd/>
          </a:ln>
        </p:spPr>
        <p:txBody>
          <a:bodyPr wrap="square">
            <a:spAutoFit/>
          </a:bodyPr>
          <a:lstStyle/>
          <a:p>
            <a:r>
              <a:rPr lang="zh-CN" altLang="en-US" sz="2400" dirty="0">
                <a:latin typeface="华文行楷" pitchFamily="2" charset="-122"/>
                <a:ea typeface="华文行楷" pitchFamily="2" charset="-122"/>
              </a:rPr>
              <a:t>这</a:t>
            </a:r>
            <a:r>
              <a:rPr lang="zh-CN" altLang="en-US" sz="2400" dirty="0" smtClean="0">
                <a:latin typeface="华文行楷" pitchFamily="2" charset="-122"/>
                <a:ea typeface="华文行楷" pitchFamily="2" charset="-122"/>
              </a:rPr>
              <a:t>所军校的目标是经过四年的学习与训练将这些年轻的军校生变成合格的军官。</a:t>
            </a:r>
            <a:endParaRPr lang="zh-CN" altLang="en-US" sz="2400" dirty="0">
              <a:latin typeface="华文行楷" pitchFamily="2" charset="-122"/>
              <a:ea typeface="华文行楷" pitchFamily="2" charset="-122"/>
            </a:endParaRPr>
          </a:p>
        </p:txBody>
      </p:sp>
      <p:sp>
        <p:nvSpPr>
          <p:cNvPr id="25" name="TextBox 24"/>
          <p:cNvSpPr txBox="1"/>
          <p:nvPr/>
        </p:nvSpPr>
        <p:spPr>
          <a:xfrm>
            <a:off x="1208075" y="3793813"/>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pic>
        <p:nvPicPr>
          <p:cNvPr id="24" name="Picture 3" descr="H:\2015年修改\图片13.jpg"/>
          <p:cNvPicPr>
            <a:picLocks noChangeAspect="1" noChangeArrowheads="1"/>
          </p:cNvPicPr>
          <p:nvPr/>
        </p:nvPicPr>
        <p:blipFill>
          <a:blip r:embed="rId3"/>
          <a:srcRect/>
          <a:stretch>
            <a:fillRect/>
          </a:stretch>
        </p:blipFill>
        <p:spPr bwMode="auto">
          <a:xfrm>
            <a:off x="0" y="0"/>
            <a:ext cx="7070725" cy="1163637"/>
          </a:xfrm>
          <a:prstGeom prst="rect">
            <a:avLst/>
          </a:prstGeom>
          <a:noFill/>
        </p:spPr>
      </p:pic>
    </p:spTree>
    <p:extLst>
      <p:ext uri="{BB962C8B-B14F-4D97-AF65-F5344CB8AC3E}">
        <p14:creationId xmlns:p14="http://schemas.microsoft.com/office/powerpoint/2010/main" xmlns="" val="1549685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2" cstate="print"/>
          <a:srcRect l="7698" t="13989"/>
          <a:stretch>
            <a:fillRect/>
          </a:stretch>
        </p:blipFill>
        <p:spPr bwMode="auto">
          <a:xfrm>
            <a:off x="755576" y="2214554"/>
            <a:ext cx="7969324" cy="4521200"/>
          </a:xfrm>
          <a:prstGeom prst="rect">
            <a:avLst/>
          </a:prstGeom>
          <a:noFill/>
          <a:ln w="9525">
            <a:noFill/>
            <a:miter lim="800000"/>
            <a:headEnd/>
            <a:tailEnd/>
          </a:ln>
        </p:spPr>
      </p:pic>
      <p:sp>
        <p:nvSpPr>
          <p:cNvPr id="8" name="TextBox 7"/>
          <p:cNvSpPr txBox="1">
            <a:spLocks noChangeArrowheads="1"/>
          </p:cNvSpPr>
          <p:nvPr/>
        </p:nvSpPr>
        <p:spPr bwMode="auto">
          <a:xfrm>
            <a:off x="755576" y="1357298"/>
            <a:ext cx="2988221" cy="461665"/>
          </a:xfrm>
          <a:prstGeom prst="rect">
            <a:avLst/>
          </a:prstGeom>
          <a:noFill/>
          <a:ln w="9525">
            <a:noFill/>
            <a:miter lim="800000"/>
            <a:headEnd/>
            <a:tailEnd/>
          </a:ln>
        </p:spPr>
        <p:txBody>
          <a:bodyPr wrap="square">
            <a:spAutoFit/>
          </a:bodyPr>
          <a:lstStyle/>
          <a:p>
            <a:r>
              <a:rPr lang="zh-CN" altLang="en-US" sz="2400" b="1" dirty="0">
                <a:latin typeface="华文楷体"/>
                <a:ea typeface="华文楷体"/>
                <a:cs typeface="华文楷体"/>
              </a:rPr>
              <a:t>抛弃（恋人）；解雇</a:t>
            </a:r>
          </a:p>
        </p:txBody>
      </p:sp>
      <p:sp>
        <p:nvSpPr>
          <p:cNvPr id="13" name="文本框 5"/>
          <p:cNvSpPr txBox="1"/>
          <p:nvPr/>
        </p:nvSpPr>
        <p:spPr>
          <a:xfrm>
            <a:off x="1500166" y="4365104"/>
            <a:ext cx="6384772" cy="461665"/>
          </a:xfrm>
          <a:prstGeom prst="rect">
            <a:avLst/>
          </a:prstGeom>
          <a:solidFill>
            <a:srgbClr val="FFC000"/>
          </a:solidFill>
          <a:effectLst>
            <a:softEdge rad="127000"/>
          </a:effectLst>
        </p:spPr>
        <p:txBody>
          <a:bodyPr wrap="square">
            <a:spAutoFit/>
          </a:bodyPr>
          <a:lstStyle/>
          <a:p>
            <a:pPr>
              <a:defRPr/>
            </a:pPr>
            <a:r>
              <a:rPr lang="en-US" altLang="zh-CN" sz="2400" dirty="0"/>
              <a:t>(play away/upon </a:t>
            </a:r>
            <a:r>
              <a:rPr lang="en-US" altLang="zh-CN" sz="2400" dirty="0" smtClean="0"/>
              <a:t>graduation</a:t>
            </a:r>
            <a:r>
              <a:rPr kumimoji="1" lang="en-US" altLang="zh-CN" sz="2400" dirty="0" smtClean="0">
                <a:solidFill>
                  <a:srgbClr val="0D0A10"/>
                </a:solidFill>
                <a:latin typeface="Helvetica"/>
              </a:rPr>
              <a:t>) </a:t>
            </a:r>
            <a:endParaRPr kumimoji="1" lang="en-US" altLang="zh-CN" sz="2400" dirty="0">
              <a:solidFill>
                <a:srgbClr val="0D0A10"/>
              </a:solidFill>
              <a:latin typeface="Helvetica"/>
            </a:endParaRPr>
          </a:p>
        </p:txBody>
      </p:sp>
      <p:sp>
        <p:nvSpPr>
          <p:cNvPr id="14" name="TextBox 8"/>
          <p:cNvSpPr txBox="1">
            <a:spLocks noChangeArrowheads="1"/>
          </p:cNvSpPr>
          <p:nvPr/>
        </p:nvSpPr>
        <p:spPr bwMode="auto">
          <a:xfrm>
            <a:off x="1547664" y="4797152"/>
            <a:ext cx="6384772" cy="1421928"/>
          </a:xfrm>
          <a:prstGeom prst="rect">
            <a:avLst/>
          </a:prstGeom>
          <a:noFill/>
          <a:ln w="9525">
            <a:noFill/>
            <a:miter lim="800000"/>
            <a:headEnd/>
            <a:tailEnd/>
          </a:ln>
        </p:spPr>
        <p:txBody>
          <a:bodyPr wrap="square">
            <a:spAutoFit/>
          </a:bodyPr>
          <a:lstStyle/>
          <a:p>
            <a:pPr>
              <a:lnSpc>
                <a:spcPct val="120000"/>
              </a:lnSpc>
              <a:spcBef>
                <a:spcPct val="50000"/>
              </a:spcBef>
            </a:pPr>
            <a:r>
              <a:rPr kumimoji="1" lang="en-US" altLang="zh-CN" sz="2400" dirty="0" smtClean="0">
                <a:latin typeface="Helvetica"/>
              </a:rPr>
              <a:t>If you continue </a:t>
            </a:r>
            <a:r>
              <a:rPr kumimoji="1" lang="en-US" altLang="zh-CN" sz="2400" dirty="0" smtClean="0">
                <a:solidFill>
                  <a:srgbClr val="FF6600"/>
                </a:solidFill>
                <a:latin typeface="Helvetica"/>
              </a:rPr>
              <a:t>playing </a:t>
            </a:r>
            <a:r>
              <a:rPr kumimoji="1" lang="en-US" altLang="zh-CN" sz="2400" dirty="0">
                <a:solidFill>
                  <a:srgbClr val="FF6600"/>
                </a:solidFill>
                <a:latin typeface="Helvetica"/>
              </a:rPr>
              <a:t>your </a:t>
            </a:r>
            <a:r>
              <a:rPr kumimoji="1" lang="en-US" altLang="zh-CN" sz="2400" dirty="0" smtClean="0">
                <a:solidFill>
                  <a:srgbClr val="FF6600"/>
                </a:solidFill>
                <a:latin typeface="Helvetica"/>
              </a:rPr>
              <a:t>precious college years away</a:t>
            </a:r>
            <a:r>
              <a:rPr kumimoji="1" lang="en-US" altLang="zh-CN" sz="2400" dirty="0" smtClean="0">
                <a:latin typeface="Helvetica"/>
              </a:rPr>
              <a:t>, success will give you the axe </a:t>
            </a:r>
            <a:r>
              <a:rPr kumimoji="1" lang="en-US" altLang="zh-CN" sz="2400" dirty="0" smtClean="0">
                <a:solidFill>
                  <a:srgbClr val="FF6600"/>
                </a:solidFill>
                <a:latin typeface="Helvetica"/>
              </a:rPr>
              <a:t>upon graduation</a:t>
            </a:r>
            <a:r>
              <a:rPr kumimoji="1" lang="en-US" altLang="zh-CN" sz="2400" dirty="0" smtClean="0">
                <a:latin typeface="Helvetica"/>
              </a:rPr>
              <a:t>.</a:t>
            </a:r>
            <a:endParaRPr kumimoji="1" lang="en-US" altLang="zh-CN" sz="2400" dirty="0">
              <a:latin typeface="Helvetica"/>
            </a:endParaRPr>
          </a:p>
        </p:txBody>
      </p:sp>
      <p:sp>
        <p:nvSpPr>
          <p:cNvPr id="16" name="TextBox 15"/>
          <p:cNvSpPr txBox="1">
            <a:spLocks noChangeArrowheads="1"/>
          </p:cNvSpPr>
          <p:nvPr/>
        </p:nvSpPr>
        <p:spPr bwMode="auto">
          <a:xfrm>
            <a:off x="4929190" y="1324261"/>
            <a:ext cx="3562350" cy="461665"/>
          </a:xfrm>
          <a:prstGeom prst="rect">
            <a:avLst/>
          </a:prstGeom>
          <a:noFill/>
          <a:ln w="9525" algn="ctr">
            <a:noFill/>
            <a:miter lim="800000"/>
            <a:headEnd/>
            <a:tailEnd/>
          </a:ln>
        </p:spPr>
        <p:txBody>
          <a:bodyPr wrap="square">
            <a:spAutoFit/>
          </a:bodyPr>
          <a:lstStyle/>
          <a:p>
            <a:pPr algn="ctr"/>
            <a:r>
              <a:rPr lang="en-US" altLang="zh-CN" sz="2400" b="1" dirty="0" smtClean="0">
                <a:latin typeface="Helvetica"/>
              </a:rPr>
              <a:t>give sb. the axe</a:t>
            </a:r>
            <a:endParaRPr lang="en-US" altLang="zh-CN" sz="2400" b="1" dirty="0">
              <a:latin typeface="Helvetica"/>
            </a:endParaRPr>
          </a:p>
        </p:txBody>
      </p:sp>
      <p:sp>
        <p:nvSpPr>
          <p:cNvPr id="2" name="TextBox 1"/>
          <p:cNvSpPr txBox="1"/>
          <p:nvPr/>
        </p:nvSpPr>
        <p:spPr>
          <a:xfrm>
            <a:off x="3778256" y="1357298"/>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493827" y="2643182"/>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500166" y="3102059"/>
            <a:ext cx="5810270" cy="830997"/>
          </a:xfrm>
          <a:prstGeom prst="rect">
            <a:avLst/>
          </a:prstGeom>
          <a:noFill/>
          <a:ln w="9525">
            <a:noFill/>
            <a:miter lim="800000"/>
            <a:headEnd/>
            <a:tailEnd/>
          </a:ln>
        </p:spPr>
        <p:txBody>
          <a:bodyPr wrap="square">
            <a:spAutoFit/>
          </a:bodyPr>
          <a:lstStyle/>
          <a:p>
            <a:r>
              <a:rPr lang="zh-CN" altLang="en-US" sz="2400" dirty="0">
                <a:latin typeface="华文行楷" pitchFamily="2" charset="-122"/>
                <a:ea typeface="华文行楷" pitchFamily="2" charset="-122"/>
              </a:rPr>
              <a:t>如果</a:t>
            </a:r>
            <a:r>
              <a:rPr lang="zh-CN" altLang="en-US" sz="2400" dirty="0" smtClean="0">
                <a:latin typeface="华文行楷" pitchFamily="2" charset="-122"/>
                <a:ea typeface="华文行楷" pitchFamily="2" charset="-122"/>
              </a:rPr>
              <a:t>你继续浪费宝贵的大学时光，毕业时你</a:t>
            </a:r>
            <a:r>
              <a:rPr lang="zh-CN" altLang="en-US" sz="2400" dirty="0">
                <a:latin typeface="华文行楷" pitchFamily="2" charset="-122"/>
                <a:ea typeface="华文行楷" pitchFamily="2" charset="-122"/>
              </a:rPr>
              <a:t>将</a:t>
            </a:r>
            <a:r>
              <a:rPr lang="zh-CN" altLang="en-US" sz="2400" dirty="0" smtClean="0">
                <a:latin typeface="华文行楷" pitchFamily="2" charset="-122"/>
                <a:ea typeface="华文行楷" pitchFamily="2" charset="-122"/>
              </a:rPr>
              <a:t>一事无成。</a:t>
            </a:r>
            <a:endParaRPr lang="zh-CN" altLang="en-US" sz="2400" dirty="0">
              <a:latin typeface="华文行楷" pitchFamily="2" charset="-122"/>
              <a:ea typeface="华文行楷" pitchFamily="2" charset="-122"/>
            </a:endParaRPr>
          </a:p>
        </p:txBody>
      </p:sp>
      <p:sp>
        <p:nvSpPr>
          <p:cNvPr id="25" name="TextBox 24"/>
          <p:cNvSpPr txBox="1"/>
          <p:nvPr/>
        </p:nvSpPr>
        <p:spPr>
          <a:xfrm>
            <a:off x="1476375" y="3872661"/>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pic>
        <p:nvPicPr>
          <p:cNvPr id="24" name="Picture 3" descr="H:\2015年修改\图片13.jpg"/>
          <p:cNvPicPr>
            <a:picLocks noChangeAspect="1" noChangeArrowheads="1"/>
          </p:cNvPicPr>
          <p:nvPr/>
        </p:nvPicPr>
        <p:blipFill>
          <a:blip r:embed="rId3"/>
          <a:srcRect/>
          <a:stretch>
            <a:fillRect/>
          </a:stretch>
        </p:blipFill>
        <p:spPr bwMode="auto">
          <a:xfrm>
            <a:off x="0" y="0"/>
            <a:ext cx="7070725" cy="1163637"/>
          </a:xfrm>
          <a:prstGeom prst="rect">
            <a:avLst/>
          </a:prstGeom>
          <a:noFill/>
        </p:spPr>
      </p:pic>
    </p:spTree>
    <p:extLst>
      <p:ext uri="{BB962C8B-B14F-4D97-AF65-F5344CB8AC3E}">
        <p14:creationId xmlns:p14="http://schemas.microsoft.com/office/powerpoint/2010/main" xmlns="" val="3571892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3" grpId="0"/>
      <p:bldP spid="3" grpId="0"/>
      <p:bldP spid="2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5"/>
          <p:cNvPicPr>
            <a:picLocks noChangeAspect="1" noChangeArrowheads="1"/>
          </p:cNvPicPr>
          <p:nvPr/>
        </p:nvPicPr>
        <p:blipFill>
          <a:blip r:embed="rId2" cstate="print"/>
          <a:srcRect l="7698" t="13989"/>
          <a:stretch>
            <a:fillRect/>
          </a:stretch>
        </p:blipFill>
        <p:spPr bwMode="auto">
          <a:xfrm>
            <a:off x="714348" y="2122510"/>
            <a:ext cx="8010552" cy="4521200"/>
          </a:xfrm>
          <a:prstGeom prst="rect">
            <a:avLst/>
          </a:prstGeom>
          <a:noFill/>
          <a:ln w="9525">
            <a:noFill/>
            <a:miter lim="800000"/>
            <a:headEnd/>
            <a:tailEnd/>
          </a:ln>
        </p:spPr>
      </p:pic>
      <p:sp>
        <p:nvSpPr>
          <p:cNvPr id="8" name="TextBox 7"/>
          <p:cNvSpPr txBox="1">
            <a:spLocks noChangeArrowheads="1"/>
          </p:cNvSpPr>
          <p:nvPr/>
        </p:nvSpPr>
        <p:spPr bwMode="auto">
          <a:xfrm>
            <a:off x="928662" y="1285860"/>
            <a:ext cx="2992437" cy="461665"/>
          </a:xfrm>
          <a:prstGeom prst="rect">
            <a:avLst/>
          </a:prstGeom>
          <a:noFill/>
          <a:ln w="9525">
            <a:noFill/>
            <a:miter lim="800000"/>
            <a:headEnd/>
            <a:tailEnd/>
          </a:ln>
        </p:spPr>
        <p:txBody>
          <a:bodyPr wrap="square">
            <a:spAutoFit/>
          </a:bodyPr>
          <a:lstStyle/>
          <a:p>
            <a:pPr algn="ctr"/>
            <a:r>
              <a:rPr lang="zh-CN" altLang="en-US" sz="2400" b="1" dirty="0">
                <a:latin typeface="华文楷体"/>
                <a:ea typeface="华文楷体"/>
                <a:cs typeface="华文楷体"/>
              </a:rPr>
              <a:t>满是</a:t>
            </a:r>
            <a:r>
              <a:rPr lang="en-US" altLang="zh-CN" sz="2400" b="1" dirty="0">
                <a:latin typeface="华文楷体"/>
                <a:ea typeface="华文楷体"/>
                <a:cs typeface="华文楷体"/>
              </a:rPr>
              <a:t>……</a:t>
            </a:r>
          </a:p>
        </p:txBody>
      </p:sp>
      <p:sp>
        <p:nvSpPr>
          <p:cNvPr id="13" name="文本框 5"/>
          <p:cNvSpPr txBox="1"/>
          <p:nvPr/>
        </p:nvSpPr>
        <p:spPr>
          <a:xfrm>
            <a:off x="1476375" y="4253219"/>
            <a:ext cx="5759921" cy="461665"/>
          </a:xfrm>
          <a:prstGeom prst="rect">
            <a:avLst/>
          </a:prstGeom>
          <a:solidFill>
            <a:srgbClr val="FFC000"/>
          </a:solidFill>
          <a:effectLst>
            <a:softEdge rad="127000"/>
          </a:effectLst>
        </p:spPr>
        <p:txBody>
          <a:bodyPr wrap="square">
            <a:spAutoFit/>
          </a:bodyPr>
          <a:lstStyle/>
          <a:p>
            <a:pPr>
              <a:defRPr/>
            </a:pPr>
            <a:r>
              <a:rPr kumimoji="1" lang="en-US" altLang="zh-CN" sz="2400" dirty="0" smtClean="0">
                <a:solidFill>
                  <a:srgbClr val="0D0A10"/>
                </a:solidFill>
              </a:rPr>
              <a:t>(words and actions/</a:t>
            </a:r>
            <a:r>
              <a:rPr lang="en-US" altLang="zh-CN" sz="2400" dirty="0" smtClean="0"/>
              <a:t>vulgarity </a:t>
            </a:r>
            <a:r>
              <a:rPr lang="en-US" altLang="zh-CN" sz="2400" dirty="0"/>
              <a:t>and rudeness</a:t>
            </a:r>
            <a:r>
              <a:rPr kumimoji="1" lang="en-US" altLang="zh-CN" sz="2400" dirty="0" smtClean="0">
                <a:solidFill>
                  <a:srgbClr val="0D0A10"/>
                </a:solidFill>
              </a:rPr>
              <a:t>) </a:t>
            </a:r>
            <a:endParaRPr kumimoji="1" lang="en-US" altLang="zh-CN" sz="2400" dirty="0">
              <a:solidFill>
                <a:srgbClr val="0D0A10"/>
              </a:solidFill>
            </a:endParaRPr>
          </a:p>
        </p:txBody>
      </p:sp>
      <p:sp>
        <p:nvSpPr>
          <p:cNvPr id="14" name="TextBox 8"/>
          <p:cNvSpPr txBox="1">
            <a:spLocks noChangeArrowheads="1"/>
          </p:cNvSpPr>
          <p:nvPr/>
        </p:nvSpPr>
        <p:spPr bwMode="auto">
          <a:xfrm>
            <a:off x="1547664" y="4650278"/>
            <a:ext cx="6445250" cy="1421928"/>
          </a:xfrm>
          <a:prstGeom prst="rect">
            <a:avLst/>
          </a:prstGeom>
          <a:noFill/>
          <a:ln w="9525">
            <a:noFill/>
            <a:miter lim="800000"/>
            <a:headEnd/>
            <a:tailEnd/>
          </a:ln>
        </p:spPr>
        <p:txBody>
          <a:bodyPr wrap="square">
            <a:spAutoFit/>
          </a:bodyPr>
          <a:lstStyle/>
          <a:p>
            <a:pPr>
              <a:lnSpc>
                <a:spcPct val="120000"/>
              </a:lnSpc>
              <a:spcBef>
                <a:spcPct val="50000"/>
              </a:spcBef>
            </a:pPr>
            <a:r>
              <a:rPr kumimoji="1" lang="en-US" altLang="zh-CN" sz="2400" dirty="0" smtClean="0">
                <a:latin typeface="Helvetica"/>
              </a:rPr>
              <a:t>Though the beautiful lady is dripping with jewels, her </a:t>
            </a:r>
            <a:r>
              <a:rPr kumimoji="1" lang="en-US" altLang="zh-CN" sz="2400" dirty="0" smtClean="0">
                <a:solidFill>
                  <a:srgbClr val="FF6600"/>
                </a:solidFill>
                <a:latin typeface="Helvetica"/>
              </a:rPr>
              <a:t>words and actions </a:t>
            </a:r>
            <a:r>
              <a:rPr kumimoji="1" lang="en-US" altLang="zh-CN" sz="2400" dirty="0" smtClean="0">
                <a:latin typeface="Helvetica"/>
              </a:rPr>
              <a:t>are dripping with </a:t>
            </a:r>
            <a:r>
              <a:rPr kumimoji="1" lang="en-US" altLang="zh-CN" sz="2400" dirty="0" smtClean="0">
                <a:solidFill>
                  <a:srgbClr val="FF6600"/>
                </a:solidFill>
                <a:latin typeface="Helvetica"/>
              </a:rPr>
              <a:t>vulgarity and rudeness</a:t>
            </a:r>
            <a:r>
              <a:rPr kumimoji="1" lang="en-US" altLang="zh-CN" sz="2400" dirty="0" smtClean="0">
                <a:latin typeface="Helvetica"/>
              </a:rPr>
              <a:t>.</a:t>
            </a:r>
            <a:endParaRPr kumimoji="1" lang="en-US" altLang="zh-CN" sz="2400" dirty="0">
              <a:latin typeface="Helvetica"/>
            </a:endParaRPr>
          </a:p>
        </p:txBody>
      </p:sp>
      <p:sp>
        <p:nvSpPr>
          <p:cNvPr id="2" name="TextBox 1"/>
          <p:cNvSpPr txBox="1"/>
          <p:nvPr/>
        </p:nvSpPr>
        <p:spPr>
          <a:xfrm>
            <a:off x="3687763" y="1328726"/>
            <a:ext cx="1651000" cy="457200"/>
          </a:xfrm>
          <a:prstGeom prst="rect">
            <a:avLst/>
          </a:prstGeom>
          <a:noFill/>
        </p:spPr>
        <p:txBody>
          <a:bodyPr>
            <a:spAutoFit/>
          </a:bodyPr>
          <a:lstStyle/>
          <a:p>
            <a:pPr fontAlgn="auto">
              <a:spcBef>
                <a:spcPts val="0"/>
              </a:spcBef>
              <a:spcAft>
                <a:spcPts val="0"/>
              </a:spcAft>
              <a:defRPr/>
            </a:pPr>
            <a:r>
              <a:rPr lang="zh-CN" altLang="en-US" sz="2400" dirty="0">
                <a:solidFill>
                  <a:schemeClr val="accent6">
                    <a:lumMod val="50000"/>
                  </a:schemeClr>
                </a:solidFill>
                <a:latin typeface="华文行楷" pitchFamily="2" charset="-122"/>
                <a:ea typeface="华文行楷" pitchFamily="2" charset="-122"/>
              </a:rPr>
              <a:t>短语逆译</a:t>
            </a:r>
          </a:p>
        </p:txBody>
      </p:sp>
      <p:sp>
        <p:nvSpPr>
          <p:cNvPr id="23" name="TextBox 22"/>
          <p:cNvSpPr txBox="1"/>
          <p:nvPr/>
        </p:nvSpPr>
        <p:spPr>
          <a:xfrm>
            <a:off x="1476375" y="2579367"/>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短语应用</a:t>
            </a:r>
          </a:p>
        </p:txBody>
      </p:sp>
      <p:sp>
        <p:nvSpPr>
          <p:cNvPr id="3" name="TextBox 2"/>
          <p:cNvSpPr txBox="1">
            <a:spLocks noChangeArrowheads="1"/>
          </p:cNvSpPr>
          <p:nvPr/>
        </p:nvSpPr>
        <p:spPr bwMode="auto">
          <a:xfrm>
            <a:off x="1500166" y="3026631"/>
            <a:ext cx="6516688" cy="830997"/>
          </a:xfrm>
          <a:prstGeom prst="rect">
            <a:avLst/>
          </a:prstGeom>
          <a:noFill/>
          <a:ln w="9525">
            <a:noFill/>
            <a:miter lim="800000"/>
            <a:headEnd/>
            <a:tailEnd/>
          </a:ln>
        </p:spPr>
        <p:txBody>
          <a:bodyPr>
            <a:spAutoFit/>
          </a:bodyPr>
          <a:lstStyle/>
          <a:p>
            <a:r>
              <a:rPr lang="zh-CN" altLang="en-US" sz="2400" dirty="0">
                <a:latin typeface="华文行楷" pitchFamily="2" charset="-122"/>
                <a:ea typeface="华文行楷" pitchFamily="2" charset="-122"/>
              </a:rPr>
              <a:t>这位漂亮的</a:t>
            </a:r>
            <a:r>
              <a:rPr lang="zh-CN" altLang="en-US" sz="2400" dirty="0" smtClean="0">
                <a:latin typeface="华文行楷" pitchFamily="2" charset="-122"/>
                <a:ea typeface="华文行楷" pitchFamily="2" charset="-122"/>
              </a:rPr>
              <a:t>女士尽管浑身珠光宝气，言行却低俗无礼。</a:t>
            </a:r>
            <a:endParaRPr lang="en-US" altLang="zh-CN" sz="2400" dirty="0">
              <a:latin typeface="华文行楷" pitchFamily="2" charset="-122"/>
              <a:ea typeface="华文行楷" pitchFamily="2" charset="-122"/>
            </a:endParaRPr>
          </a:p>
        </p:txBody>
      </p:sp>
      <p:sp>
        <p:nvSpPr>
          <p:cNvPr id="25" name="TextBox 24"/>
          <p:cNvSpPr txBox="1"/>
          <p:nvPr/>
        </p:nvSpPr>
        <p:spPr>
          <a:xfrm>
            <a:off x="1476375" y="3865251"/>
            <a:ext cx="1649413" cy="492443"/>
          </a:xfrm>
          <a:prstGeom prst="rect">
            <a:avLst/>
          </a:prstGeom>
          <a:noFill/>
        </p:spPr>
        <p:txBody>
          <a:bodyPr>
            <a:spAutoFit/>
          </a:bodyPr>
          <a:lstStyle/>
          <a:p>
            <a:pPr fontAlgn="auto">
              <a:spcBef>
                <a:spcPts val="0"/>
              </a:spcBef>
              <a:spcAft>
                <a:spcPts val="0"/>
              </a:spcAft>
              <a:defRPr/>
            </a:pPr>
            <a:r>
              <a:rPr lang="zh-CN" altLang="en-US" sz="2600" dirty="0">
                <a:solidFill>
                  <a:schemeClr val="accent6">
                    <a:lumMod val="50000"/>
                  </a:schemeClr>
                </a:solidFill>
                <a:latin typeface="华文行楷" pitchFamily="2" charset="-122"/>
                <a:ea typeface="华文行楷" pitchFamily="2" charset="-122"/>
              </a:rPr>
              <a:t>意群提示</a:t>
            </a:r>
          </a:p>
        </p:txBody>
      </p:sp>
      <p:sp>
        <p:nvSpPr>
          <p:cNvPr id="4" name="TextBox 7"/>
          <p:cNvSpPr txBox="1">
            <a:spLocks noChangeArrowheads="1"/>
          </p:cNvSpPr>
          <p:nvPr/>
        </p:nvSpPr>
        <p:spPr bwMode="auto">
          <a:xfrm>
            <a:off x="4860032" y="1324261"/>
            <a:ext cx="3981450" cy="461665"/>
          </a:xfrm>
          <a:prstGeom prst="rect">
            <a:avLst/>
          </a:prstGeom>
          <a:noFill/>
          <a:ln w="9525">
            <a:noFill/>
            <a:miter lim="800000"/>
            <a:headEnd/>
            <a:tailEnd/>
          </a:ln>
        </p:spPr>
        <p:txBody>
          <a:bodyPr>
            <a:spAutoFit/>
          </a:bodyPr>
          <a:lstStyle/>
          <a:p>
            <a:pPr algn="ctr"/>
            <a:r>
              <a:rPr lang="en-US" altLang="zh-CN" sz="2400" b="1" dirty="0" smtClean="0">
                <a:latin typeface="Helvetica"/>
              </a:rPr>
              <a:t>be dripping with …</a:t>
            </a:r>
            <a:endParaRPr lang="en-US" altLang="zh-CN" sz="2400" b="1" dirty="0">
              <a:latin typeface="Helvetica"/>
            </a:endParaRPr>
          </a:p>
        </p:txBody>
      </p:sp>
      <p:pic>
        <p:nvPicPr>
          <p:cNvPr id="22" name="Picture 3" descr="H:\2015年修改\图片13.jpg"/>
          <p:cNvPicPr>
            <a:picLocks noChangeAspect="1" noChangeArrowheads="1"/>
          </p:cNvPicPr>
          <p:nvPr/>
        </p:nvPicPr>
        <p:blipFill>
          <a:blip r:embed="rId3"/>
          <a:srcRect/>
          <a:stretch>
            <a:fillRect/>
          </a:stretch>
        </p:blipFill>
        <p:spPr bwMode="auto">
          <a:xfrm>
            <a:off x="0" y="0"/>
            <a:ext cx="7070725" cy="1163637"/>
          </a:xfrm>
          <a:prstGeom prst="rect">
            <a:avLst/>
          </a:prstGeom>
          <a:noFill/>
        </p:spPr>
      </p:pic>
    </p:spTree>
    <p:extLst>
      <p:ext uri="{BB962C8B-B14F-4D97-AF65-F5344CB8AC3E}">
        <p14:creationId xmlns:p14="http://schemas.microsoft.com/office/powerpoint/2010/main" xmlns="" val="96570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25" grpId="0"/>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格 12"/>
          <p:cNvGraphicFramePr>
            <a:graphicFrameLocks noGrp="1"/>
          </p:cNvGraphicFramePr>
          <p:nvPr>
            <p:extLst>
              <p:ext uri="{D42A27DB-BD31-4B8C-83A1-F6EECF244321}">
                <p14:modId xmlns:p14="http://schemas.microsoft.com/office/powerpoint/2010/main" xmlns="" val="3158226150"/>
              </p:ext>
            </p:extLst>
          </p:nvPr>
        </p:nvGraphicFramePr>
        <p:xfrm>
          <a:off x="333316" y="1340768"/>
          <a:ext cx="8501122" cy="4752529"/>
        </p:xfrm>
        <a:graphic>
          <a:graphicData uri="http://schemas.openxmlformats.org/drawingml/2006/table">
            <a:tbl>
              <a:tblPr firstRow="1" bandRow="1">
                <a:tableStyleId>{93296810-A885-4BE3-A3E7-6D5BEEA58F35}</a:tableStyleId>
              </a:tblPr>
              <a:tblGrid>
                <a:gridCol w="4857754"/>
                <a:gridCol w="3643368"/>
              </a:tblGrid>
              <a:tr h="654739">
                <a:tc>
                  <a:txBody>
                    <a:bodyPr/>
                    <a:lstStyle/>
                    <a:p>
                      <a:pPr>
                        <a:lnSpc>
                          <a:spcPct val="100000"/>
                        </a:lnSpc>
                      </a:pPr>
                      <a:r>
                        <a:rPr lang="en-US" altLang="zh-CN" sz="2600" dirty="0" smtClean="0">
                          <a:effectLst>
                            <a:outerShdw blurRad="38100" dist="38100" dir="2700000" algn="tl">
                              <a:srgbClr val="000000">
                                <a:alpha val="43137"/>
                              </a:srgbClr>
                            </a:outerShdw>
                          </a:effectLst>
                          <a:latin typeface="Helvetica"/>
                        </a:rPr>
                        <a:t>     Functional</a:t>
                      </a:r>
                      <a:r>
                        <a:rPr lang="en-US" altLang="zh-CN" sz="2600" baseline="0" dirty="0" smtClean="0">
                          <a:effectLst>
                            <a:outerShdw blurRad="38100" dist="38100" dir="2700000" algn="tl">
                              <a:srgbClr val="000000">
                                <a:alpha val="43137"/>
                              </a:srgbClr>
                            </a:outerShdw>
                          </a:effectLst>
                          <a:latin typeface="Helvetica"/>
                        </a:rPr>
                        <a:t> Patterns</a:t>
                      </a:r>
                      <a:endParaRPr lang="zh-CN" altLang="en-US" sz="2600" dirty="0">
                        <a:solidFill>
                          <a:srgbClr val="FFFF00"/>
                        </a:solidFill>
                        <a:effectLst>
                          <a:outerShdw blurRad="38100" dist="38100" dir="2700000" algn="tl">
                            <a:srgbClr val="000000">
                              <a:alpha val="43137"/>
                            </a:srgbClr>
                          </a:outerShdw>
                        </a:effectLst>
                        <a:latin typeface="Helvetica"/>
                      </a:endParaRPr>
                    </a:p>
                  </a:txBody>
                  <a:tcPr anchor="ctr"/>
                </a:tc>
                <a:tc>
                  <a:txBody>
                    <a:bodyPr/>
                    <a:lstStyle/>
                    <a:p>
                      <a:pPr>
                        <a:lnSpc>
                          <a:spcPct val="100000"/>
                        </a:lnSpc>
                      </a:pPr>
                      <a:r>
                        <a:rPr lang="en-US" altLang="zh-CN" sz="2600" dirty="0" smtClean="0">
                          <a:effectLst>
                            <a:outerShdw blurRad="38100" dist="38100" dir="2700000" algn="tl">
                              <a:srgbClr val="000000">
                                <a:alpha val="43137"/>
                              </a:srgbClr>
                            </a:outerShdw>
                          </a:effectLst>
                          <a:latin typeface="Helvetica"/>
                        </a:rPr>
                        <a:t> Functions &amp; Usages</a:t>
                      </a:r>
                      <a:endParaRPr lang="zh-CN" altLang="en-US" sz="2600" dirty="0">
                        <a:solidFill>
                          <a:srgbClr val="FFFF00"/>
                        </a:solidFill>
                        <a:effectLst>
                          <a:outerShdw blurRad="38100" dist="38100" dir="2700000" algn="tl">
                            <a:srgbClr val="000000">
                              <a:alpha val="43137"/>
                            </a:srgbClr>
                          </a:outerShdw>
                        </a:effectLst>
                        <a:latin typeface="Helvetica"/>
                      </a:endParaRPr>
                    </a:p>
                  </a:txBody>
                  <a:tcPr anchor="ctr"/>
                </a:tc>
              </a:tr>
              <a:tr h="1255177">
                <a:tc>
                  <a:txBody>
                    <a:bodyPr/>
                    <a:lstStyle/>
                    <a:p>
                      <a:pPr marL="0" indent="0">
                        <a:lnSpc>
                          <a:spcPct val="100000"/>
                        </a:lnSpc>
                        <a:spcBef>
                          <a:spcPct val="50000"/>
                        </a:spcBef>
                        <a:buFontTx/>
                        <a:buNone/>
                        <a:defRPr/>
                      </a:pPr>
                      <a:r>
                        <a:rPr kumimoji="1" lang="en-US" altLang="zh-CN" sz="2400" dirty="0" smtClean="0">
                          <a:latin typeface="Helvetica"/>
                        </a:rPr>
                        <a:t>1. If sb. could do …, sb. just might   </a:t>
                      </a:r>
                    </a:p>
                    <a:p>
                      <a:pPr marL="0" indent="0">
                        <a:lnSpc>
                          <a:spcPct val="100000"/>
                        </a:lnSpc>
                        <a:spcBef>
                          <a:spcPct val="50000"/>
                        </a:spcBef>
                        <a:buFontTx/>
                        <a:buNone/>
                        <a:defRPr/>
                      </a:pPr>
                      <a:r>
                        <a:rPr kumimoji="1" lang="en-US" altLang="zh-CN" sz="2400" dirty="0" smtClean="0">
                          <a:latin typeface="Helvetica"/>
                        </a:rPr>
                        <a:t>    do …</a:t>
                      </a:r>
                      <a:endParaRPr kumimoji="1" lang="en-US" altLang="zh-CN" sz="2400" kern="1200" dirty="0" smtClean="0">
                        <a:solidFill>
                          <a:schemeClr val="dk1"/>
                        </a:solidFill>
                        <a:latin typeface="Helvetica"/>
                        <a:ea typeface="+mn-ea"/>
                        <a:cs typeface="+mn-cs"/>
                      </a:endParaRPr>
                    </a:p>
                  </a:txBody>
                  <a:tcPr anchor="ctr"/>
                </a:tc>
                <a:tc>
                  <a:txBody>
                    <a:bodyPr/>
                    <a:lstStyle/>
                    <a:p>
                      <a:pPr>
                        <a:lnSpc>
                          <a:spcPct val="100000"/>
                        </a:lnSpc>
                        <a:spcBef>
                          <a:spcPct val="50000"/>
                        </a:spcBef>
                        <a:defRPr/>
                      </a:pPr>
                      <a:r>
                        <a:rPr kumimoji="1" lang="zh-CN" altLang="en-US" sz="2800" dirty="0" smtClean="0">
                          <a:latin typeface="华文楷体" pitchFamily="2" charset="-122"/>
                          <a:ea typeface="华文楷体" pitchFamily="2" charset="-122"/>
                        </a:rPr>
                        <a:t>用于表达“假设”</a:t>
                      </a:r>
                      <a:endParaRPr kumimoji="1" lang="en-US" altLang="zh-CN" sz="2800" b="1" dirty="0">
                        <a:solidFill>
                          <a:srgbClr val="000000"/>
                        </a:solidFill>
                        <a:latin typeface="华文楷体" pitchFamily="2" charset="-122"/>
                        <a:ea typeface="华文楷体" pitchFamily="2" charset="-122"/>
                      </a:endParaRPr>
                    </a:p>
                  </a:txBody>
                  <a:tcPr anchor="ctr"/>
                </a:tc>
              </a:tr>
              <a:tr h="1314559">
                <a:tc>
                  <a:txBody>
                    <a:bodyPr/>
                    <a:lstStyle/>
                    <a:p>
                      <a:pPr>
                        <a:lnSpc>
                          <a:spcPct val="150000"/>
                        </a:lnSpc>
                      </a:pPr>
                      <a:r>
                        <a:rPr kumimoji="1" lang="en-US" altLang="zh-CN" sz="2400" kern="1200" dirty="0" smtClean="0">
                          <a:latin typeface="Helvetica"/>
                        </a:rPr>
                        <a:t>2. Sb. never/seldom do ....</a:t>
                      </a:r>
                      <a:r>
                        <a:rPr kumimoji="1" lang="en-US" altLang="zh-CN" sz="2400" kern="1200" baseline="0" dirty="0" smtClean="0">
                          <a:latin typeface="Helvetica"/>
                        </a:rPr>
                        <a:t> Instead, </a:t>
                      </a:r>
                    </a:p>
                    <a:p>
                      <a:pPr>
                        <a:lnSpc>
                          <a:spcPct val="150000"/>
                        </a:lnSpc>
                      </a:pPr>
                      <a:r>
                        <a:rPr kumimoji="1" lang="en-US" altLang="zh-CN" sz="2400" kern="1200" baseline="0" dirty="0" smtClean="0">
                          <a:latin typeface="Helvetica"/>
                        </a:rPr>
                        <a:t>    sb. do …</a:t>
                      </a:r>
                      <a:endParaRPr kumimoji="1" lang="zh-CN" altLang="en-US" sz="2400" b="1" kern="1200" dirty="0">
                        <a:solidFill>
                          <a:schemeClr val="accent1">
                            <a:lumMod val="50000"/>
                          </a:schemeClr>
                        </a:solidFill>
                        <a:latin typeface="Helvetica"/>
                        <a:ea typeface="+mn-ea"/>
                        <a:cs typeface="+mn-cs"/>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2800" kern="1200" dirty="0" smtClean="0">
                          <a:latin typeface="华文楷体" pitchFamily="2" charset="-122"/>
                          <a:ea typeface="华文楷体" pitchFamily="2" charset="-122"/>
                        </a:rPr>
                        <a:t>用于表达“强调” </a:t>
                      </a:r>
                    </a:p>
                  </a:txBody>
                  <a:tcPr anchor="ctr"/>
                </a:tc>
              </a:tr>
              <a:tr h="1528054">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kumimoji="1" lang="en-US" altLang="zh-CN" sz="2400" kern="1200" dirty="0" smtClean="0">
                          <a:latin typeface="Helvetica"/>
                        </a:rPr>
                        <a:t>3. Look</a:t>
                      </a:r>
                      <a:r>
                        <a:rPr kumimoji="1" lang="en-US" altLang="zh-CN" sz="2400" kern="1200" baseline="0" dirty="0" smtClean="0">
                          <a:latin typeface="Helvetica"/>
                        </a:rPr>
                        <a:t> at …, look at …. Can you </a:t>
                      </a:r>
                    </a:p>
                    <a:p>
                      <a:pPr marL="0" marR="0" indent="0" algn="l" defTabSz="914400" rtl="0" eaLnBrk="1" fontAlgn="auto" latinLnBrk="0" hangingPunct="1">
                        <a:lnSpc>
                          <a:spcPct val="150000"/>
                        </a:lnSpc>
                        <a:spcBef>
                          <a:spcPts val="0"/>
                        </a:spcBef>
                        <a:spcAft>
                          <a:spcPts val="0"/>
                        </a:spcAft>
                        <a:buClrTx/>
                        <a:buSzTx/>
                        <a:buFontTx/>
                        <a:buNone/>
                        <a:tabLst/>
                        <a:defRPr/>
                      </a:pPr>
                      <a:r>
                        <a:rPr kumimoji="1" lang="en-US" altLang="zh-CN" sz="2400" kern="1200" baseline="0" dirty="0" smtClean="0">
                          <a:latin typeface="Helvetica"/>
                        </a:rPr>
                        <a:t>    do …?</a:t>
                      </a:r>
                      <a:endParaRPr kumimoji="1" lang="en-US" altLang="zh-CN" sz="2400" b="1" kern="1200" dirty="0" smtClean="0">
                        <a:solidFill>
                          <a:schemeClr val="accent1">
                            <a:lumMod val="50000"/>
                          </a:schemeClr>
                        </a:solidFill>
                        <a:latin typeface="Helvetica"/>
                        <a:ea typeface="+mn-ea"/>
                        <a:cs typeface="+mn-cs"/>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2800" kern="1200" dirty="0" smtClean="0">
                          <a:latin typeface="华文楷体" pitchFamily="2" charset="-122"/>
                          <a:ea typeface="华文楷体" pitchFamily="2" charset="-122"/>
                        </a:rPr>
                        <a:t>用于表达“对比”</a:t>
                      </a:r>
                    </a:p>
                  </a:txBody>
                  <a:tcPr anchor="ctr"/>
                </a:tc>
              </a:tr>
            </a:tbl>
          </a:graphicData>
        </a:graphic>
      </p:graphicFrame>
      <p:pic>
        <p:nvPicPr>
          <p:cNvPr id="9" name="Picture 2" descr="H:\2015年修改\图片14.jpg"/>
          <p:cNvPicPr>
            <a:picLocks noChangeAspect="1" noChangeArrowheads="1"/>
          </p:cNvPicPr>
          <p:nvPr/>
        </p:nvPicPr>
        <p:blipFill>
          <a:blip r:embed="rId3"/>
          <a:srcRect/>
          <a:stretch>
            <a:fillRect/>
          </a:stretch>
        </p:blipFill>
        <p:spPr bwMode="auto">
          <a:xfrm>
            <a:off x="-32" y="-24"/>
            <a:ext cx="7229475" cy="1163637"/>
          </a:xfrm>
          <a:prstGeom prst="rect">
            <a:avLst/>
          </a:prstGeom>
          <a:noFill/>
        </p:spPr>
      </p:pic>
    </p:spTree>
    <p:extLst>
      <p:ext uri="{BB962C8B-B14F-4D97-AF65-F5344CB8AC3E}">
        <p14:creationId xmlns:p14="http://schemas.microsoft.com/office/powerpoint/2010/main" xmlns="" val="393469393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1"/>
          <p:cNvSpPr>
            <a:spLocks noChangeArrowheads="1"/>
          </p:cNvSpPr>
          <p:nvPr/>
        </p:nvSpPr>
        <p:spPr bwMode="auto">
          <a:xfrm>
            <a:off x="1538288" y="1741612"/>
            <a:ext cx="5976937" cy="1692771"/>
          </a:xfrm>
          <a:prstGeom prst="rect">
            <a:avLst/>
          </a:prstGeom>
          <a:noFill/>
          <a:ln w="9525">
            <a:noFill/>
            <a:miter lim="800000"/>
            <a:headEnd/>
            <a:tailEnd/>
          </a:ln>
        </p:spPr>
        <p:txBody>
          <a:bodyPr>
            <a:spAutoFit/>
          </a:bodyPr>
          <a:lstStyle/>
          <a:p>
            <a:r>
              <a:rPr lang="zh-CN" altLang="en-US" sz="2600" dirty="0">
                <a:solidFill>
                  <a:srgbClr val="C00000"/>
                </a:solidFill>
                <a:latin typeface="华文行楷" pitchFamily="2" charset="-122"/>
                <a:ea typeface="华文行楷" pitchFamily="2" charset="-122"/>
              </a:rPr>
              <a:t>如果我能够</a:t>
            </a:r>
            <a:r>
              <a:rPr lang="zh-CN" altLang="en-US" sz="2600" dirty="0">
                <a:latin typeface="华文行楷" pitchFamily="2" charset="-122"/>
                <a:ea typeface="华文行楷" pitchFamily="2" charset="-122"/>
              </a:rPr>
              <a:t>让我所申请的顶尖律师事务所看到我身边伴随着一位光彩照人、谈吐优雅的另一半，</a:t>
            </a:r>
            <a:r>
              <a:rPr lang="zh-CN" altLang="en-US" sz="2600" dirty="0">
                <a:solidFill>
                  <a:srgbClr val="C00000"/>
                </a:solidFill>
                <a:latin typeface="华文行楷" pitchFamily="2" charset="-122"/>
                <a:ea typeface="华文行楷" pitchFamily="2" charset="-122"/>
              </a:rPr>
              <a:t>我就很有可能</a:t>
            </a:r>
            <a:r>
              <a:rPr lang="zh-CN" altLang="en-US" sz="2600" dirty="0">
                <a:latin typeface="华文行楷" pitchFamily="2" charset="-122"/>
                <a:ea typeface="华文行楷" pitchFamily="2" charset="-122"/>
              </a:rPr>
              <a:t>在竞聘中以微弱</a:t>
            </a:r>
            <a:r>
              <a:rPr lang="zh-CN" altLang="en-US" sz="2600" dirty="0" smtClean="0">
                <a:latin typeface="华文行楷" pitchFamily="2" charset="-122"/>
                <a:ea typeface="华文行楷" pitchFamily="2" charset="-122"/>
              </a:rPr>
              <a:t>优势</a:t>
            </a:r>
            <a:r>
              <a:rPr lang="zh-CN" altLang="en-US" sz="2600" dirty="0">
                <a:latin typeface="华文行楷" pitchFamily="2" charset="-122"/>
                <a:ea typeface="华文行楷" pitchFamily="2" charset="-122"/>
              </a:rPr>
              <a:t>获胜。</a:t>
            </a:r>
          </a:p>
        </p:txBody>
      </p:sp>
      <p:sp>
        <p:nvSpPr>
          <p:cNvPr id="232451" name="TextBox 4"/>
          <p:cNvSpPr txBox="1">
            <a:spLocks noChangeArrowheads="1"/>
          </p:cNvSpPr>
          <p:nvPr/>
        </p:nvSpPr>
        <p:spPr bwMode="auto">
          <a:xfrm>
            <a:off x="1538288" y="1052736"/>
            <a:ext cx="1952625" cy="523875"/>
          </a:xfrm>
          <a:prstGeom prst="rect">
            <a:avLst/>
          </a:prstGeom>
          <a:noFill/>
          <a:ln w="9525">
            <a:noFill/>
            <a:miter lim="800000"/>
            <a:headEnd/>
            <a:tailEnd/>
          </a:ln>
        </p:spPr>
        <p:txBody>
          <a:bodyPr>
            <a:spAutoFit/>
          </a:bodyPr>
          <a:lstStyle/>
          <a:p>
            <a:r>
              <a:rPr lang="zh-CN" altLang="en-US" sz="2800" b="1" dirty="0">
                <a:solidFill>
                  <a:srgbClr val="C00000"/>
                </a:solidFill>
                <a:latin typeface="华文行楷" pitchFamily="2" charset="-122"/>
                <a:ea typeface="华文行楷" pitchFamily="2" charset="-122"/>
              </a:rPr>
              <a:t>原句译文</a:t>
            </a:r>
          </a:p>
        </p:txBody>
      </p:sp>
      <p:sp>
        <p:nvSpPr>
          <p:cNvPr id="232452" name="TextBox 25"/>
          <p:cNvSpPr txBox="1">
            <a:spLocks noChangeArrowheads="1"/>
          </p:cNvSpPr>
          <p:nvPr/>
        </p:nvSpPr>
        <p:spPr bwMode="auto">
          <a:xfrm>
            <a:off x="1538288" y="3501008"/>
            <a:ext cx="1871662" cy="522287"/>
          </a:xfrm>
          <a:prstGeom prst="rect">
            <a:avLst/>
          </a:prstGeom>
          <a:noFill/>
          <a:ln w="9525">
            <a:noFill/>
            <a:miter lim="800000"/>
            <a:headEnd/>
            <a:tailEnd/>
          </a:ln>
        </p:spPr>
        <p:txBody>
          <a:bodyPr>
            <a:spAutoFit/>
          </a:bodyPr>
          <a:lstStyle/>
          <a:p>
            <a:r>
              <a:rPr lang="zh-CN" altLang="en-US" sz="2800" b="1" dirty="0">
                <a:solidFill>
                  <a:srgbClr val="FF6600"/>
                </a:solidFill>
                <a:latin typeface="华文行楷" pitchFamily="2" charset="-122"/>
                <a:ea typeface="华文行楷" pitchFamily="2" charset="-122"/>
              </a:rPr>
              <a:t>逆译练习</a:t>
            </a:r>
          </a:p>
        </p:txBody>
      </p:sp>
      <p:sp>
        <p:nvSpPr>
          <p:cNvPr id="6" name="矩形 5"/>
          <p:cNvSpPr>
            <a:spLocks noChangeArrowheads="1"/>
          </p:cNvSpPr>
          <p:nvPr/>
        </p:nvSpPr>
        <p:spPr bwMode="auto">
          <a:xfrm>
            <a:off x="1629692" y="4094817"/>
            <a:ext cx="6326684" cy="1528624"/>
          </a:xfrm>
          <a:prstGeom prst="rect">
            <a:avLst/>
          </a:prstGeom>
          <a:noFill/>
          <a:ln w="9525">
            <a:noFill/>
            <a:miter lim="800000"/>
            <a:headEnd/>
            <a:tailEnd/>
          </a:ln>
        </p:spPr>
        <p:txBody>
          <a:bodyPr wrap="square">
            <a:spAutoFit/>
          </a:bodyPr>
          <a:lstStyle/>
          <a:p>
            <a:pPr>
              <a:lnSpc>
                <a:spcPts val="2800"/>
              </a:lnSpc>
              <a:spcBef>
                <a:spcPct val="50000"/>
              </a:spcBef>
            </a:pPr>
            <a:r>
              <a:rPr lang="en-US" altLang="zh-CN" sz="2600" dirty="0">
                <a:solidFill>
                  <a:srgbClr val="FF6600"/>
                </a:solidFill>
                <a:latin typeface="Helvetica"/>
              </a:rPr>
              <a:t>If I could </a:t>
            </a:r>
            <a:r>
              <a:rPr lang="en-US" altLang="zh-CN" sz="2600" dirty="0">
                <a:latin typeface="Helvetica"/>
              </a:rPr>
              <a:t>show the elite law firms I applied to that I had a radiant, </a:t>
            </a:r>
            <a:r>
              <a:rPr lang="en-US" altLang="zh-CN" sz="2600" dirty="0" smtClean="0">
                <a:latin typeface="Helvetica"/>
              </a:rPr>
              <a:t>well-spoken counterpart </a:t>
            </a:r>
            <a:r>
              <a:rPr lang="en-US" altLang="zh-CN" sz="2600" dirty="0">
                <a:latin typeface="Helvetica"/>
              </a:rPr>
              <a:t>by my side, </a:t>
            </a:r>
            <a:r>
              <a:rPr lang="en-US" altLang="zh-CN" sz="2600" dirty="0">
                <a:solidFill>
                  <a:srgbClr val="FF6600"/>
                </a:solidFill>
                <a:latin typeface="Helvetica"/>
              </a:rPr>
              <a:t>I just might </a:t>
            </a:r>
            <a:r>
              <a:rPr lang="en-US" altLang="zh-CN" sz="2600" dirty="0">
                <a:latin typeface="Helvetica"/>
              </a:rPr>
              <a:t>edge past the competition.</a:t>
            </a:r>
          </a:p>
        </p:txBody>
      </p:sp>
      <p:cxnSp>
        <p:nvCxnSpPr>
          <p:cNvPr id="4" name="直接连接符 3"/>
          <p:cNvCxnSpPr/>
          <p:nvPr/>
        </p:nvCxnSpPr>
        <p:spPr>
          <a:xfrm>
            <a:off x="1558622" y="1622539"/>
            <a:ext cx="5893698" cy="0"/>
          </a:xfrm>
          <a:prstGeom prst="line">
            <a:avLst/>
          </a:prstGeom>
          <a:ln>
            <a:solidFill>
              <a:srgbClr val="B4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558622" y="3480372"/>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2" name="TextBox 11">
            <a:hlinkClick r:id="" action="ppaction://hlinkshowjump?jump=nextslide"/>
          </p:cNvPr>
          <p:cNvSpPr txBox="1"/>
          <p:nvPr/>
        </p:nvSpPr>
        <p:spPr>
          <a:xfrm>
            <a:off x="5929322" y="5447495"/>
            <a:ext cx="1522998" cy="733663"/>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a:spAutoFit/>
          </a:bodyPr>
          <a:lstStyle/>
          <a:p>
            <a:pPr fontAlgn="auto">
              <a:spcBef>
                <a:spcPts val="0"/>
              </a:spcBef>
              <a:spcAft>
                <a:spcPts val="0"/>
              </a:spcAft>
              <a:defRPr/>
            </a:pPr>
            <a:r>
              <a:rPr lang="zh-CN" altLang="en-US" sz="1800" b="1" dirty="0"/>
              <a:t>句型提炼</a:t>
            </a:r>
          </a:p>
        </p:txBody>
      </p:sp>
      <p:pic>
        <p:nvPicPr>
          <p:cNvPr id="19" name="Picture 2" descr="H:\2015年修改\图片14.jpg"/>
          <p:cNvPicPr>
            <a:picLocks noChangeAspect="1" noChangeArrowheads="1"/>
          </p:cNvPicPr>
          <p:nvPr/>
        </p:nvPicPr>
        <p:blipFill>
          <a:blip r:embed="rId3"/>
          <a:srcRect/>
          <a:stretch>
            <a:fillRect/>
          </a:stretch>
        </p:blipFill>
        <p:spPr bwMode="auto">
          <a:xfrm>
            <a:off x="-32" y="-24"/>
            <a:ext cx="7229475" cy="1163637"/>
          </a:xfrm>
          <a:prstGeom prst="rect">
            <a:avLst/>
          </a:prstGeom>
          <a:noFill/>
        </p:spPr>
      </p:pic>
    </p:spTree>
    <p:extLst>
      <p:ext uri="{BB962C8B-B14F-4D97-AF65-F5344CB8AC3E}">
        <p14:creationId xmlns:p14="http://schemas.microsoft.com/office/powerpoint/2010/main" xmlns="" val="393469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1"/>
          <p:cNvSpPr>
            <a:spLocks noChangeArrowheads="1"/>
          </p:cNvSpPr>
          <p:nvPr/>
        </p:nvSpPr>
        <p:spPr bwMode="auto">
          <a:xfrm>
            <a:off x="1538288" y="2091516"/>
            <a:ext cx="6273800" cy="451406"/>
          </a:xfrm>
          <a:prstGeom prst="rect">
            <a:avLst/>
          </a:prstGeom>
          <a:noFill/>
          <a:ln w="9525">
            <a:noFill/>
            <a:miter lim="800000"/>
            <a:headEnd/>
            <a:tailEnd/>
          </a:ln>
        </p:spPr>
        <p:txBody>
          <a:bodyPr>
            <a:spAutoFit/>
          </a:bodyPr>
          <a:lstStyle/>
          <a:p>
            <a:pPr>
              <a:lnSpc>
                <a:spcPts val="2800"/>
              </a:lnSpc>
            </a:pPr>
            <a:r>
              <a:rPr lang="en-US" altLang="zh-CN" sz="2600" b="1" dirty="0">
                <a:solidFill>
                  <a:srgbClr val="E46C0A"/>
                </a:solidFill>
                <a:latin typeface="Helvetica"/>
                <a:ea typeface="华文行楷" pitchFamily="2" charset="-122"/>
              </a:rPr>
              <a:t>If sb. could do …, sb. just might  </a:t>
            </a:r>
            <a:r>
              <a:rPr lang="en-US" altLang="zh-CN" sz="2600" b="1" dirty="0" smtClean="0">
                <a:solidFill>
                  <a:srgbClr val="E46C0A"/>
                </a:solidFill>
                <a:latin typeface="Helvetica"/>
                <a:ea typeface="华文行楷" pitchFamily="2" charset="-122"/>
              </a:rPr>
              <a:t>do </a:t>
            </a:r>
            <a:r>
              <a:rPr lang="en-US" altLang="zh-CN" sz="2600" b="1" dirty="0">
                <a:solidFill>
                  <a:srgbClr val="E46C0A"/>
                </a:solidFill>
                <a:latin typeface="Helvetica"/>
                <a:ea typeface="华文行楷" pitchFamily="2" charset="-122"/>
              </a:rPr>
              <a:t>…</a:t>
            </a:r>
          </a:p>
        </p:txBody>
      </p:sp>
      <p:sp>
        <p:nvSpPr>
          <p:cNvPr id="5" name="TextBox 4"/>
          <p:cNvSpPr txBox="1"/>
          <p:nvPr/>
        </p:nvSpPr>
        <p:spPr>
          <a:xfrm>
            <a:off x="1538288" y="1412875"/>
            <a:ext cx="1952625" cy="523875"/>
          </a:xfrm>
          <a:prstGeom prst="rect">
            <a:avLst/>
          </a:prstGeom>
          <a:noFill/>
        </p:spPr>
        <p:txBody>
          <a:bodyPr>
            <a:spAutoFit/>
          </a:bodyPr>
          <a:lstStyle/>
          <a:p>
            <a:pPr fontAlgn="auto">
              <a:spcBef>
                <a:spcPts val="0"/>
              </a:spcBef>
              <a:spcAft>
                <a:spcPts val="0"/>
              </a:spcAft>
              <a:defRPr/>
            </a:pPr>
            <a:r>
              <a:rPr lang="zh-CN" altLang="en-US" sz="2800" b="1" dirty="0">
                <a:solidFill>
                  <a:schemeClr val="accent6">
                    <a:lumMod val="75000"/>
                  </a:schemeClr>
                </a:solidFill>
                <a:latin typeface="华文行楷" pitchFamily="2" charset="-122"/>
                <a:ea typeface="华文行楷" pitchFamily="2" charset="-122"/>
              </a:rPr>
              <a:t>句型提炼</a:t>
            </a:r>
          </a:p>
        </p:txBody>
      </p:sp>
      <p:sp>
        <p:nvSpPr>
          <p:cNvPr id="234500" name="TextBox 25"/>
          <p:cNvSpPr txBox="1">
            <a:spLocks noChangeArrowheads="1"/>
          </p:cNvSpPr>
          <p:nvPr/>
        </p:nvSpPr>
        <p:spPr bwMode="auto">
          <a:xfrm>
            <a:off x="1538288" y="3214686"/>
            <a:ext cx="1871662" cy="523875"/>
          </a:xfrm>
          <a:prstGeom prst="rect">
            <a:avLst/>
          </a:prstGeom>
          <a:noFill/>
          <a:ln w="9525">
            <a:noFill/>
            <a:miter lim="800000"/>
            <a:headEnd/>
            <a:tailEnd/>
          </a:ln>
        </p:spPr>
        <p:txBody>
          <a:bodyPr>
            <a:spAutoFit/>
          </a:bodyPr>
          <a:lstStyle/>
          <a:p>
            <a:r>
              <a:rPr lang="zh-CN" altLang="en-US" sz="2800" b="1" dirty="0">
                <a:solidFill>
                  <a:srgbClr val="71AE0E"/>
                </a:solidFill>
                <a:latin typeface="华文行楷" pitchFamily="2" charset="-122"/>
                <a:ea typeface="华文行楷" pitchFamily="2" charset="-122"/>
              </a:rPr>
              <a:t>应用提示</a:t>
            </a:r>
          </a:p>
        </p:txBody>
      </p:sp>
      <p:sp>
        <p:nvSpPr>
          <p:cNvPr id="6" name="矩形 5"/>
          <p:cNvSpPr>
            <a:spLocks noChangeArrowheads="1"/>
          </p:cNvSpPr>
          <p:nvPr/>
        </p:nvSpPr>
        <p:spPr bwMode="auto">
          <a:xfrm>
            <a:off x="1579563" y="3904406"/>
            <a:ext cx="6088062" cy="451406"/>
          </a:xfrm>
          <a:prstGeom prst="rect">
            <a:avLst/>
          </a:prstGeom>
          <a:noFill/>
          <a:ln w="9525">
            <a:noFill/>
            <a:miter lim="800000"/>
            <a:headEnd/>
            <a:tailEnd/>
          </a:ln>
        </p:spPr>
        <p:txBody>
          <a:bodyPr>
            <a:spAutoFit/>
          </a:bodyPr>
          <a:lstStyle/>
          <a:p>
            <a:pPr>
              <a:lnSpc>
                <a:spcPts val="2800"/>
              </a:lnSpc>
              <a:spcBef>
                <a:spcPct val="50000"/>
              </a:spcBef>
            </a:pPr>
            <a:r>
              <a:rPr lang="zh-CN" altLang="en-US" sz="2600" dirty="0">
                <a:latin typeface="华文行楷" pitchFamily="2" charset="-122"/>
                <a:ea typeface="华文行楷" pitchFamily="2" charset="-122"/>
              </a:rPr>
              <a:t>用于</a:t>
            </a:r>
            <a:r>
              <a:rPr lang="zh-CN" altLang="en-US" sz="2600" dirty="0" smtClean="0">
                <a:latin typeface="华文行楷" pitchFamily="2" charset="-122"/>
                <a:ea typeface="华文行楷" pitchFamily="2" charset="-122"/>
              </a:rPr>
              <a:t>表达</a:t>
            </a:r>
            <a:r>
              <a:rPr lang="zh-CN" altLang="en-US" sz="2600" dirty="0" smtClean="0">
                <a:solidFill>
                  <a:srgbClr val="71AE0E"/>
                </a:solidFill>
                <a:latin typeface="华文行楷" pitchFamily="2" charset="-122"/>
                <a:ea typeface="华文行楷" pitchFamily="2" charset="-122"/>
              </a:rPr>
              <a:t> “假设”</a:t>
            </a:r>
            <a:r>
              <a:rPr lang="zh-CN" altLang="en-US" sz="2600" dirty="0" smtClean="0">
                <a:latin typeface="华文行楷" pitchFamily="2" charset="-122"/>
                <a:ea typeface="华文行楷" pitchFamily="2" charset="-122"/>
              </a:rPr>
              <a:t>。</a:t>
            </a:r>
            <a:endParaRPr lang="zh-CN" altLang="en-US" sz="2600" dirty="0">
              <a:latin typeface="华文行楷" pitchFamily="2" charset="-122"/>
              <a:ea typeface="华文行楷" pitchFamily="2" charset="-122"/>
            </a:endParaRPr>
          </a:p>
        </p:txBody>
      </p:sp>
      <p:cxnSp>
        <p:nvCxnSpPr>
          <p:cNvPr id="4" name="直接连接符 3"/>
          <p:cNvCxnSpPr/>
          <p:nvPr/>
        </p:nvCxnSpPr>
        <p:spPr>
          <a:xfrm>
            <a:off x="1621299" y="3714752"/>
            <a:ext cx="5893698" cy="0"/>
          </a:xfrm>
          <a:prstGeom prst="line">
            <a:avLst/>
          </a:prstGeom>
          <a:ln>
            <a:solidFill>
              <a:srgbClr val="71AE0E"/>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21299" y="1916832"/>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a:blip r:embed="rId3" cstate="print"/>
          <a:srcRect/>
          <a:stretch>
            <a:fillRect/>
          </a:stretch>
        </p:blipFill>
        <p:spPr bwMode="auto">
          <a:xfrm>
            <a:off x="0" y="5876925"/>
            <a:ext cx="4208463" cy="957263"/>
          </a:xfrm>
          <a:prstGeom prst="rect">
            <a:avLst/>
          </a:prstGeom>
          <a:noFill/>
          <a:ln w="9525">
            <a:noFill/>
            <a:miter lim="800000"/>
            <a:headEnd/>
            <a:tailEnd/>
          </a:ln>
        </p:spPr>
      </p:pic>
      <p:sp>
        <p:nvSpPr>
          <p:cNvPr id="18" name="TextBox 17">
            <a:hlinkClick r:id="" action="ppaction://hlinkshowjump?jump=nextslide"/>
          </p:cNvPr>
          <p:cNvSpPr txBox="1"/>
          <p:nvPr/>
        </p:nvSpPr>
        <p:spPr>
          <a:xfrm>
            <a:off x="5929322" y="5429264"/>
            <a:ext cx="1522998" cy="733663"/>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a:spAutoFit/>
          </a:bodyPr>
          <a:lstStyle/>
          <a:p>
            <a:pPr fontAlgn="auto">
              <a:spcBef>
                <a:spcPts val="0"/>
              </a:spcBef>
              <a:spcAft>
                <a:spcPts val="0"/>
              </a:spcAft>
              <a:defRPr/>
            </a:pPr>
            <a:r>
              <a:rPr lang="zh-CN" altLang="en-US" sz="1800" b="1" dirty="0" smtClean="0"/>
              <a:t>句型</a:t>
            </a:r>
            <a:r>
              <a:rPr lang="zh-CN" altLang="en-US" b="1" dirty="0" smtClean="0"/>
              <a:t>应用</a:t>
            </a:r>
            <a:endParaRPr lang="zh-CN" altLang="en-US" sz="1800" b="1" dirty="0"/>
          </a:p>
        </p:txBody>
      </p:sp>
      <p:pic>
        <p:nvPicPr>
          <p:cNvPr id="20" name="Picture 2" descr="H:\2015年修改\图片14.jpg"/>
          <p:cNvPicPr>
            <a:picLocks noChangeAspect="1" noChangeArrowheads="1"/>
          </p:cNvPicPr>
          <p:nvPr/>
        </p:nvPicPr>
        <p:blipFill>
          <a:blip r:embed="rId4"/>
          <a:srcRect/>
          <a:stretch>
            <a:fillRect/>
          </a:stretch>
        </p:blipFill>
        <p:spPr bwMode="auto">
          <a:xfrm>
            <a:off x="-32" y="-24"/>
            <a:ext cx="7229475" cy="1163637"/>
          </a:xfrm>
          <a:prstGeom prst="rect">
            <a:avLst/>
          </a:prstGeom>
          <a:noFill/>
        </p:spPr>
      </p:pic>
    </p:spTree>
    <p:extLst>
      <p:ext uri="{BB962C8B-B14F-4D97-AF65-F5344CB8AC3E}">
        <p14:creationId xmlns:p14="http://schemas.microsoft.com/office/powerpoint/2010/main" xmlns="" val="3984150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143000" y="3539827"/>
            <a:ext cx="88976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nvGrpSpPr>
          <p:cNvPr id="21" name="组合 20"/>
          <p:cNvGrpSpPr/>
          <p:nvPr/>
        </p:nvGrpSpPr>
        <p:grpSpPr>
          <a:xfrm>
            <a:off x="-32" y="0"/>
            <a:ext cx="9144064" cy="6640513"/>
            <a:chOff x="-32" y="0"/>
            <a:chExt cx="9144064" cy="6640513"/>
          </a:xfrm>
        </p:grpSpPr>
        <p:sp>
          <p:nvSpPr>
            <p:cNvPr id="11" name="Rectangle 10"/>
            <p:cNvSpPr/>
            <p:nvPr/>
          </p:nvSpPr>
          <p:spPr>
            <a:xfrm>
              <a:off x="0" y="0"/>
              <a:ext cx="9144000" cy="708025"/>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bg2">
                    <a:lumMod val="50000"/>
                  </a:schemeClr>
                </a:solidFill>
              </a:endParaRPr>
            </a:p>
          </p:txBody>
        </p:sp>
        <p:sp>
          <p:nvSpPr>
            <p:cNvPr id="140291" name="TextBox 7"/>
            <p:cNvSpPr txBox="1">
              <a:spLocks noChangeArrowheads="1"/>
            </p:cNvSpPr>
            <p:nvPr/>
          </p:nvSpPr>
          <p:spPr bwMode="auto">
            <a:xfrm>
              <a:off x="857224" y="0"/>
              <a:ext cx="762000" cy="708025"/>
            </a:xfrm>
            <a:prstGeom prst="rect">
              <a:avLst/>
            </a:prstGeom>
            <a:noFill/>
            <a:ln w="9525">
              <a:noFill/>
              <a:miter lim="800000"/>
              <a:headEnd/>
              <a:tailEnd/>
            </a:ln>
          </p:spPr>
          <p:txBody>
            <a:bodyPr>
              <a:spAutoFit/>
            </a:bodyPr>
            <a:lstStyle/>
            <a:p>
              <a:r>
                <a:rPr lang="en-US" altLang="zh-CN" sz="4000" b="1" i="1" dirty="0" smtClean="0">
                  <a:latin typeface="Helvetica"/>
                  <a:ea typeface="Arial Unicode MS"/>
                  <a:cs typeface="Helvetica Neue"/>
                </a:rPr>
                <a:t>A</a:t>
              </a:r>
              <a:endParaRPr lang="en-US" altLang="zh-CN" sz="4000" b="1" i="1" dirty="0">
                <a:latin typeface="Helvetica"/>
                <a:ea typeface="Arial Unicode MS"/>
                <a:cs typeface="Helvetica Neue"/>
              </a:endParaRPr>
            </a:p>
          </p:txBody>
        </p:sp>
        <p:sp>
          <p:nvSpPr>
            <p:cNvPr id="16" name="Isosceles Triangle 15"/>
            <p:cNvSpPr/>
            <p:nvPr/>
          </p:nvSpPr>
          <p:spPr>
            <a:xfrm flipV="1">
              <a:off x="1357290" y="384154"/>
              <a:ext cx="192088" cy="115888"/>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p>
          </p:txBody>
        </p:sp>
        <p:sp>
          <p:nvSpPr>
            <p:cNvPr id="140294" name="TextBox 16"/>
            <p:cNvSpPr txBox="1">
              <a:spLocks noChangeArrowheads="1"/>
            </p:cNvSpPr>
            <p:nvPr/>
          </p:nvSpPr>
          <p:spPr bwMode="auto">
            <a:xfrm>
              <a:off x="-32" y="202148"/>
              <a:ext cx="1018227" cy="369332"/>
            </a:xfrm>
            <a:prstGeom prst="rect">
              <a:avLst/>
            </a:prstGeom>
            <a:noFill/>
            <a:ln w="9525">
              <a:noFill/>
              <a:miter lim="800000"/>
              <a:headEnd/>
              <a:tailEnd/>
            </a:ln>
          </p:spPr>
          <p:txBody>
            <a:bodyPr wrap="none">
              <a:spAutoFit/>
            </a:bodyPr>
            <a:lstStyle/>
            <a:p>
              <a:r>
                <a:rPr lang="en-US" altLang="zh-CN" b="1" i="1" dirty="0" smtClean="0">
                  <a:latin typeface="Helvetica"/>
                  <a:ea typeface="Helvetica Neue"/>
                  <a:cs typeface="Helvetica Neue"/>
                </a:rPr>
                <a:t>Section</a:t>
              </a:r>
              <a:endParaRPr lang="en-US" altLang="zh-CN" b="1" i="1" dirty="0">
                <a:latin typeface="Helvetica"/>
                <a:ea typeface="Helvetica Neue"/>
                <a:cs typeface="Helvetica Neue"/>
              </a:endParaRPr>
            </a:p>
          </p:txBody>
        </p:sp>
        <p:pic>
          <p:nvPicPr>
            <p:cNvPr id="10" name="Picture 2"/>
            <p:cNvPicPr>
              <a:picLocks noChangeAspect="1" noChangeArrowheads="1"/>
            </p:cNvPicPr>
            <p:nvPr/>
          </p:nvPicPr>
          <p:blipFill>
            <a:blip r:embed="rId3" cstate="print"/>
            <a:srcRect/>
            <a:stretch>
              <a:fillRect/>
            </a:stretch>
          </p:blipFill>
          <p:spPr bwMode="auto">
            <a:xfrm>
              <a:off x="5286380" y="1095363"/>
              <a:ext cx="3629025" cy="619125"/>
            </a:xfrm>
            <a:prstGeom prst="rect">
              <a:avLst/>
            </a:prstGeom>
            <a:ln>
              <a:noFill/>
            </a:ln>
            <a:effectLst>
              <a:outerShdw blurRad="292100" dist="139700" dir="2700000" algn="tl" rotWithShape="0">
                <a:srgbClr val="333333">
                  <a:alpha val="65000"/>
                </a:srgbClr>
              </a:outerShdw>
            </a:effectLst>
            <a:extLst/>
          </p:spPr>
        </p:pic>
        <p:sp>
          <p:nvSpPr>
            <p:cNvPr id="140296" name="Rectangle 6"/>
            <p:cNvSpPr>
              <a:spLocks noChangeArrowheads="1"/>
            </p:cNvSpPr>
            <p:nvPr/>
          </p:nvSpPr>
          <p:spPr bwMode="auto">
            <a:xfrm>
              <a:off x="5538819" y="1169243"/>
              <a:ext cx="3605213" cy="830997"/>
            </a:xfrm>
            <a:prstGeom prst="rect">
              <a:avLst/>
            </a:prstGeom>
            <a:noFill/>
            <a:ln w="9525">
              <a:noFill/>
              <a:miter lim="800000"/>
              <a:headEnd/>
              <a:tailEnd/>
            </a:ln>
          </p:spPr>
          <p:txBody>
            <a:bodyPr wrap="square">
              <a:spAutoFit/>
            </a:bodyPr>
            <a:lstStyle/>
            <a:p>
              <a:pPr eaLnBrk="0" hangingPunct="0"/>
              <a:r>
                <a:rPr lang="en-US" altLang="zh-CN" sz="2400" dirty="0" smtClean="0">
                  <a:solidFill>
                    <a:srgbClr val="000000"/>
                  </a:solidFill>
                  <a:latin typeface="Helvetica"/>
                </a:rPr>
                <a:t>Warming-up Activities</a:t>
              </a:r>
            </a:p>
            <a:p>
              <a:pPr eaLnBrk="0" hangingPunct="0"/>
              <a:endParaRPr lang="en-US" altLang="zh-CN" sz="2400" dirty="0">
                <a:solidFill>
                  <a:srgbClr val="000000"/>
                </a:solidFill>
                <a:latin typeface="Helvetica"/>
              </a:endParaRPr>
            </a:p>
          </p:txBody>
        </p:sp>
        <p:pic>
          <p:nvPicPr>
            <p:cNvPr id="140297" name="Picture 9"/>
            <p:cNvPicPr>
              <a:picLocks noChangeAspect="1" noChangeArrowheads="1"/>
            </p:cNvPicPr>
            <p:nvPr/>
          </p:nvPicPr>
          <p:blipFill>
            <a:blip r:embed="rId4" cstate="print"/>
            <a:srcRect/>
            <a:stretch>
              <a:fillRect/>
            </a:stretch>
          </p:blipFill>
          <p:spPr bwMode="auto">
            <a:xfrm>
              <a:off x="5581650" y="2428867"/>
              <a:ext cx="3346450" cy="1035057"/>
            </a:xfrm>
            <a:prstGeom prst="rect">
              <a:avLst/>
            </a:prstGeom>
            <a:noFill/>
            <a:ln w="9525">
              <a:noFill/>
              <a:miter lim="800000"/>
              <a:headEnd/>
              <a:tailEnd/>
            </a:ln>
          </p:spPr>
        </p:pic>
        <p:sp>
          <p:nvSpPr>
            <p:cNvPr id="18" name="TextBox 17">
              <a:hlinkClick r:id="rId5" action="ppaction://hlinksldjump"/>
            </p:cNvPr>
            <p:cNvSpPr txBox="1"/>
            <p:nvPr/>
          </p:nvSpPr>
          <p:spPr>
            <a:xfrm>
              <a:off x="6559575" y="2743138"/>
              <a:ext cx="1584325" cy="430887"/>
            </a:xfrm>
            <a:prstGeom prst="rect">
              <a:avLst/>
            </a:prstGeom>
            <a:noFill/>
          </p:spPr>
          <p:txBody>
            <a:bodyPr>
              <a:spAutoFit/>
            </a:bodyPr>
            <a:lstStyle/>
            <a:p>
              <a:pPr fontAlgn="auto">
                <a:spcBef>
                  <a:spcPts val="0"/>
                </a:spcBef>
                <a:spcAft>
                  <a:spcPts val="0"/>
                </a:spcAft>
                <a:defRPr/>
              </a:pP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Lead-in</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pic>
          <p:nvPicPr>
            <p:cNvPr id="140299" name="Picture 9"/>
            <p:cNvPicPr>
              <a:picLocks noChangeAspect="1" noChangeArrowheads="1"/>
            </p:cNvPicPr>
            <p:nvPr/>
          </p:nvPicPr>
          <p:blipFill>
            <a:blip r:embed="rId4" cstate="print"/>
            <a:srcRect r="5480"/>
            <a:stretch>
              <a:fillRect/>
            </a:stretch>
          </p:blipFill>
          <p:spPr bwMode="auto">
            <a:xfrm>
              <a:off x="4214810" y="3948124"/>
              <a:ext cx="4929190" cy="1052512"/>
            </a:xfrm>
            <a:prstGeom prst="rect">
              <a:avLst/>
            </a:prstGeom>
            <a:noFill/>
            <a:ln w="9525">
              <a:noFill/>
              <a:miter lim="800000"/>
              <a:headEnd/>
              <a:tailEnd/>
            </a:ln>
          </p:spPr>
        </p:pic>
        <p:sp>
          <p:nvSpPr>
            <p:cNvPr id="22" name="TextBox 21">
              <a:hlinkClick r:id="rId6" action="ppaction://hlinksldjump"/>
            </p:cNvPr>
            <p:cNvSpPr txBox="1"/>
            <p:nvPr/>
          </p:nvSpPr>
          <p:spPr>
            <a:xfrm>
              <a:off x="5229225" y="4275149"/>
              <a:ext cx="3170238" cy="430887"/>
            </a:xfrm>
            <a:prstGeom prst="rect">
              <a:avLst/>
            </a:prstGeom>
            <a:noFill/>
          </p:spPr>
          <p:txBody>
            <a:bodyPr>
              <a:spAutoFit/>
            </a:bodyPr>
            <a:lstStyle/>
            <a:p>
              <a:pPr fontAlgn="auto">
                <a:spcBef>
                  <a:spcPts val="0"/>
                </a:spcBef>
                <a:spcAft>
                  <a:spcPts val="0"/>
                </a:spcAft>
                <a:defRPr/>
              </a:pP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rPr>
                <a:t>Pre-reading Activities</a:t>
              </a:r>
              <a:endParaRPr lang="zh-CN" altLang="en-US"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a typeface="+mn-ea"/>
              </a:endParaRPr>
            </a:p>
          </p:txBody>
        </p:sp>
        <p:pic>
          <p:nvPicPr>
            <p:cNvPr id="140304" name="Picture 9"/>
            <p:cNvPicPr>
              <a:picLocks noChangeAspect="1" noChangeArrowheads="1"/>
            </p:cNvPicPr>
            <p:nvPr/>
          </p:nvPicPr>
          <p:blipFill>
            <a:blip r:embed="rId4" cstate="print"/>
            <a:srcRect/>
            <a:stretch>
              <a:fillRect/>
            </a:stretch>
          </p:blipFill>
          <p:spPr bwMode="auto">
            <a:xfrm>
              <a:off x="3714744" y="5588000"/>
              <a:ext cx="5119694" cy="1052513"/>
            </a:xfrm>
            <a:prstGeom prst="rect">
              <a:avLst/>
            </a:prstGeom>
            <a:noFill/>
            <a:ln w="9525">
              <a:noFill/>
              <a:miter lim="800000"/>
              <a:headEnd/>
              <a:tailEnd/>
            </a:ln>
          </p:spPr>
        </p:pic>
        <p:sp>
          <p:nvSpPr>
            <p:cNvPr id="2" name="TextBox 21">
              <a:hlinkClick r:id="rId7" action="ppaction://hlinksldjump"/>
            </p:cNvPr>
            <p:cNvSpPr txBox="1"/>
            <p:nvPr/>
          </p:nvSpPr>
          <p:spPr>
            <a:xfrm>
              <a:off x="4759348" y="5915817"/>
              <a:ext cx="3170238" cy="430887"/>
            </a:xfrm>
            <a:prstGeom prst="rect">
              <a:avLst/>
            </a:prstGeom>
            <a:noFill/>
          </p:spPr>
          <p:txBody>
            <a:bodyPr>
              <a:spAutoFit/>
            </a:bodyPr>
            <a:lstStyle/>
            <a:p>
              <a:pPr fontAlgn="auto">
                <a:spcBef>
                  <a:spcPts val="0"/>
                </a:spcBef>
                <a:spcAft>
                  <a:spcPts val="0"/>
                </a:spcAft>
                <a:defRPr/>
              </a:pP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Cultural Background</a:t>
              </a:r>
            </a:p>
          </p:txBody>
        </p:sp>
        <p:pic>
          <p:nvPicPr>
            <p:cNvPr id="20" name="Picture 4">
              <a:hlinkClick r:id="rId8" action="ppaction://hlinksldjump"/>
            </p:cNvPr>
            <p:cNvPicPr>
              <a:picLocks noChangeAspect="1" noChangeArrowheads="1"/>
            </p:cNvPicPr>
            <p:nvPr/>
          </p:nvPicPr>
          <p:blipFill>
            <a:blip r:embed="rId9" cstate="print"/>
            <a:srcRect/>
            <a:stretch>
              <a:fillRect/>
            </a:stretch>
          </p:blipFill>
          <p:spPr bwMode="auto">
            <a:xfrm>
              <a:off x="8399463" y="6181725"/>
              <a:ext cx="434975" cy="458788"/>
            </a:xfrm>
            <a:prstGeom prst="rect">
              <a:avLst/>
            </a:prstGeom>
            <a:noFill/>
            <a:ln w="9525">
              <a:noFill/>
              <a:miter lim="800000"/>
              <a:headEnd/>
              <a:tailEnd/>
            </a:ln>
          </p:spPr>
        </p:pic>
      </p:grpSp>
      <p:sp>
        <p:nvSpPr>
          <p:cNvPr id="19" name="TextBox 18"/>
          <p:cNvSpPr txBox="1"/>
          <p:nvPr/>
        </p:nvSpPr>
        <p:spPr>
          <a:xfrm>
            <a:off x="1572174" y="116632"/>
            <a:ext cx="7536330" cy="477054"/>
          </a:xfrm>
          <a:prstGeom prst="rect">
            <a:avLst/>
          </a:prstGeom>
          <a:noFill/>
        </p:spPr>
        <p:txBody>
          <a:bodyPr wrap="squar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pPr fontAlgn="auto">
              <a:spcBef>
                <a:spcPts val="0"/>
              </a:spcBef>
              <a:spcAft>
                <a:spcPts val="0"/>
              </a:spcAft>
              <a:defRPr/>
            </a:pPr>
            <a:r>
              <a:rPr lang="en-US" altLang="zh-CN" sz="2500" dirty="0">
                <a:effectLst>
                  <a:glow rad="101600">
                    <a:schemeClr val="tx1">
                      <a:alpha val="60000"/>
                    </a:schemeClr>
                  </a:glow>
                  <a:outerShdw blurRad="38100" dist="38100" dir="2700000" algn="tl">
                    <a:srgbClr val="000000">
                      <a:alpha val="43137"/>
                    </a:srgbClr>
                  </a:outerShdw>
                </a:effectLst>
              </a:rPr>
              <a:t>Love and </a:t>
            </a:r>
            <a:r>
              <a:rPr lang="en-US" altLang="zh-CN" sz="2500" dirty="0" smtClean="0">
                <a:effectLst>
                  <a:glow rad="101600">
                    <a:schemeClr val="tx1">
                      <a:alpha val="60000"/>
                    </a:schemeClr>
                  </a:glow>
                  <a:outerShdw blurRad="38100" dist="38100" dir="2700000" algn="tl">
                    <a:srgbClr val="000000">
                      <a:alpha val="43137"/>
                    </a:srgbClr>
                  </a:outerShdw>
                </a:effectLst>
              </a:rPr>
              <a:t>logic: The </a:t>
            </a:r>
            <a:r>
              <a:rPr lang="en-US" altLang="zh-CN" sz="2500" dirty="0">
                <a:effectLst>
                  <a:glow rad="101600">
                    <a:schemeClr val="tx1">
                      <a:alpha val="60000"/>
                    </a:schemeClr>
                  </a:glow>
                  <a:outerShdw blurRad="38100" dist="38100" dir="2700000" algn="tl">
                    <a:srgbClr val="000000">
                      <a:alpha val="43137"/>
                    </a:srgbClr>
                  </a:outerShdw>
                </a:effectLst>
              </a:rPr>
              <a:t>story of a fallacy</a:t>
            </a:r>
          </a:p>
        </p:txBody>
      </p:sp>
      <p:pic>
        <p:nvPicPr>
          <p:cNvPr id="23" name="图片 22" descr="books-w-globe.jpg"/>
          <p:cNvPicPr>
            <a:picLocks noChangeAspect="1"/>
          </p:cNvPicPr>
          <p:nvPr/>
        </p:nvPicPr>
        <p:blipFill>
          <a:blip r:embed="rId10" cstate="print"/>
          <a:stretch>
            <a:fillRect/>
          </a:stretch>
        </p:blipFill>
        <p:spPr>
          <a:xfrm>
            <a:off x="571472" y="2402381"/>
            <a:ext cx="3497338" cy="3185619"/>
          </a:xfrm>
          <a:prstGeom prst="rect">
            <a:avLst/>
          </a:prstGeom>
          <a:ln>
            <a:noFill/>
          </a:ln>
          <a:effectLst>
            <a:softEdge rad="112500"/>
          </a:effectLst>
        </p:spPr>
      </p:pic>
    </p:spTree>
    <p:extLst>
      <p:ext uri="{BB962C8B-B14F-4D97-AF65-F5344CB8AC3E}">
        <p14:creationId xmlns:p14="http://schemas.microsoft.com/office/powerpoint/2010/main" xmlns="" val="370425169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7280" t="15609"/>
          <a:stretch/>
        </p:blipFill>
        <p:spPr bwMode="auto">
          <a:xfrm>
            <a:off x="857224" y="1484784"/>
            <a:ext cx="7744854" cy="51589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文本框 5"/>
          <p:cNvSpPr txBox="1"/>
          <p:nvPr/>
        </p:nvSpPr>
        <p:spPr>
          <a:xfrm>
            <a:off x="1500166" y="3786190"/>
            <a:ext cx="4297680" cy="461665"/>
          </a:xfrm>
          <a:prstGeom prst="rect">
            <a:avLst/>
          </a:prstGeom>
          <a:solidFill>
            <a:srgbClr val="FFC000"/>
          </a:solidFill>
          <a:effectLst>
            <a:softEdge rad="127000"/>
          </a:effectLst>
        </p:spPr>
        <p:txBody>
          <a:bodyPr wrap="square" rtlCol="0">
            <a:spAutoFit/>
          </a:bodyPr>
          <a:lstStyle/>
          <a:p>
            <a:r>
              <a:rPr kumimoji="1" lang="en-US" altLang="zh-CN" sz="2400" dirty="0" smtClean="0">
                <a:solidFill>
                  <a:schemeClr val="accent4">
                    <a:lumMod val="10000"/>
                  </a:schemeClr>
                </a:solidFill>
                <a:latin typeface="Helvetica" pitchFamily="34" charset="0"/>
              </a:rPr>
              <a:t>(</a:t>
            </a:r>
            <a:r>
              <a:rPr lang="en-US" altLang="zh-CN" sz="2400" dirty="0" smtClean="0"/>
              <a:t> make the best of/dream of)</a:t>
            </a:r>
            <a:endParaRPr kumimoji="1" lang="en-US" altLang="zh-CN" sz="2400" dirty="0">
              <a:solidFill>
                <a:schemeClr val="accent4">
                  <a:lumMod val="10000"/>
                </a:schemeClr>
              </a:solidFill>
              <a:latin typeface="Helvetica" pitchFamily="34" charset="0"/>
            </a:endParaRPr>
          </a:p>
        </p:txBody>
      </p:sp>
      <p:sp>
        <p:nvSpPr>
          <p:cNvPr id="23" name="TextBox 22"/>
          <p:cNvSpPr txBox="1"/>
          <p:nvPr/>
        </p:nvSpPr>
        <p:spPr>
          <a:xfrm>
            <a:off x="1421410" y="1936425"/>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典型例句</a:t>
            </a:r>
            <a:endParaRPr lang="zh-CN" altLang="en-US" sz="2600" dirty="0">
              <a:solidFill>
                <a:schemeClr val="accent6">
                  <a:lumMod val="50000"/>
                </a:schemeClr>
              </a:solidFill>
              <a:latin typeface="华文行楷" pitchFamily="2" charset="-122"/>
              <a:ea typeface="华文行楷" pitchFamily="2" charset="-122"/>
            </a:endParaRPr>
          </a:p>
        </p:txBody>
      </p:sp>
      <p:sp>
        <p:nvSpPr>
          <p:cNvPr id="3" name="TextBox 2"/>
          <p:cNvSpPr txBox="1"/>
          <p:nvPr/>
        </p:nvSpPr>
        <p:spPr>
          <a:xfrm>
            <a:off x="1428728" y="2383689"/>
            <a:ext cx="6515850" cy="830997"/>
          </a:xfrm>
          <a:prstGeom prst="rect">
            <a:avLst/>
          </a:prstGeom>
          <a:noFill/>
        </p:spPr>
        <p:txBody>
          <a:bodyPr wrap="square" rtlCol="0">
            <a:spAutoFit/>
          </a:bodyPr>
          <a:lstStyle/>
          <a:p>
            <a:pPr lvl="0" fontAlgn="base">
              <a:spcBef>
                <a:spcPct val="50000"/>
              </a:spcBef>
              <a:spcAft>
                <a:spcPct val="0"/>
              </a:spcAft>
              <a:defRPr/>
            </a:pPr>
            <a:r>
              <a:rPr lang="zh-CN" altLang="en-US" sz="2400" dirty="0" smtClean="0">
                <a:latin typeface="华文行楷" pitchFamily="2" charset="-122"/>
                <a:ea typeface="华文行楷" pitchFamily="2" charset="-122"/>
              </a:rPr>
              <a:t>如果你能好好利用现有的一切而不是幻想你所没有的，你很可能已经取得巨大的成功了。</a:t>
            </a:r>
            <a:endParaRPr lang="zh-CN" altLang="en-US" sz="2400" dirty="0">
              <a:latin typeface="华文行楷" pitchFamily="2" charset="-122"/>
              <a:ea typeface="华文行楷" pitchFamily="2" charset="-122"/>
            </a:endParaRPr>
          </a:p>
        </p:txBody>
      </p:sp>
      <p:sp>
        <p:nvSpPr>
          <p:cNvPr id="25" name="TextBox 24"/>
          <p:cNvSpPr txBox="1"/>
          <p:nvPr/>
        </p:nvSpPr>
        <p:spPr>
          <a:xfrm>
            <a:off x="1428728" y="3293747"/>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意群提示</a:t>
            </a:r>
            <a:endParaRPr lang="zh-CN" altLang="en-US" sz="2600" dirty="0">
              <a:solidFill>
                <a:schemeClr val="accent6">
                  <a:lumMod val="50000"/>
                </a:schemeClr>
              </a:solidFill>
              <a:latin typeface="华文行楷" pitchFamily="2" charset="-122"/>
              <a:ea typeface="华文行楷" pitchFamily="2" charset="-122"/>
            </a:endParaRPr>
          </a:p>
        </p:txBody>
      </p:sp>
      <p:sp>
        <p:nvSpPr>
          <p:cNvPr id="16" name="矩形 15"/>
          <p:cNvSpPr>
            <a:spLocks noChangeArrowheads="1"/>
          </p:cNvSpPr>
          <p:nvPr/>
        </p:nvSpPr>
        <p:spPr bwMode="auto">
          <a:xfrm>
            <a:off x="1579562" y="4357694"/>
            <a:ext cx="6304805" cy="1528624"/>
          </a:xfrm>
          <a:prstGeom prst="rect">
            <a:avLst/>
          </a:prstGeom>
          <a:noFill/>
          <a:ln w="9525">
            <a:noFill/>
            <a:miter lim="800000"/>
            <a:headEnd/>
            <a:tailEnd/>
          </a:ln>
        </p:spPr>
        <p:txBody>
          <a:bodyPr wrap="square">
            <a:spAutoFit/>
          </a:bodyPr>
          <a:lstStyle/>
          <a:p>
            <a:pPr>
              <a:lnSpc>
                <a:spcPts val="2800"/>
              </a:lnSpc>
              <a:spcBef>
                <a:spcPct val="50000"/>
              </a:spcBef>
            </a:pPr>
            <a:r>
              <a:rPr kumimoji="1" lang="en-US" altLang="zh-CN" sz="2400" dirty="0" smtClean="0">
                <a:latin typeface="Helvetica"/>
              </a:rPr>
              <a:t>If you could </a:t>
            </a:r>
            <a:r>
              <a:rPr kumimoji="1" lang="en-US" altLang="zh-CN" sz="2400" dirty="0" smtClean="0">
                <a:solidFill>
                  <a:srgbClr val="FF6600"/>
                </a:solidFill>
                <a:latin typeface="Helvetica"/>
              </a:rPr>
              <a:t>make the best of </a:t>
            </a:r>
            <a:r>
              <a:rPr kumimoji="1" lang="en-US" altLang="zh-CN" sz="2400" dirty="0" smtClean="0">
                <a:latin typeface="Helvetica"/>
              </a:rPr>
              <a:t>what you have instead of </a:t>
            </a:r>
            <a:r>
              <a:rPr kumimoji="1" lang="en-US" altLang="zh-CN" sz="2400" dirty="0" smtClean="0">
                <a:solidFill>
                  <a:srgbClr val="FF6600"/>
                </a:solidFill>
                <a:latin typeface="Helvetica"/>
              </a:rPr>
              <a:t>dreaming of </a:t>
            </a:r>
            <a:r>
              <a:rPr kumimoji="1" lang="en-US" altLang="zh-CN" sz="2400" dirty="0" smtClean="0">
                <a:latin typeface="Helvetica"/>
              </a:rPr>
              <a:t>what you don’t have, you just might have already achieved great success.</a:t>
            </a:r>
          </a:p>
        </p:txBody>
      </p:sp>
      <p:pic>
        <p:nvPicPr>
          <p:cNvPr id="19" name="Picture 2" descr="H:\2015年修改\图片14.jpg"/>
          <p:cNvPicPr>
            <a:picLocks noChangeAspect="1" noChangeArrowheads="1"/>
          </p:cNvPicPr>
          <p:nvPr/>
        </p:nvPicPr>
        <p:blipFill>
          <a:blip r:embed="rId3"/>
          <a:srcRect/>
          <a:stretch>
            <a:fillRect/>
          </a:stretch>
        </p:blipFill>
        <p:spPr bwMode="auto">
          <a:xfrm>
            <a:off x="-32" y="-24"/>
            <a:ext cx="7229475" cy="1163637"/>
          </a:xfrm>
          <a:prstGeom prst="rect">
            <a:avLst/>
          </a:prstGeom>
          <a:noFill/>
        </p:spPr>
      </p:pic>
    </p:spTree>
    <p:extLst>
      <p:ext uri="{BB962C8B-B14F-4D97-AF65-F5344CB8AC3E}">
        <p14:creationId xmlns:p14="http://schemas.microsoft.com/office/powerpoint/2010/main" xmlns="" val="350060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p:bldP spid="3" grpId="0"/>
      <p:bldP spid="25" grpId="0"/>
      <p:bldP spid="1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1"/>
          <p:cNvSpPr>
            <a:spLocks noChangeArrowheads="1"/>
          </p:cNvSpPr>
          <p:nvPr/>
        </p:nvSpPr>
        <p:spPr bwMode="auto">
          <a:xfrm>
            <a:off x="1538288" y="1916832"/>
            <a:ext cx="5976937" cy="892552"/>
          </a:xfrm>
          <a:prstGeom prst="rect">
            <a:avLst/>
          </a:prstGeom>
          <a:noFill/>
          <a:ln w="9525">
            <a:noFill/>
            <a:miter lim="800000"/>
            <a:headEnd/>
            <a:tailEnd/>
          </a:ln>
        </p:spPr>
        <p:txBody>
          <a:bodyPr>
            <a:spAutoFit/>
          </a:bodyPr>
          <a:lstStyle/>
          <a:p>
            <a:r>
              <a:rPr lang="zh-CN" altLang="en-US" sz="2600" dirty="0">
                <a:latin typeface="华文行楷" pitchFamily="2" charset="-122"/>
                <a:ea typeface="华文行楷" pitchFamily="2" charset="-122"/>
              </a:rPr>
              <a:t>这个人</a:t>
            </a:r>
            <a:r>
              <a:rPr lang="zh-CN" altLang="en-US" sz="2600" dirty="0">
                <a:solidFill>
                  <a:srgbClr val="C00000"/>
                </a:solidFill>
                <a:latin typeface="华文行楷" pitchFamily="2" charset="-122"/>
                <a:ea typeface="华文行楷" pitchFamily="2" charset="-122"/>
              </a:rPr>
              <a:t>根本没有</a:t>
            </a:r>
            <a:r>
              <a:rPr lang="zh-CN" altLang="en-US" sz="2600" dirty="0">
                <a:latin typeface="华文行楷" pitchFamily="2" charset="-122"/>
                <a:ea typeface="华文行楷" pitchFamily="2" charset="-122"/>
              </a:rPr>
              <a:t>回答老板的问题，</a:t>
            </a:r>
            <a:r>
              <a:rPr lang="zh-CN" altLang="en-US" sz="2600" dirty="0">
                <a:solidFill>
                  <a:srgbClr val="C00000"/>
                </a:solidFill>
                <a:latin typeface="华文行楷" pitchFamily="2" charset="-122"/>
                <a:ea typeface="华文行楷" pitchFamily="2" charset="-122"/>
              </a:rPr>
              <a:t>而只是在</a:t>
            </a:r>
            <a:r>
              <a:rPr lang="zh-CN" altLang="en-US" sz="2600" dirty="0">
                <a:latin typeface="华文行楷" pitchFamily="2" charset="-122"/>
                <a:ea typeface="华文行楷" pitchFamily="2" charset="-122"/>
              </a:rPr>
              <a:t>博取老板的</a:t>
            </a:r>
            <a:r>
              <a:rPr lang="zh-CN" altLang="en-US" sz="2600" dirty="0" smtClean="0">
                <a:latin typeface="华文行楷" pitchFamily="2" charset="-122"/>
                <a:ea typeface="华文行楷" pitchFamily="2" charset="-122"/>
              </a:rPr>
              <a:t>同情。</a:t>
            </a:r>
            <a:endParaRPr lang="zh-CN" altLang="en-US" sz="2600" dirty="0">
              <a:latin typeface="华文行楷" pitchFamily="2" charset="-122"/>
              <a:ea typeface="华文行楷" pitchFamily="2" charset="-122"/>
            </a:endParaRPr>
          </a:p>
        </p:txBody>
      </p:sp>
      <p:sp>
        <p:nvSpPr>
          <p:cNvPr id="240643" name="TextBox 4"/>
          <p:cNvSpPr txBox="1">
            <a:spLocks noChangeArrowheads="1"/>
          </p:cNvSpPr>
          <p:nvPr/>
        </p:nvSpPr>
        <p:spPr bwMode="auto">
          <a:xfrm>
            <a:off x="1538288" y="1412875"/>
            <a:ext cx="1952625" cy="523875"/>
          </a:xfrm>
          <a:prstGeom prst="rect">
            <a:avLst/>
          </a:prstGeom>
          <a:noFill/>
          <a:ln w="9525">
            <a:noFill/>
            <a:miter lim="800000"/>
            <a:headEnd/>
            <a:tailEnd/>
          </a:ln>
        </p:spPr>
        <p:txBody>
          <a:bodyPr>
            <a:spAutoFit/>
          </a:bodyPr>
          <a:lstStyle/>
          <a:p>
            <a:r>
              <a:rPr lang="zh-CN" altLang="en-US" sz="2800" b="1" dirty="0">
                <a:solidFill>
                  <a:srgbClr val="C00000"/>
                </a:solidFill>
                <a:latin typeface="华文行楷" pitchFamily="2" charset="-122"/>
                <a:ea typeface="华文行楷" pitchFamily="2" charset="-122"/>
              </a:rPr>
              <a:t>原句译文</a:t>
            </a:r>
          </a:p>
        </p:txBody>
      </p:sp>
      <p:sp>
        <p:nvSpPr>
          <p:cNvPr id="240644" name="TextBox 25"/>
          <p:cNvSpPr txBox="1">
            <a:spLocks noChangeArrowheads="1"/>
          </p:cNvSpPr>
          <p:nvPr/>
        </p:nvSpPr>
        <p:spPr bwMode="auto">
          <a:xfrm>
            <a:off x="1548210" y="2996952"/>
            <a:ext cx="1871662" cy="522287"/>
          </a:xfrm>
          <a:prstGeom prst="rect">
            <a:avLst/>
          </a:prstGeom>
          <a:noFill/>
          <a:ln w="9525">
            <a:noFill/>
            <a:miter lim="800000"/>
            <a:headEnd/>
            <a:tailEnd/>
          </a:ln>
        </p:spPr>
        <p:txBody>
          <a:bodyPr>
            <a:spAutoFit/>
          </a:bodyPr>
          <a:lstStyle/>
          <a:p>
            <a:r>
              <a:rPr lang="zh-CN" altLang="en-US" sz="2800" b="1" dirty="0">
                <a:solidFill>
                  <a:srgbClr val="FF6600"/>
                </a:solidFill>
                <a:latin typeface="华文行楷" pitchFamily="2" charset="-122"/>
                <a:ea typeface="华文行楷" pitchFamily="2" charset="-122"/>
              </a:rPr>
              <a:t>逆译练习</a:t>
            </a:r>
          </a:p>
        </p:txBody>
      </p:sp>
      <p:sp>
        <p:nvSpPr>
          <p:cNvPr id="6" name="矩形 5"/>
          <p:cNvSpPr>
            <a:spLocks noChangeArrowheads="1"/>
          </p:cNvSpPr>
          <p:nvPr/>
        </p:nvSpPr>
        <p:spPr bwMode="auto">
          <a:xfrm>
            <a:off x="1573039" y="3717032"/>
            <a:ext cx="6383337" cy="1292662"/>
          </a:xfrm>
          <a:prstGeom prst="rect">
            <a:avLst/>
          </a:prstGeom>
          <a:noFill/>
          <a:ln w="9525">
            <a:noFill/>
            <a:miter lim="800000"/>
            <a:headEnd/>
            <a:tailEnd/>
          </a:ln>
        </p:spPr>
        <p:txBody>
          <a:bodyPr>
            <a:spAutoFit/>
          </a:bodyPr>
          <a:lstStyle/>
          <a:p>
            <a:pPr>
              <a:spcBef>
                <a:spcPct val="50000"/>
              </a:spcBef>
            </a:pPr>
            <a:r>
              <a:rPr lang="en-US" altLang="zh-CN" sz="2600" dirty="0">
                <a:solidFill>
                  <a:srgbClr val="FF6600"/>
                </a:solidFill>
                <a:latin typeface="Helvetica"/>
              </a:rPr>
              <a:t>The man never answered </a:t>
            </a:r>
            <a:r>
              <a:rPr lang="en-US" altLang="zh-CN" sz="2600" dirty="0">
                <a:latin typeface="Helvetica"/>
              </a:rPr>
              <a:t>the boss’s question. </a:t>
            </a:r>
            <a:r>
              <a:rPr lang="en-US" altLang="zh-CN" sz="2600" dirty="0">
                <a:solidFill>
                  <a:srgbClr val="FF6600"/>
                </a:solidFill>
                <a:latin typeface="Helvetica"/>
              </a:rPr>
              <a:t>Instead he appealed to </a:t>
            </a:r>
            <a:r>
              <a:rPr lang="en-US" altLang="zh-CN" sz="2600" dirty="0">
                <a:latin typeface="Helvetica"/>
              </a:rPr>
              <a:t>the boss’s </a:t>
            </a:r>
            <a:r>
              <a:rPr lang="en-US" altLang="zh-CN" sz="2600" dirty="0" smtClean="0">
                <a:latin typeface="Helvetica"/>
              </a:rPr>
              <a:t>sympathy</a:t>
            </a:r>
            <a:r>
              <a:rPr lang="en-US" altLang="zh-CN" sz="2600" dirty="0">
                <a:latin typeface="Helvetica"/>
              </a:rPr>
              <a:t>.</a:t>
            </a:r>
          </a:p>
        </p:txBody>
      </p:sp>
      <p:cxnSp>
        <p:nvCxnSpPr>
          <p:cNvPr id="4" name="直接连接符 3"/>
          <p:cNvCxnSpPr/>
          <p:nvPr/>
        </p:nvCxnSpPr>
        <p:spPr>
          <a:xfrm>
            <a:off x="1558622" y="1844824"/>
            <a:ext cx="5893698" cy="0"/>
          </a:xfrm>
          <a:prstGeom prst="line">
            <a:avLst/>
          </a:prstGeom>
          <a:ln>
            <a:solidFill>
              <a:srgbClr val="B4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538333" y="3501008"/>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5" name="TextBox 14">
            <a:hlinkClick r:id="" action="ppaction://hlinkshowjump?jump=nextslide"/>
          </p:cNvPr>
          <p:cNvSpPr txBox="1"/>
          <p:nvPr/>
        </p:nvSpPr>
        <p:spPr>
          <a:xfrm>
            <a:off x="5929322" y="5429264"/>
            <a:ext cx="1522998" cy="733663"/>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a:spAutoFit/>
          </a:bodyPr>
          <a:lstStyle/>
          <a:p>
            <a:pPr fontAlgn="auto">
              <a:spcBef>
                <a:spcPts val="0"/>
              </a:spcBef>
              <a:spcAft>
                <a:spcPts val="0"/>
              </a:spcAft>
              <a:defRPr/>
            </a:pPr>
            <a:r>
              <a:rPr lang="zh-CN" altLang="en-US" sz="1800" b="1" dirty="0"/>
              <a:t>句型提炼</a:t>
            </a:r>
          </a:p>
        </p:txBody>
      </p:sp>
      <p:pic>
        <p:nvPicPr>
          <p:cNvPr id="19" name="Picture 2" descr="H:\2015年修改\图片14.jpg"/>
          <p:cNvPicPr>
            <a:picLocks noChangeAspect="1" noChangeArrowheads="1"/>
          </p:cNvPicPr>
          <p:nvPr/>
        </p:nvPicPr>
        <p:blipFill>
          <a:blip r:embed="rId3"/>
          <a:srcRect/>
          <a:stretch>
            <a:fillRect/>
          </a:stretch>
        </p:blipFill>
        <p:spPr bwMode="auto">
          <a:xfrm>
            <a:off x="-32" y="-24"/>
            <a:ext cx="7229475" cy="1163637"/>
          </a:xfrm>
          <a:prstGeom prst="rect">
            <a:avLst/>
          </a:prstGeom>
          <a:noFill/>
        </p:spPr>
      </p:pic>
    </p:spTree>
    <p:extLst>
      <p:ext uri="{BB962C8B-B14F-4D97-AF65-F5344CB8AC3E}">
        <p14:creationId xmlns:p14="http://schemas.microsoft.com/office/powerpoint/2010/main" xmlns="" val="833463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1"/>
          <p:cNvSpPr>
            <a:spLocks noChangeArrowheads="1"/>
          </p:cNvSpPr>
          <p:nvPr/>
        </p:nvSpPr>
        <p:spPr bwMode="auto">
          <a:xfrm>
            <a:off x="1538288" y="1982783"/>
            <a:ext cx="6273800" cy="803275"/>
          </a:xfrm>
          <a:prstGeom prst="rect">
            <a:avLst/>
          </a:prstGeom>
          <a:noFill/>
          <a:ln w="9525">
            <a:noFill/>
            <a:miter lim="800000"/>
            <a:headEnd/>
            <a:tailEnd/>
          </a:ln>
        </p:spPr>
        <p:txBody>
          <a:bodyPr>
            <a:spAutoFit/>
          </a:bodyPr>
          <a:lstStyle/>
          <a:p>
            <a:pPr>
              <a:lnSpc>
                <a:spcPts val="2800"/>
              </a:lnSpc>
            </a:pPr>
            <a:r>
              <a:rPr lang="en-US" altLang="zh-CN" sz="2600" b="1" dirty="0">
                <a:solidFill>
                  <a:srgbClr val="E46C0A"/>
                </a:solidFill>
                <a:latin typeface="Helvetica"/>
                <a:ea typeface="华文行楷" pitchFamily="2" charset="-122"/>
              </a:rPr>
              <a:t>Sb. never/seldom do .... Instead, sb. do …</a:t>
            </a:r>
          </a:p>
        </p:txBody>
      </p:sp>
      <p:sp>
        <p:nvSpPr>
          <p:cNvPr id="5" name="TextBox 4"/>
          <p:cNvSpPr txBox="1"/>
          <p:nvPr/>
        </p:nvSpPr>
        <p:spPr>
          <a:xfrm>
            <a:off x="1538288" y="1412875"/>
            <a:ext cx="1952625" cy="523875"/>
          </a:xfrm>
          <a:prstGeom prst="rect">
            <a:avLst/>
          </a:prstGeom>
          <a:noFill/>
        </p:spPr>
        <p:txBody>
          <a:bodyPr>
            <a:spAutoFit/>
          </a:bodyPr>
          <a:lstStyle/>
          <a:p>
            <a:pPr fontAlgn="auto">
              <a:spcBef>
                <a:spcPts val="0"/>
              </a:spcBef>
              <a:spcAft>
                <a:spcPts val="0"/>
              </a:spcAft>
              <a:defRPr/>
            </a:pPr>
            <a:r>
              <a:rPr lang="zh-CN" altLang="en-US" sz="2800" b="1" dirty="0">
                <a:solidFill>
                  <a:schemeClr val="accent6">
                    <a:lumMod val="75000"/>
                  </a:schemeClr>
                </a:solidFill>
                <a:latin typeface="华文行楷" pitchFamily="2" charset="-122"/>
                <a:ea typeface="华文行楷" pitchFamily="2" charset="-122"/>
              </a:rPr>
              <a:t>句型提炼</a:t>
            </a:r>
          </a:p>
        </p:txBody>
      </p:sp>
      <p:sp>
        <p:nvSpPr>
          <p:cNvPr id="242692" name="TextBox 25"/>
          <p:cNvSpPr txBox="1">
            <a:spLocks noChangeArrowheads="1"/>
          </p:cNvSpPr>
          <p:nvPr/>
        </p:nvSpPr>
        <p:spPr bwMode="auto">
          <a:xfrm>
            <a:off x="1538288" y="3212976"/>
            <a:ext cx="1871662" cy="523875"/>
          </a:xfrm>
          <a:prstGeom prst="rect">
            <a:avLst/>
          </a:prstGeom>
          <a:noFill/>
          <a:ln w="9525">
            <a:noFill/>
            <a:miter lim="800000"/>
            <a:headEnd/>
            <a:tailEnd/>
          </a:ln>
        </p:spPr>
        <p:txBody>
          <a:bodyPr>
            <a:spAutoFit/>
          </a:bodyPr>
          <a:lstStyle/>
          <a:p>
            <a:r>
              <a:rPr lang="zh-CN" altLang="en-US" sz="2800" b="1" dirty="0">
                <a:solidFill>
                  <a:srgbClr val="71AE0E"/>
                </a:solidFill>
                <a:latin typeface="华文行楷" pitchFamily="2" charset="-122"/>
                <a:ea typeface="华文行楷" pitchFamily="2" charset="-122"/>
              </a:rPr>
              <a:t>应用提示</a:t>
            </a:r>
          </a:p>
        </p:txBody>
      </p:sp>
      <p:sp>
        <p:nvSpPr>
          <p:cNvPr id="6" name="矩形 5"/>
          <p:cNvSpPr>
            <a:spLocks noChangeArrowheads="1"/>
          </p:cNvSpPr>
          <p:nvPr/>
        </p:nvSpPr>
        <p:spPr bwMode="auto">
          <a:xfrm>
            <a:off x="1579563" y="3836968"/>
            <a:ext cx="6088062" cy="1020792"/>
          </a:xfrm>
          <a:prstGeom prst="rect">
            <a:avLst/>
          </a:prstGeom>
          <a:noFill/>
          <a:ln w="9525">
            <a:noFill/>
            <a:miter lim="800000"/>
            <a:headEnd/>
            <a:tailEnd/>
          </a:ln>
        </p:spPr>
        <p:txBody>
          <a:bodyPr>
            <a:spAutoFit/>
          </a:bodyPr>
          <a:lstStyle/>
          <a:p>
            <a:pPr>
              <a:lnSpc>
                <a:spcPts val="2800"/>
              </a:lnSpc>
              <a:spcBef>
                <a:spcPct val="50000"/>
              </a:spcBef>
            </a:pPr>
            <a:r>
              <a:rPr lang="zh-CN" altLang="en-US" sz="2600" dirty="0" smtClean="0">
                <a:latin typeface="华文行楷" pitchFamily="2" charset="-122"/>
                <a:ea typeface="华文行楷" pitchFamily="2" charset="-122"/>
              </a:rPr>
              <a:t> 用于</a:t>
            </a:r>
            <a:r>
              <a:rPr lang="zh-CN" altLang="en-US" sz="2600" dirty="0">
                <a:latin typeface="华文行楷" pitchFamily="2" charset="-122"/>
                <a:ea typeface="华文行楷" pitchFamily="2" charset="-122"/>
              </a:rPr>
              <a:t>表达</a:t>
            </a:r>
            <a:r>
              <a:rPr lang="zh-CN" altLang="en-US" sz="2600" dirty="0" smtClean="0">
                <a:latin typeface="华文行楷" pitchFamily="2" charset="-122"/>
                <a:ea typeface="华文行楷" pitchFamily="2" charset="-122"/>
              </a:rPr>
              <a:t>“</a:t>
            </a:r>
            <a:r>
              <a:rPr lang="zh-CN" altLang="en-US" sz="2600" dirty="0">
                <a:solidFill>
                  <a:srgbClr val="71AE0E"/>
                </a:solidFill>
                <a:latin typeface="华文行楷" pitchFamily="2" charset="-122"/>
                <a:ea typeface="华文行楷" pitchFamily="2" charset="-122"/>
              </a:rPr>
              <a:t>强调</a:t>
            </a:r>
            <a:r>
              <a:rPr lang="zh-CN" altLang="en-US" sz="2600" dirty="0" smtClean="0">
                <a:solidFill>
                  <a:srgbClr val="71AE0E"/>
                </a:solidFill>
                <a:latin typeface="华文行楷" pitchFamily="2" charset="-122"/>
                <a:ea typeface="华文行楷" pitchFamily="2" charset="-122"/>
              </a:rPr>
              <a:t>”</a:t>
            </a:r>
            <a:r>
              <a:rPr lang="zh-CN" altLang="en-US" sz="2600" dirty="0">
                <a:latin typeface="华文行楷" pitchFamily="2" charset="-122"/>
                <a:ea typeface="华文行楷" pitchFamily="2" charset="-122"/>
              </a:rPr>
              <a:t>。 </a:t>
            </a:r>
          </a:p>
          <a:p>
            <a:pPr>
              <a:lnSpc>
                <a:spcPts val="2800"/>
              </a:lnSpc>
              <a:spcBef>
                <a:spcPct val="50000"/>
              </a:spcBef>
            </a:pPr>
            <a:endParaRPr lang="zh-CN" altLang="en-US" sz="2600" dirty="0">
              <a:latin typeface="华文行楷" pitchFamily="2" charset="-122"/>
              <a:ea typeface="华文行楷" pitchFamily="2" charset="-122"/>
            </a:endParaRPr>
          </a:p>
        </p:txBody>
      </p:sp>
      <p:cxnSp>
        <p:nvCxnSpPr>
          <p:cNvPr id="4" name="直接连接符 3"/>
          <p:cNvCxnSpPr/>
          <p:nvPr/>
        </p:nvCxnSpPr>
        <p:spPr>
          <a:xfrm>
            <a:off x="1621299" y="3694113"/>
            <a:ext cx="5893698" cy="0"/>
          </a:xfrm>
          <a:prstGeom prst="line">
            <a:avLst/>
          </a:prstGeom>
          <a:ln>
            <a:solidFill>
              <a:srgbClr val="71AE0E"/>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21299" y="1928802"/>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a:blip r:embed="rId3" cstate="print"/>
          <a:srcRect/>
          <a:stretch>
            <a:fillRect/>
          </a:stretch>
        </p:blipFill>
        <p:spPr bwMode="auto">
          <a:xfrm>
            <a:off x="0" y="5876925"/>
            <a:ext cx="4208463" cy="957263"/>
          </a:xfrm>
          <a:prstGeom prst="rect">
            <a:avLst/>
          </a:prstGeom>
          <a:noFill/>
          <a:ln w="9525">
            <a:noFill/>
            <a:miter lim="800000"/>
            <a:headEnd/>
            <a:tailEnd/>
          </a:ln>
        </p:spPr>
      </p:pic>
      <p:sp>
        <p:nvSpPr>
          <p:cNvPr id="18" name="TextBox 17">
            <a:hlinkClick r:id="" action="ppaction://hlinkshowjump?jump=nextslide"/>
          </p:cNvPr>
          <p:cNvSpPr txBox="1"/>
          <p:nvPr/>
        </p:nvSpPr>
        <p:spPr>
          <a:xfrm>
            <a:off x="5929322" y="5429264"/>
            <a:ext cx="1522998" cy="733663"/>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a:spAutoFit/>
          </a:bodyPr>
          <a:lstStyle/>
          <a:p>
            <a:pPr fontAlgn="auto">
              <a:spcBef>
                <a:spcPts val="0"/>
              </a:spcBef>
              <a:spcAft>
                <a:spcPts val="0"/>
              </a:spcAft>
              <a:defRPr/>
            </a:pPr>
            <a:r>
              <a:rPr lang="zh-CN" altLang="en-US" sz="1800" b="1" dirty="0" smtClean="0"/>
              <a:t>句型应用</a:t>
            </a:r>
            <a:endParaRPr lang="zh-CN" altLang="en-US" sz="1800" b="1" dirty="0"/>
          </a:p>
        </p:txBody>
      </p:sp>
      <p:pic>
        <p:nvPicPr>
          <p:cNvPr id="20" name="Picture 2" descr="H:\2015年修改\图片14.jpg"/>
          <p:cNvPicPr>
            <a:picLocks noChangeAspect="1" noChangeArrowheads="1"/>
          </p:cNvPicPr>
          <p:nvPr/>
        </p:nvPicPr>
        <p:blipFill>
          <a:blip r:embed="rId4"/>
          <a:srcRect/>
          <a:stretch>
            <a:fillRect/>
          </a:stretch>
        </p:blipFill>
        <p:spPr bwMode="auto">
          <a:xfrm>
            <a:off x="-32" y="-24"/>
            <a:ext cx="7229475" cy="1163637"/>
          </a:xfrm>
          <a:prstGeom prst="rect">
            <a:avLst/>
          </a:prstGeom>
          <a:noFill/>
        </p:spPr>
      </p:pic>
    </p:spTree>
    <p:extLst>
      <p:ext uri="{BB962C8B-B14F-4D97-AF65-F5344CB8AC3E}">
        <p14:creationId xmlns:p14="http://schemas.microsoft.com/office/powerpoint/2010/main" xmlns="" val="2643022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7280" t="15609"/>
          <a:stretch/>
        </p:blipFill>
        <p:spPr bwMode="auto">
          <a:xfrm>
            <a:off x="1003610" y="1484784"/>
            <a:ext cx="7744854" cy="537321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文本框 5"/>
          <p:cNvSpPr txBox="1"/>
          <p:nvPr/>
        </p:nvSpPr>
        <p:spPr>
          <a:xfrm>
            <a:off x="1579564" y="3643314"/>
            <a:ext cx="6483950" cy="830997"/>
          </a:xfrm>
          <a:prstGeom prst="rect">
            <a:avLst/>
          </a:prstGeom>
          <a:solidFill>
            <a:srgbClr val="FFC000"/>
          </a:solidFill>
          <a:effectLst>
            <a:softEdge rad="127000"/>
          </a:effectLst>
        </p:spPr>
        <p:txBody>
          <a:bodyPr wrap="square" rtlCol="0">
            <a:spAutoFit/>
          </a:bodyPr>
          <a:lstStyle/>
          <a:p>
            <a:r>
              <a:rPr kumimoji="1" lang="en-US" altLang="zh-CN" sz="2400" dirty="0" smtClean="0">
                <a:solidFill>
                  <a:schemeClr val="accent4">
                    <a:lumMod val="10000"/>
                  </a:schemeClr>
                </a:solidFill>
                <a:latin typeface="Helvetica" pitchFamily="34" charset="0"/>
              </a:rPr>
              <a:t>(public servant</a:t>
            </a:r>
            <a:r>
              <a:rPr kumimoji="1" lang="en-US" altLang="zh-CN" sz="2400" dirty="0">
                <a:solidFill>
                  <a:schemeClr val="accent4">
                    <a:lumMod val="10000"/>
                  </a:schemeClr>
                </a:solidFill>
                <a:latin typeface="Helvetica" pitchFamily="34" charset="0"/>
              </a:rPr>
              <a:t>/ take advantage of/privileges and authorities)</a:t>
            </a:r>
          </a:p>
        </p:txBody>
      </p:sp>
      <p:sp>
        <p:nvSpPr>
          <p:cNvPr id="23" name="TextBox 22"/>
          <p:cNvSpPr txBox="1"/>
          <p:nvPr/>
        </p:nvSpPr>
        <p:spPr>
          <a:xfrm>
            <a:off x="1564286" y="1844824"/>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典型例句</a:t>
            </a:r>
            <a:endParaRPr lang="zh-CN" altLang="en-US" sz="2600" dirty="0">
              <a:solidFill>
                <a:schemeClr val="accent6">
                  <a:lumMod val="50000"/>
                </a:schemeClr>
              </a:solidFill>
              <a:latin typeface="华文行楷" pitchFamily="2" charset="-122"/>
              <a:ea typeface="华文行楷" pitchFamily="2" charset="-122"/>
            </a:endParaRPr>
          </a:p>
        </p:txBody>
      </p:sp>
      <p:sp>
        <p:nvSpPr>
          <p:cNvPr id="3" name="TextBox 2"/>
          <p:cNvSpPr txBox="1"/>
          <p:nvPr/>
        </p:nvSpPr>
        <p:spPr>
          <a:xfrm>
            <a:off x="1571604" y="2309971"/>
            <a:ext cx="6515850" cy="830997"/>
          </a:xfrm>
          <a:prstGeom prst="rect">
            <a:avLst/>
          </a:prstGeom>
          <a:noFill/>
        </p:spPr>
        <p:txBody>
          <a:bodyPr wrap="square" rtlCol="0">
            <a:spAutoFit/>
          </a:bodyPr>
          <a:lstStyle/>
          <a:p>
            <a:pPr fontAlgn="base">
              <a:spcBef>
                <a:spcPct val="50000"/>
              </a:spcBef>
              <a:spcAft>
                <a:spcPct val="0"/>
              </a:spcAft>
              <a:defRPr/>
            </a:pPr>
            <a:r>
              <a:rPr lang="zh-CN" altLang="en-US" sz="2400" dirty="0" smtClean="0">
                <a:latin typeface="华文行楷" pitchFamily="2" charset="-122"/>
                <a:ea typeface="华文行楷" pitchFamily="2" charset="-122"/>
              </a:rPr>
              <a:t>一些人民公仆从不为人民服务，而只是利用手中的特权、职权最大程度地为自己谋取私利。</a:t>
            </a:r>
          </a:p>
        </p:txBody>
      </p:sp>
      <p:sp>
        <p:nvSpPr>
          <p:cNvPr id="25" name="TextBox 24"/>
          <p:cNvSpPr txBox="1"/>
          <p:nvPr/>
        </p:nvSpPr>
        <p:spPr>
          <a:xfrm>
            <a:off x="1564286" y="3143248"/>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意群提示</a:t>
            </a:r>
            <a:endParaRPr lang="zh-CN" altLang="en-US" sz="2600" dirty="0">
              <a:solidFill>
                <a:schemeClr val="accent6">
                  <a:lumMod val="50000"/>
                </a:schemeClr>
              </a:solidFill>
              <a:latin typeface="华文行楷" pitchFamily="2" charset="-122"/>
              <a:ea typeface="华文行楷" pitchFamily="2" charset="-122"/>
            </a:endParaRPr>
          </a:p>
        </p:txBody>
      </p:sp>
      <p:sp>
        <p:nvSpPr>
          <p:cNvPr id="16" name="矩形 15"/>
          <p:cNvSpPr>
            <a:spLocks noChangeArrowheads="1"/>
          </p:cNvSpPr>
          <p:nvPr/>
        </p:nvSpPr>
        <p:spPr bwMode="auto">
          <a:xfrm>
            <a:off x="1571604" y="4437112"/>
            <a:ext cx="6143668" cy="1528624"/>
          </a:xfrm>
          <a:prstGeom prst="rect">
            <a:avLst/>
          </a:prstGeom>
          <a:noFill/>
          <a:ln w="9525">
            <a:noFill/>
            <a:miter lim="800000"/>
            <a:headEnd/>
            <a:tailEnd/>
          </a:ln>
        </p:spPr>
        <p:txBody>
          <a:bodyPr wrap="square">
            <a:spAutoFit/>
          </a:bodyPr>
          <a:lstStyle/>
          <a:p>
            <a:pPr algn="just">
              <a:lnSpc>
                <a:spcPts val="2800"/>
              </a:lnSpc>
              <a:spcBef>
                <a:spcPct val="50000"/>
              </a:spcBef>
              <a:defRPr/>
            </a:pPr>
            <a:r>
              <a:rPr kumimoji="1" lang="en-US" altLang="zh-CN" sz="2400" dirty="0" smtClean="0">
                <a:latin typeface="Helvetica"/>
              </a:rPr>
              <a:t>Some of our </a:t>
            </a:r>
            <a:r>
              <a:rPr kumimoji="1" lang="en-US" altLang="zh-CN" sz="2400" dirty="0" smtClean="0">
                <a:solidFill>
                  <a:srgbClr val="FF6600"/>
                </a:solidFill>
                <a:latin typeface="Helvetica"/>
              </a:rPr>
              <a:t>public servants </a:t>
            </a:r>
            <a:r>
              <a:rPr kumimoji="1" lang="en-US" altLang="zh-CN" sz="2400" dirty="0" smtClean="0">
                <a:latin typeface="Helvetica"/>
              </a:rPr>
              <a:t>never serve the people, instead they </a:t>
            </a:r>
            <a:r>
              <a:rPr kumimoji="1" lang="en-US" altLang="zh-CN" sz="2400" dirty="0" smtClean="0">
                <a:solidFill>
                  <a:srgbClr val="FF6600"/>
                </a:solidFill>
                <a:latin typeface="Helvetica"/>
              </a:rPr>
              <a:t>take advantage of </a:t>
            </a:r>
            <a:r>
              <a:rPr kumimoji="1" lang="en-US" altLang="zh-CN" sz="2400" dirty="0" smtClean="0">
                <a:latin typeface="Helvetica"/>
              </a:rPr>
              <a:t>their </a:t>
            </a:r>
            <a:r>
              <a:rPr kumimoji="1" lang="en-US" altLang="zh-CN" sz="2400" dirty="0" smtClean="0">
                <a:solidFill>
                  <a:srgbClr val="FF6600"/>
                </a:solidFill>
                <a:latin typeface="Helvetica"/>
              </a:rPr>
              <a:t>privileges and authorities </a:t>
            </a:r>
            <a:r>
              <a:rPr kumimoji="1" lang="en-US" altLang="zh-CN" sz="2400" dirty="0" smtClean="0">
                <a:latin typeface="Helvetica"/>
              </a:rPr>
              <a:t>to seek personal interests to the maximum extent.</a:t>
            </a:r>
          </a:p>
        </p:txBody>
      </p:sp>
      <p:pic>
        <p:nvPicPr>
          <p:cNvPr id="19" name="Picture 2" descr="H:\2015年修改\图片14.jpg"/>
          <p:cNvPicPr>
            <a:picLocks noChangeAspect="1" noChangeArrowheads="1"/>
          </p:cNvPicPr>
          <p:nvPr/>
        </p:nvPicPr>
        <p:blipFill>
          <a:blip r:embed="rId3"/>
          <a:srcRect/>
          <a:stretch>
            <a:fillRect/>
          </a:stretch>
        </p:blipFill>
        <p:spPr bwMode="auto">
          <a:xfrm>
            <a:off x="-32" y="-24"/>
            <a:ext cx="7229475" cy="1163637"/>
          </a:xfrm>
          <a:prstGeom prst="rect">
            <a:avLst/>
          </a:prstGeom>
          <a:noFill/>
        </p:spPr>
      </p:pic>
    </p:spTree>
    <p:extLst>
      <p:ext uri="{BB962C8B-B14F-4D97-AF65-F5344CB8AC3E}">
        <p14:creationId xmlns:p14="http://schemas.microsoft.com/office/powerpoint/2010/main" xmlns="" val="350060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p:bldP spid="3" grpId="0"/>
      <p:bldP spid="25" grpId="0"/>
      <p:bldP spid="1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1"/>
          <p:cNvSpPr>
            <a:spLocks noChangeArrowheads="1"/>
          </p:cNvSpPr>
          <p:nvPr/>
        </p:nvSpPr>
        <p:spPr bwMode="auto">
          <a:xfrm>
            <a:off x="714348" y="1665183"/>
            <a:ext cx="7582918" cy="1692771"/>
          </a:xfrm>
          <a:prstGeom prst="rect">
            <a:avLst/>
          </a:prstGeom>
          <a:noFill/>
          <a:ln w="9525">
            <a:noFill/>
            <a:miter lim="800000"/>
            <a:headEnd/>
            <a:tailEnd/>
          </a:ln>
        </p:spPr>
        <p:txBody>
          <a:bodyPr wrap="square">
            <a:spAutoFit/>
          </a:bodyPr>
          <a:lstStyle/>
          <a:p>
            <a:r>
              <a:rPr lang="zh-CN" altLang="en-US" sz="2600" dirty="0">
                <a:solidFill>
                  <a:srgbClr val="C00000"/>
                </a:solidFill>
                <a:latin typeface="华文行楷" pitchFamily="2" charset="-122"/>
                <a:ea typeface="华文行楷" pitchFamily="2" charset="-122"/>
              </a:rPr>
              <a:t>看看我，</a:t>
            </a:r>
            <a:r>
              <a:rPr lang="zh-CN" altLang="en-US" sz="2600" dirty="0">
                <a:latin typeface="华文行楷" pitchFamily="2" charset="-122"/>
                <a:ea typeface="华文行楷" pitchFamily="2" charset="-122"/>
              </a:rPr>
              <a:t>一个聪明过人的学生，一个</a:t>
            </a:r>
            <a:r>
              <a:rPr lang="zh-CN" altLang="en-US" sz="2600" dirty="0" smtClean="0">
                <a:latin typeface="华文行楷" pitchFamily="2" charset="-122"/>
                <a:ea typeface="华文行楷" pitchFamily="2" charset="-122"/>
              </a:rPr>
              <a:t>不同凡响</a:t>
            </a:r>
            <a:r>
              <a:rPr lang="zh-CN" altLang="en-US" sz="2600" dirty="0">
                <a:latin typeface="华文行楷" pitchFamily="2" charset="-122"/>
                <a:ea typeface="华文行楷" pitchFamily="2" charset="-122"/>
              </a:rPr>
              <a:t>的学者，一个前途无量的人。</a:t>
            </a:r>
            <a:r>
              <a:rPr lang="zh-CN" altLang="en-US" sz="2600" dirty="0">
                <a:solidFill>
                  <a:srgbClr val="C00000"/>
                </a:solidFill>
                <a:latin typeface="华文行楷" pitchFamily="2" charset="-122"/>
                <a:ea typeface="华文行楷" pitchFamily="2" charset="-122"/>
              </a:rPr>
              <a:t>再看看罗伯，</a:t>
            </a:r>
            <a:r>
              <a:rPr lang="zh-CN" altLang="en-US" sz="2600" dirty="0">
                <a:latin typeface="华文行楷" pitchFamily="2" charset="-122"/>
                <a:ea typeface="华文行楷" pitchFamily="2" charset="-122"/>
              </a:rPr>
              <a:t>一个</a:t>
            </a:r>
            <a:r>
              <a:rPr lang="zh-CN" altLang="en-US" sz="2600" dirty="0" smtClean="0">
                <a:latin typeface="华文行楷" pitchFamily="2" charset="-122"/>
                <a:ea typeface="华文行楷" pitchFamily="2" charset="-122"/>
              </a:rPr>
              <a:t>肌肉</a:t>
            </a:r>
            <a:r>
              <a:rPr lang="zh-CN" altLang="en-US" sz="2600" dirty="0">
                <a:latin typeface="华文行楷" pitchFamily="2" charset="-122"/>
                <a:ea typeface="华文行楷" pitchFamily="2" charset="-122"/>
              </a:rPr>
              <a:t>发达的蠢材，一个有了上顿没下顿的家伙。</a:t>
            </a:r>
            <a:r>
              <a:rPr lang="zh-CN" altLang="en-US" sz="2600" dirty="0">
                <a:solidFill>
                  <a:srgbClr val="C00000"/>
                </a:solidFill>
                <a:latin typeface="华文行楷" pitchFamily="2" charset="-122"/>
                <a:ea typeface="华文行楷" pitchFamily="2" charset="-122"/>
              </a:rPr>
              <a:t>你</a:t>
            </a:r>
            <a:r>
              <a:rPr lang="zh-CN" altLang="en-US" sz="2600" dirty="0" smtClean="0">
                <a:solidFill>
                  <a:srgbClr val="C00000"/>
                </a:solidFill>
                <a:latin typeface="华文行楷" pitchFamily="2" charset="-122"/>
                <a:ea typeface="华文行楷" pitchFamily="2" charset="-122"/>
              </a:rPr>
              <a:t>是否</a:t>
            </a:r>
            <a:r>
              <a:rPr lang="zh-CN" altLang="en-US" sz="2600" dirty="0" smtClean="0">
                <a:latin typeface="华文行楷" pitchFamily="2" charset="-122"/>
                <a:ea typeface="华文行楷" pitchFamily="2" charset="-122"/>
              </a:rPr>
              <a:t>能</a:t>
            </a:r>
            <a:r>
              <a:rPr lang="zh-CN" altLang="en-US" sz="2600" dirty="0">
                <a:latin typeface="华文行楷" pitchFamily="2" charset="-122"/>
                <a:ea typeface="华文行楷" pitchFamily="2" charset="-122"/>
              </a:rPr>
              <a:t>给我一个充足的理由，为什么要选择跟他？”</a:t>
            </a:r>
          </a:p>
        </p:txBody>
      </p:sp>
      <p:sp>
        <p:nvSpPr>
          <p:cNvPr id="244739" name="TextBox 4"/>
          <p:cNvSpPr txBox="1">
            <a:spLocks noChangeArrowheads="1"/>
          </p:cNvSpPr>
          <p:nvPr/>
        </p:nvSpPr>
        <p:spPr bwMode="auto">
          <a:xfrm>
            <a:off x="714348" y="1071546"/>
            <a:ext cx="1952625" cy="523875"/>
          </a:xfrm>
          <a:prstGeom prst="rect">
            <a:avLst/>
          </a:prstGeom>
          <a:noFill/>
          <a:ln w="9525">
            <a:noFill/>
            <a:miter lim="800000"/>
            <a:headEnd/>
            <a:tailEnd/>
          </a:ln>
        </p:spPr>
        <p:txBody>
          <a:bodyPr>
            <a:spAutoFit/>
          </a:bodyPr>
          <a:lstStyle/>
          <a:p>
            <a:r>
              <a:rPr lang="zh-CN" altLang="en-US" sz="2800" b="1" dirty="0">
                <a:solidFill>
                  <a:srgbClr val="C00000"/>
                </a:solidFill>
                <a:latin typeface="华文行楷" pitchFamily="2" charset="-122"/>
                <a:ea typeface="华文行楷" pitchFamily="2" charset="-122"/>
              </a:rPr>
              <a:t>原句译文</a:t>
            </a:r>
          </a:p>
        </p:txBody>
      </p:sp>
      <p:sp>
        <p:nvSpPr>
          <p:cNvPr id="244740" name="TextBox 25"/>
          <p:cNvSpPr txBox="1">
            <a:spLocks noChangeArrowheads="1"/>
          </p:cNvSpPr>
          <p:nvPr/>
        </p:nvSpPr>
        <p:spPr bwMode="auto">
          <a:xfrm>
            <a:off x="714348" y="3429000"/>
            <a:ext cx="1871662" cy="522287"/>
          </a:xfrm>
          <a:prstGeom prst="rect">
            <a:avLst/>
          </a:prstGeom>
          <a:noFill/>
          <a:ln w="9525">
            <a:noFill/>
            <a:miter lim="800000"/>
            <a:headEnd/>
            <a:tailEnd/>
          </a:ln>
        </p:spPr>
        <p:txBody>
          <a:bodyPr>
            <a:spAutoFit/>
          </a:bodyPr>
          <a:lstStyle/>
          <a:p>
            <a:r>
              <a:rPr lang="zh-CN" altLang="en-US" sz="2800" b="1" dirty="0">
                <a:solidFill>
                  <a:srgbClr val="FF6600"/>
                </a:solidFill>
                <a:latin typeface="华文行楷" pitchFamily="2" charset="-122"/>
                <a:ea typeface="华文行楷" pitchFamily="2" charset="-122"/>
              </a:rPr>
              <a:t>逆译练习</a:t>
            </a:r>
          </a:p>
        </p:txBody>
      </p:sp>
      <p:sp>
        <p:nvSpPr>
          <p:cNvPr id="6" name="矩形 5"/>
          <p:cNvSpPr>
            <a:spLocks noChangeArrowheads="1"/>
          </p:cNvSpPr>
          <p:nvPr/>
        </p:nvSpPr>
        <p:spPr bwMode="auto">
          <a:xfrm>
            <a:off x="755577" y="3861048"/>
            <a:ext cx="7560840" cy="2092881"/>
          </a:xfrm>
          <a:prstGeom prst="rect">
            <a:avLst/>
          </a:prstGeom>
          <a:noFill/>
          <a:ln w="9525">
            <a:noFill/>
            <a:miter lim="800000"/>
            <a:headEnd/>
            <a:tailEnd/>
          </a:ln>
        </p:spPr>
        <p:txBody>
          <a:bodyPr wrap="square">
            <a:spAutoFit/>
          </a:bodyPr>
          <a:lstStyle/>
          <a:p>
            <a:pPr>
              <a:spcBef>
                <a:spcPct val="50000"/>
              </a:spcBef>
            </a:pPr>
            <a:r>
              <a:rPr lang="en-US" altLang="zh-CN" sz="2600" dirty="0">
                <a:solidFill>
                  <a:srgbClr val="FF6600"/>
                </a:solidFill>
                <a:latin typeface="Helvetica"/>
              </a:rPr>
              <a:t>Look at </a:t>
            </a:r>
            <a:r>
              <a:rPr lang="en-US" altLang="zh-CN" sz="2600" dirty="0" smtClean="0">
                <a:solidFill>
                  <a:srgbClr val="FF6600"/>
                </a:solidFill>
                <a:latin typeface="Helvetica"/>
              </a:rPr>
              <a:t>me, </a:t>
            </a:r>
            <a:r>
              <a:rPr lang="en-US" altLang="zh-CN" sz="2600" dirty="0" smtClean="0">
                <a:latin typeface="Helvetica"/>
              </a:rPr>
              <a:t>an </a:t>
            </a:r>
            <a:r>
              <a:rPr lang="en-US" altLang="zh-CN" sz="2600" dirty="0">
                <a:latin typeface="Helvetica"/>
              </a:rPr>
              <a:t>ingenious student, a tremendous intellectual, a man with an assured future. </a:t>
            </a:r>
            <a:r>
              <a:rPr lang="en-US" altLang="zh-CN" sz="2600" dirty="0">
                <a:solidFill>
                  <a:srgbClr val="FF6600"/>
                </a:solidFill>
                <a:latin typeface="Helvetica"/>
              </a:rPr>
              <a:t>Look </a:t>
            </a:r>
            <a:r>
              <a:rPr lang="en-US" altLang="zh-CN" sz="2600" dirty="0" smtClean="0">
                <a:solidFill>
                  <a:srgbClr val="FF6600"/>
                </a:solidFill>
                <a:latin typeface="Helvetica"/>
              </a:rPr>
              <a:t>at Rob</a:t>
            </a:r>
            <a:r>
              <a:rPr lang="en-US" altLang="zh-CN" sz="2600" dirty="0">
                <a:solidFill>
                  <a:srgbClr val="FF6600"/>
                </a:solidFill>
                <a:latin typeface="Helvetica"/>
              </a:rPr>
              <a:t>, </a:t>
            </a:r>
            <a:r>
              <a:rPr lang="en-US" altLang="zh-CN" sz="2600" dirty="0">
                <a:latin typeface="Helvetica"/>
              </a:rPr>
              <a:t>a muscular idiot, a guy who’ll never know where his next meal is coming </a:t>
            </a:r>
            <a:r>
              <a:rPr lang="en-US" altLang="zh-CN" sz="2600" dirty="0" smtClean="0">
                <a:latin typeface="Helvetica"/>
              </a:rPr>
              <a:t>from. </a:t>
            </a:r>
            <a:r>
              <a:rPr lang="en-US" altLang="zh-CN" sz="2600" dirty="0" smtClean="0">
                <a:solidFill>
                  <a:srgbClr val="FF6600"/>
                </a:solidFill>
                <a:latin typeface="Helvetica"/>
              </a:rPr>
              <a:t>Can </a:t>
            </a:r>
            <a:r>
              <a:rPr lang="en-US" altLang="zh-CN" sz="2600" dirty="0">
                <a:solidFill>
                  <a:srgbClr val="FF6600"/>
                </a:solidFill>
                <a:latin typeface="Helvetica"/>
              </a:rPr>
              <a:t>you </a:t>
            </a:r>
            <a:r>
              <a:rPr lang="en-US" altLang="zh-CN" sz="2600" dirty="0">
                <a:latin typeface="Helvetica"/>
              </a:rPr>
              <a:t>give me one good reason why you should be with him?”</a:t>
            </a:r>
          </a:p>
        </p:txBody>
      </p:sp>
      <p:cxnSp>
        <p:nvCxnSpPr>
          <p:cNvPr id="4" name="直接连接符 3"/>
          <p:cNvCxnSpPr/>
          <p:nvPr/>
        </p:nvCxnSpPr>
        <p:spPr>
          <a:xfrm>
            <a:off x="816545" y="1628800"/>
            <a:ext cx="7355855" cy="0"/>
          </a:xfrm>
          <a:prstGeom prst="line">
            <a:avLst/>
          </a:prstGeom>
          <a:ln>
            <a:solidFill>
              <a:srgbClr val="B40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16545" y="3356992"/>
            <a:ext cx="7355855"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5" name="TextBox 14">
            <a:hlinkClick r:id="" action="ppaction://hlinkshowjump?jump=nextslide"/>
          </p:cNvPr>
          <p:cNvSpPr txBox="1"/>
          <p:nvPr/>
        </p:nvSpPr>
        <p:spPr>
          <a:xfrm>
            <a:off x="5929322" y="6007705"/>
            <a:ext cx="1522998" cy="733663"/>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a:spAutoFit/>
          </a:bodyPr>
          <a:lstStyle/>
          <a:p>
            <a:pPr fontAlgn="auto">
              <a:spcBef>
                <a:spcPts val="0"/>
              </a:spcBef>
              <a:spcAft>
                <a:spcPts val="0"/>
              </a:spcAft>
              <a:defRPr/>
            </a:pPr>
            <a:r>
              <a:rPr lang="zh-CN" altLang="en-US" sz="1800" b="1" dirty="0"/>
              <a:t>句型提炼</a:t>
            </a:r>
          </a:p>
        </p:txBody>
      </p:sp>
      <p:pic>
        <p:nvPicPr>
          <p:cNvPr id="19" name="Picture 2" descr="H:\2015年修改\图片14.jpg"/>
          <p:cNvPicPr>
            <a:picLocks noChangeAspect="1" noChangeArrowheads="1"/>
          </p:cNvPicPr>
          <p:nvPr/>
        </p:nvPicPr>
        <p:blipFill>
          <a:blip r:embed="rId3"/>
          <a:srcRect/>
          <a:stretch>
            <a:fillRect/>
          </a:stretch>
        </p:blipFill>
        <p:spPr bwMode="auto">
          <a:xfrm>
            <a:off x="-32" y="-24"/>
            <a:ext cx="7229475" cy="1163637"/>
          </a:xfrm>
          <a:prstGeom prst="rect">
            <a:avLst/>
          </a:prstGeom>
          <a:noFill/>
        </p:spPr>
      </p:pic>
    </p:spTree>
    <p:extLst>
      <p:ext uri="{BB962C8B-B14F-4D97-AF65-F5344CB8AC3E}">
        <p14:creationId xmlns:p14="http://schemas.microsoft.com/office/powerpoint/2010/main" xmlns="" val="4110420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1"/>
          <p:cNvSpPr>
            <a:spLocks noChangeArrowheads="1"/>
          </p:cNvSpPr>
          <p:nvPr/>
        </p:nvSpPr>
        <p:spPr bwMode="auto">
          <a:xfrm>
            <a:off x="1538288" y="2060848"/>
            <a:ext cx="6273800" cy="451406"/>
          </a:xfrm>
          <a:prstGeom prst="rect">
            <a:avLst/>
          </a:prstGeom>
          <a:noFill/>
          <a:ln w="9525">
            <a:noFill/>
            <a:miter lim="800000"/>
            <a:headEnd/>
            <a:tailEnd/>
          </a:ln>
        </p:spPr>
        <p:txBody>
          <a:bodyPr>
            <a:spAutoFit/>
          </a:bodyPr>
          <a:lstStyle/>
          <a:p>
            <a:pPr>
              <a:lnSpc>
                <a:spcPts val="2800"/>
              </a:lnSpc>
            </a:pPr>
            <a:r>
              <a:rPr lang="en-US" altLang="zh-CN" sz="2600" b="1" dirty="0">
                <a:solidFill>
                  <a:srgbClr val="E46C0A"/>
                </a:solidFill>
                <a:latin typeface="Helvetica"/>
                <a:ea typeface="华文行楷" pitchFamily="2" charset="-122"/>
              </a:rPr>
              <a:t>Look at …, look at …. Can </a:t>
            </a:r>
            <a:r>
              <a:rPr lang="en-US" altLang="zh-CN" sz="2600" b="1" dirty="0" smtClean="0">
                <a:solidFill>
                  <a:srgbClr val="E46C0A"/>
                </a:solidFill>
                <a:latin typeface="Helvetica"/>
                <a:ea typeface="华文行楷" pitchFamily="2" charset="-122"/>
              </a:rPr>
              <a:t>you do </a:t>
            </a:r>
            <a:r>
              <a:rPr lang="en-US" altLang="zh-CN" sz="2600" b="1" dirty="0">
                <a:solidFill>
                  <a:srgbClr val="E46C0A"/>
                </a:solidFill>
                <a:latin typeface="Helvetica"/>
                <a:ea typeface="华文行楷" pitchFamily="2" charset="-122"/>
              </a:rPr>
              <a:t>…?</a:t>
            </a:r>
          </a:p>
        </p:txBody>
      </p:sp>
      <p:sp>
        <p:nvSpPr>
          <p:cNvPr id="5" name="TextBox 4"/>
          <p:cNvSpPr txBox="1"/>
          <p:nvPr/>
        </p:nvSpPr>
        <p:spPr>
          <a:xfrm>
            <a:off x="1538288" y="1412875"/>
            <a:ext cx="1952625" cy="523875"/>
          </a:xfrm>
          <a:prstGeom prst="rect">
            <a:avLst/>
          </a:prstGeom>
          <a:noFill/>
        </p:spPr>
        <p:txBody>
          <a:bodyPr>
            <a:spAutoFit/>
          </a:bodyPr>
          <a:lstStyle/>
          <a:p>
            <a:pPr fontAlgn="auto">
              <a:spcBef>
                <a:spcPts val="0"/>
              </a:spcBef>
              <a:spcAft>
                <a:spcPts val="0"/>
              </a:spcAft>
              <a:defRPr/>
            </a:pPr>
            <a:r>
              <a:rPr lang="zh-CN" altLang="en-US" sz="2800" b="1" dirty="0">
                <a:solidFill>
                  <a:schemeClr val="accent6">
                    <a:lumMod val="75000"/>
                  </a:schemeClr>
                </a:solidFill>
                <a:latin typeface="华文行楷" pitchFamily="2" charset="-122"/>
                <a:ea typeface="华文行楷" pitchFamily="2" charset="-122"/>
              </a:rPr>
              <a:t>句型提炼</a:t>
            </a:r>
          </a:p>
        </p:txBody>
      </p:sp>
      <p:sp>
        <p:nvSpPr>
          <p:cNvPr id="246788" name="TextBox 25"/>
          <p:cNvSpPr txBox="1">
            <a:spLocks noChangeArrowheads="1"/>
          </p:cNvSpPr>
          <p:nvPr/>
        </p:nvSpPr>
        <p:spPr bwMode="auto">
          <a:xfrm>
            <a:off x="1538288" y="3212976"/>
            <a:ext cx="1871662" cy="523875"/>
          </a:xfrm>
          <a:prstGeom prst="rect">
            <a:avLst/>
          </a:prstGeom>
          <a:noFill/>
          <a:ln w="9525">
            <a:noFill/>
            <a:miter lim="800000"/>
            <a:headEnd/>
            <a:tailEnd/>
          </a:ln>
        </p:spPr>
        <p:txBody>
          <a:bodyPr>
            <a:spAutoFit/>
          </a:bodyPr>
          <a:lstStyle/>
          <a:p>
            <a:r>
              <a:rPr lang="zh-CN" altLang="en-US" sz="2800" b="1" dirty="0">
                <a:solidFill>
                  <a:srgbClr val="71AE0E"/>
                </a:solidFill>
                <a:latin typeface="华文行楷" pitchFamily="2" charset="-122"/>
                <a:ea typeface="华文行楷" pitchFamily="2" charset="-122"/>
              </a:rPr>
              <a:t>应用提示</a:t>
            </a:r>
          </a:p>
        </p:txBody>
      </p:sp>
      <p:sp>
        <p:nvSpPr>
          <p:cNvPr id="6" name="矩形 5"/>
          <p:cNvSpPr>
            <a:spLocks noChangeArrowheads="1"/>
          </p:cNvSpPr>
          <p:nvPr/>
        </p:nvSpPr>
        <p:spPr bwMode="auto">
          <a:xfrm>
            <a:off x="1403648" y="3857628"/>
            <a:ext cx="6408440" cy="1020792"/>
          </a:xfrm>
          <a:prstGeom prst="rect">
            <a:avLst/>
          </a:prstGeom>
          <a:noFill/>
          <a:ln w="9525">
            <a:noFill/>
            <a:miter lim="800000"/>
            <a:headEnd/>
            <a:tailEnd/>
          </a:ln>
        </p:spPr>
        <p:txBody>
          <a:bodyPr wrap="square">
            <a:spAutoFit/>
          </a:bodyPr>
          <a:lstStyle/>
          <a:p>
            <a:pPr>
              <a:lnSpc>
                <a:spcPts val="2800"/>
              </a:lnSpc>
              <a:spcBef>
                <a:spcPct val="50000"/>
              </a:spcBef>
            </a:pPr>
            <a:r>
              <a:rPr lang="zh-CN" altLang="en-US" sz="2600" dirty="0" smtClean="0">
                <a:latin typeface="华文行楷" pitchFamily="2" charset="-122"/>
                <a:ea typeface="华文行楷" pitchFamily="2" charset="-122"/>
              </a:rPr>
              <a:t> </a:t>
            </a:r>
            <a:r>
              <a:rPr lang="zh-CN" altLang="en-US" sz="2600" dirty="0">
                <a:latin typeface="华文行楷" pitchFamily="2" charset="-122"/>
                <a:ea typeface="华文行楷" pitchFamily="2" charset="-122"/>
              </a:rPr>
              <a:t>用于表达</a:t>
            </a:r>
            <a:r>
              <a:rPr lang="zh-CN" altLang="en-US" sz="2600" dirty="0" smtClean="0">
                <a:latin typeface="华文行楷" pitchFamily="2" charset="-122"/>
                <a:ea typeface="华文行楷" pitchFamily="2" charset="-122"/>
              </a:rPr>
              <a:t>“</a:t>
            </a:r>
            <a:r>
              <a:rPr lang="zh-CN" altLang="en-US" sz="2600" dirty="0" smtClean="0">
                <a:solidFill>
                  <a:srgbClr val="71AE0E"/>
                </a:solidFill>
                <a:latin typeface="华文行楷" pitchFamily="2" charset="-122"/>
                <a:ea typeface="华文行楷" pitchFamily="2" charset="-122"/>
              </a:rPr>
              <a:t>对比</a:t>
            </a:r>
            <a:r>
              <a:rPr lang="zh-CN" altLang="en-US" sz="2600" dirty="0" smtClean="0">
                <a:latin typeface="华文行楷" pitchFamily="2" charset="-122"/>
                <a:ea typeface="华文行楷" pitchFamily="2" charset="-122"/>
              </a:rPr>
              <a:t>”</a:t>
            </a:r>
            <a:r>
              <a:rPr lang="zh-CN" altLang="en-US" sz="2600" dirty="0">
                <a:latin typeface="华文行楷" pitchFamily="2" charset="-122"/>
                <a:ea typeface="华文行楷" pitchFamily="2" charset="-122"/>
              </a:rPr>
              <a:t>。</a:t>
            </a:r>
          </a:p>
          <a:p>
            <a:pPr>
              <a:lnSpc>
                <a:spcPts val="2800"/>
              </a:lnSpc>
              <a:spcBef>
                <a:spcPct val="50000"/>
              </a:spcBef>
            </a:pPr>
            <a:endParaRPr lang="zh-CN" altLang="en-US" sz="2600" dirty="0">
              <a:latin typeface="华文行楷" pitchFamily="2" charset="-122"/>
              <a:ea typeface="华文行楷" pitchFamily="2" charset="-122"/>
            </a:endParaRPr>
          </a:p>
        </p:txBody>
      </p:sp>
      <p:cxnSp>
        <p:nvCxnSpPr>
          <p:cNvPr id="4" name="直接连接符 3"/>
          <p:cNvCxnSpPr/>
          <p:nvPr/>
        </p:nvCxnSpPr>
        <p:spPr>
          <a:xfrm>
            <a:off x="1621299" y="3694113"/>
            <a:ext cx="5893698" cy="0"/>
          </a:xfrm>
          <a:prstGeom prst="line">
            <a:avLst/>
          </a:prstGeom>
          <a:ln>
            <a:solidFill>
              <a:srgbClr val="71AE0E"/>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21299" y="1916832"/>
            <a:ext cx="5893698" cy="0"/>
          </a:xfrm>
          <a:prstGeom prst="line">
            <a:avLst/>
          </a:prstGeom>
          <a:ln>
            <a:solidFill>
              <a:schemeClr val="accent6">
                <a:lumMod val="75000"/>
              </a:schemeClr>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a:blip r:embed="rId3" cstate="print"/>
          <a:srcRect/>
          <a:stretch>
            <a:fillRect/>
          </a:stretch>
        </p:blipFill>
        <p:spPr bwMode="auto">
          <a:xfrm>
            <a:off x="0" y="5876925"/>
            <a:ext cx="4208463" cy="957263"/>
          </a:xfrm>
          <a:prstGeom prst="rect">
            <a:avLst/>
          </a:prstGeom>
          <a:noFill/>
          <a:ln w="9525">
            <a:noFill/>
            <a:miter lim="800000"/>
            <a:headEnd/>
            <a:tailEnd/>
          </a:ln>
        </p:spPr>
      </p:pic>
      <p:sp>
        <p:nvSpPr>
          <p:cNvPr id="18" name="TextBox 17">
            <a:hlinkClick r:id="" action="ppaction://hlinkshowjump?jump=nextslide"/>
          </p:cNvPr>
          <p:cNvSpPr txBox="1"/>
          <p:nvPr/>
        </p:nvSpPr>
        <p:spPr>
          <a:xfrm>
            <a:off x="5929322" y="5429264"/>
            <a:ext cx="1522998" cy="733663"/>
          </a:xfrm>
          <a:prstGeom prst="rightArrow">
            <a:avLst/>
          </a:prstGeom>
          <a:effectLst>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a:spAutoFit/>
          </a:bodyPr>
          <a:lstStyle/>
          <a:p>
            <a:pPr fontAlgn="auto">
              <a:spcBef>
                <a:spcPts val="0"/>
              </a:spcBef>
              <a:spcAft>
                <a:spcPts val="0"/>
              </a:spcAft>
              <a:defRPr/>
            </a:pPr>
            <a:r>
              <a:rPr lang="zh-CN" altLang="en-US" sz="1800" b="1" dirty="0" smtClean="0"/>
              <a:t>句型应用</a:t>
            </a:r>
            <a:endParaRPr lang="zh-CN" altLang="en-US" sz="1800" b="1" dirty="0"/>
          </a:p>
        </p:txBody>
      </p:sp>
      <p:pic>
        <p:nvPicPr>
          <p:cNvPr id="20" name="Picture 2" descr="H:\2015年修改\图片14.jpg"/>
          <p:cNvPicPr>
            <a:picLocks noChangeAspect="1" noChangeArrowheads="1"/>
          </p:cNvPicPr>
          <p:nvPr/>
        </p:nvPicPr>
        <p:blipFill>
          <a:blip r:embed="rId4"/>
          <a:srcRect/>
          <a:stretch>
            <a:fillRect/>
          </a:stretch>
        </p:blipFill>
        <p:spPr bwMode="auto">
          <a:xfrm>
            <a:off x="-32" y="-24"/>
            <a:ext cx="7229475" cy="1163637"/>
          </a:xfrm>
          <a:prstGeom prst="rect">
            <a:avLst/>
          </a:prstGeom>
          <a:noFill/>
        </p:spPr>
      </p:pic>
    </p:spTree>
    <p:extLst>
      <p:ext uri="{BB962C8B-B14F-4D97-AF65-F5344CB8AC3E}">
        <p14:creationId xmlns:p14="http://schemas.microsoft.com/office/powerpoint/2010/main" xmlns="" val="310050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7280" t="15609"/>
          <a:stretch/>
        </p:blipFill>
        <p:spPr bwMode="auto">
          <a:xfrm>
            <a:off x="0" y="1124744"/>
            <a:ext cx="9144000" cy="59766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文本框 5"/>
          <p:cNvSpPr txBox="1"/>
          <p:nvPr/>
        </p:nvSpPr>
        <p:spPr>
          <a:xfrm>
            <a:off x="827584" y="3564533"/>
            <a:ext cx="7416824" cy="505972"/>
          </a:xfrm>
          <a:prstGeom prst="rect">
            <a:avLst/>
          </a:prstGeom>
          <a:solidFill>
            <a:srgbClr val="FFC000"/>
          </a:solidFill>
          <a:effectLst>
            <a:softEdge rad="127000"/>
          </a:effectLst>
        </p:spPr>
        <p:txBody>
          <a:bodyPr wrap="square" rtlCol="0">
            <a:spAutoFit/>
          </a:bodyPr>
          <a:lstStyle/>
          <a:p>
            <a:pPr>
              <a:lnSpc>
                <a:spcPct val="120000"/>
              </a:lnSpc>
              <a:spcBef>
                <a:spcPct val="50000"/>
              </a:spcBef>
              <a:defRPr/>
            </a:pPr>
            <a:r>
              <a:rPr kumimoji="1" lang="en-US" altLang="zh-CN" sz="2400" dirty="0" smtClean="0">
                <a:solidFill>
                  <a:srgbClr val="000000"/>
                </a:solidFill>
              </a:rPr>
              <a:t>(tall buildings</a:t>
            </a:r>
            <a:r>
              <a:rPr kumimoji="1" lang="en-US" altLang="zh-CN" sz="2400" dirty="0">
                <a:solidFill>
                  <a:srgbClr val="000000"/>
                </a:solidFill>
              </a:rPr>
              <a:t>/</a:t>
            </a:r>
            <a:r>
              <a:rPr kumimoji="1" lang="en-US" altLang="zh-CN" sz="2400" dirty="0" smtClean="0">
                <a:solidFill>
                  <a:srgbClr val="000000"/>
                </a:solidFill>
              </a:rPr>
              <a:t>war stricken areas</a:t>
            </a:r>
            <a:r>
              <a:rPr kumimoji="1" lang="en-US" altLang="zh-CN" sz="2400" dirty="0" smtClean="0">
                <a:solidFill>
                  <a:schemeClr val="accent4">
                    <a:lumMod val="10000"/>
                  </a:schemeClr>
                </a:solidFill>
              </a:rPr>
              <a:t>/poor straw sheds</a:t>
            </a:r>
            <a:r>
              <a:rPr kumimoji="1" lang="en-US" altLang="zh-CN" sz="2400" dirty="0" smtClean="0">
                <a:solidFill>
                  <a:srgbClr val="000000"/>
                </a:solidFill>
              </a:rPr>
              <a:t>)</a:t>
            </a:r>
            <a:endParaRPr kumimoji="1" lang="en-US" altLang="zh-CN" sz="2400" dirty="0">
              <a:solidFill>
                <a:schemeClr val="accent4">
                  <a:lumMod val="10000"/>
                </a:schemeClr>
              </a:solidFill>
            </a:endParaRPr>
          </a:p>
        </p:txBody>
      </p:sp>
      <p:sp>
        <p:nvSpPr>
          <p:cNvPr id="23" name="TextBox 22"/>
          <p:cNvSpPr txBox="1"/>
          <p:nvPr/>
        </p:nvSpPr>
        <p:spPr>
          <a:xfrm>
            <a:off x="833376" y="1424389"/>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典型例句</a:t>
            </a:r>
            <a:endParaRPr lang="zh-CN" altLang="en-US" sz="2600" dirty="0">
              <a:solidFill>
                <a:schemeClr val="accent6">
                  <a:lumMod val="50000"/>
                </a:schemeClr>
              </a:solidFill>
              <a:latin typeface="华文行楷" pitchFamily="2" charset="-122"/>
              <a:ea typeface="华文行楷" pitchFamily="2" charset="-122"/>
            </a:endParaRPr>
          </a:p>
        </p:txBody>
      </p:sp>
      <p:sp>
        <p:nvSpPr>
          <p:cNvPr id="3" name="TextBox 2"/>
          <p:cNvSpPr txBox="1"/>
          <p:nvPr/>
        </p:nvSpPr>
        <p:spPr>
          <a:xfrm>
            <a:off x="816545" y="1772816"/>
            <a:ext cx="7787903" cy="1569660"/>
          </a:xfrm>
          <a:prstGeom prst="rect">
            <a:avLst/>
          </a:prstGeom>
          <a:noFill/>
        </p:spPr>
        <p:txBody>
          <a:bodyPr wrap="square" rtlCol="0">
            <a:spAutoFit/>
          </a:bodyPr>
          <a:lstStyle/>
          <a:p>
            <a:pPr fontAlgn="base">
              <a:spcBef>
                <a:spcPct val="50000"/>
              </a:spcBef>
              <a:spcAft>
                <a:spcPct val="0"/>
              </a:spcAft>
              <a:defRPr/>
            </a:pPr>
            <a:r>
              <a:rPr lang="zh-CN" altLang="en-US" sz="2400" dirty="0" smtClean="0">
                <a:latin typeface="华文行楷" pitchFamily="2" charset="-122"/>
                <a:ea typeface="华文行楷" pitchFamily="2" charset="-122"/>
              </a:rPr>
              <a:t>看看我们，住着高楼大厦，穿着耐克、阿迪，吃着麦当劳、肯德基，喝着百事和可乐。</a:t>
            </a:r>
            <a:r>
              <a:rPr lang="zh-CN" altLang="en-US" sz="2400" dirty="0">
                <a:latin typeface="华文行楷" pitchFamily="2" charset="-122"/>
                <a:ea typeface="华文行楷" pitchFamily="2" charset="-122"/>
              </a:rPr>
              <a:t>再</a:t>
            </a:r>
            <a:r>
              <a:rPr lang="zh-CN" altLang="en-US" sz="2400" dirty="0" smtClean="0">
                <a:latin typeface="华文行楷" pitchFamily="2" charset="-122"/>
                <a:ea typeface="华文行楷" pitchFamily="2" charset="-122"/>
              </a:rPr>
              <a:t>看看那些战乱地区的难民们，躲在破烂不堪的草棚里，没穿、没吃、没喝。我们怎么还能抱怨我们的生活呢？</a:t>
            </a:r>
          </a:p>
        </p:txBody>
      </p:sp>
      <p:sp>
        <p:nvSpPr>
          <p:cNvPr id="25" name="TextBox 24"/>
          <p:cNvSpPr txBox="1"/>
          <p:nvPr/>
        </p:nvSpPr>
        <p:spPr>
          <a:xfrm>
            <a:off x="755576" y="3224589"/>
            <a:ext cx="1650392" cy="492443"/>
          </a:xfrm>
          <a:prstGeom prst="rect">
            <a:avLst/>
          </a:prstGeom>
          <a:noFill/>
        </p:spPr>
        <p:txBody>
          <a:bodyPr wrap="square" rtlCol="0">
            <a:spAutoFit/>
          </a:bodyPr>
          <a:lstStyle/>
          <a:p>
            <a:r>
              <a:rPr lang="zh-CN" altLang="en-US" sz="2600" dirty="0" smtClean="0">
                <a:solidFill>
                  <a:schemeClr val="accent6">
                    <a:lumMod val="50000"/>
                  </a:schemeClr>
                </a:solidFill>
                <a:latin typeface="华文行楷" pitchFamily="2" charset="-122"/>
                <a:ea typeface="华文行楷" pitchFamily="2" charset="-122"/>
              </a:rPr>
              <a:t>意群提示</a:t>
            </a:r>
            <a:endParaRPr lang="zh-CN" altLang="en-US" sz="2600" dirty="0">
              <a:solidFill>
                <a:schemeClr val="accent6">
                  <a:lumMod val="50000"/>
                </a:schemeClr>
              </a:solidFill>
              <a:latin typeface="华文行楷" pitchFamily="2" charset="-122"/>
              <a:ea typeface="华文行楷" pitchFamily="2" charset="-122"/>
            </a:endParaRPr>
          </a:p>
        </p:txBody>
      </p:sp>
      <p:sp>
        <p:nvSpPr>
          <p:cNvPr id="16" name="矩形 15"/>
          <p:cNvSpPr>
            <a:spLocks noChangeArrowheads="1"/>
          </p:cNvSpPr>
          <p:nvPr/>
        </p:nvSpPr>
        <p:spPr bwMode="auto">
          <a:xfrm>
            <a:off x="959098" y="4005064"/>
            <a:ext cx="7789366" cy="2246769"/>
          </a:xfrm>
          <a:prstGeom prst="rect">
            <a:avLst/>
          </a:prstGeom>
          <a:noFill/>
          <a:ln w="9525">
            <a:noFill/>
            <a:miter lim="800000"/>
            <a:headEnd/>
            <a:tailEnd/>
          </a:ln>
        </p:spPr>
        <p:txBody>
          <a:bodyPr wrap="square">
            <a:spAutoFit/>
          </a:bodyPr>
          <a:lstStyle/>
          <a:p>
            <a:pPr>
              <a:lnSpc>
                <a:spcPts val="2800"/>
              </a:lnSpc>
              <a:spcBef>
                <a:spcPct val="50000"/>
              </a:spcBef>
              <a:defRPr/>
            </a:pPr>
            <a:r>
              <a:rPr kumimoji="1" lang="en-US" altLang="zh-CN" sz="2400" dirty="0" smtClean="0">
                <a:latin typeface="Helvetica"/>
              </a:rPr>
              <a:t>Look at us, living in </a:t>
            </a:r>
            <a:r>
              <a:rPr kumimoji="1" lang="en-US" altLang="zh-CN" sz="2400" dirty="0" smtClean="0">
                <a:solidFill>
                  <a:srgbClr val="FF6600"/>
                </a:solidFill>
                <a:latin typeface="Helvetica"/>
              </a:rPr>
              <a:t>tall buildings</a:t>
            </a:r>
            <a:r>
              <a:rPr kumimoji="1" lang="en-US" altLang="zh-CN" sz="2400" dirty="0" smtClean="0">
                <a:latin typeface="Helvetica"/>
              </a:rPr>
              <a:t>, wearing Nike and Adidas, eating McDonalds and KFCs, </a:t>
            </a:r>
            <a:r>
              <a:rPr kumimoji="1" lang="en-US" altLang="zh-CN" sz="2400" dirty="0">
                <a:latin typeface="Helvetica"/>
              </a:rPr>
              <a:t>drinking </a:t>
            </a:r>
            <a:r>
              <a:rPr kumimoji="1" lang="en-US" altLang="zh-CN" sz="2400" dirty="0" smtClean="0">
                <a:latin typeface="Helvetica"/>
              </a:rPr>
              <a:t>Pepsis and Colas. Look at the refugees in </a:t>
            </a:r>
            <a:r>
              <a:rPr kumimoji="1" lang="en-US" altLang="zh-CN" sz="2400" dirty="0" smtClean="0">
                <a:solidFill>
                  <a:srgbClr val="FF6600"/>
                </a:solidFill>
                <a:latin typeface="Helvetica"/>
              </a:rPr>
              <a:t>the war stricken areas</a:t>
            </a:r>
            <a:r>
              <a:rPr kumimoji="1" lang="en-US" altLang="zh-CN" sz="2400" dirty="0" smtClean="0">
                <a:latin typeface="Helvetica"/>
              </a:rPr>
              <a:t>, sheltering in </a:t>
            </a:r>
            <a:r>
              <a:rPr kumimoji="1" lang="en-US" altLang="zh-CN" sz="2400" dirty="0" smtClean="0">
                <a:solidFill>
                  <a:srgbClr val="FF6600"/>
                </a:solidFill>
                <a:latin typeface="Helvetica"/>
              </a:rPr>
              <a:t>poor straw sheds</a:t>
            </a:r>
            <a:r>
              <a:rPr kumimoji="1" lang="en-US" altLang="zh-CN" sz="2400" dirty="0" smtClean="0">
                <a:latin typeface="Helvetica"/>
              </a:rPr>
              <a:t>, having almost nothing to wear, to eat and to drink. How can we complain about our lives?</a:t>
            </a:r>
          </a:p>
        </p:txBody>
      </p:sp>
      <p:pic>
        <p:nvPicPr>
          <p:cNvPr id="19" name="Picture 2" descr="H:\2015年修改\图片14.jpg"/>
          <p:cNvPicPr>
            <a:picLocks noChangeAspect="1" noChangeArrowheads="1"/>
          </p:cNvPicPr>
          <p:nvPr/>
        </p:nvPicPr>
        <p:blipFill>
          <a:blip r:embed="rId3"/>
          <a:srcRect/>
          <a:stretch>
            <a:fillRect/>
          </a:stretch>
        </p:blipFill>
        <p:spPr bwMode="auto">
          <a:xfrm>
            <a:off x="-32" y="-24"/>
            <a:ext cx="7229475" cy="1163637"/>
          </a:xfrm>
          <a:prstGeom prst="rect">
            <a:avLst/>
          </a:prstGeom>
          <a:noFill/>
        </p:spPr>
      </p:pic>
    </p:spTree>
    <p:extLst>
      <p:ext uri="{BB962C8B-B14F-4D97-AF65-F5344CB8AC3E}">
        <p14:creationId xmlns:p14="http://schemas.microsoft.com/office/powerpoint/2010/main" xmlns="" val="350060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p:bldP spid="3" grpId="0"/>
      <p:bldP spid="25" grpId="0"/>
      <p:bldP spid="16"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grpSp>
        <p:nvGrpSpPr>
          <p:cNvPr id="15" name="Group 35"/>
          <p:cNvGrpSpPr>
            <a:grpSpLocks/>
          </p:cNvGrpSpPr>
          <p:nvPr/>
        </p:nvGrpSpPr>
        <p:grpSpPr bwMode="auto">
          <a:xfrm rot="872659">
            <a:off x="5037510" y="1587656"/>
            <a:ext cx="3789428" cy="2439979"/>
            <a:chOff x="3387742" y="3567824"/>
            <a:chExt cx="1767998" cy="1516886"/>
          </a:xfrm>
        </p:grpSpPr>
        <p:grpSp>
          <p:nvGrpSpPr>
            <p:cNvPr id="20" name="Group 21"/>
            <p:cNvGrpSpPr>
              <a:grpSpLocks/>
            </p:cNvGrpSpPr>
            <p:nvPr/>
          </p:nvGrpSpPr>
          <p:grpSpPr bwMode="auto">
            <a:xfrm rot="-396937">
              <a:off x="3387742" y="3567824"/>
              <a:ext cx="1767998" cy="1516886"/>
              <a:chOff x="772339" y="618631"/>
              <a:chExt cx="1767998" cy="1516886"/>
            </a:xfrm>
          </p:grpSpPr>
          <p:sp>
            <p:nvSpPr>
              <p:cNvPr id="22" name="Freeform 6"/>
              <p:cNvSpPr>
                <a:spLocks/>
              </p:cNvSpPr>
              <p:nvPr/>
            </p:nvSpPr>
            <p:spPr bwMode="auto">
              <a:xfrm rot="346487">
                <a:off x="800037" y="664470"/>
                <a:ext cx="1740300" cy="1303890"/>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71AE0E"/>
                </a:solidFill>
                <a:round/>
                <a:headEnd/>
                <a:tailEnd/>
              </a:ln>
              <a:effectLst>
                <a:glow rad="228600">
                  <a:schemeClr val="accent3">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latin typeface="Arial" pitchFamily="34" charset="0"/>
                    <a:ea typeface="PMingLiU" pitchFamily="18" charset="-120"/>
                  </a:rPr>
                  <a:t>  </a:t>
                </a:r>
              </a:p>
            </p:txBody>
          </p:sp>
          <p:sp>
            <p:nvSpPr>
              <p:cNvPr id="30" name="Freeform 6"/>
              <p:cNvSpPr>
                <a:spLocks/>
              </p:cNvSpPr>
              <p:nvPr/>
            </p:nvSpPr>
            <p:spPr bwMode="auto">
              <a:xfrm rot="485220">
                <a:off x="772339" y="618631"/>
                <a:ext cx="1741616" cy="1516886"/>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headEnd/>
                <a:tailEnd/>
              </a:ln>
            </p:spPr>
            <p:txBody>
              <a:bodyPr/>
              <a:lstStyle/>
              <a:p>
                <a:pPr fontAlgn="auto">
                  <a:spcBef>
                    <a:spcPts val="0"/>
                  </a:spcBef>
                  <a:spcAft>
                    <a:spcPts val="0"/>
                  </a:spcAft>
                  <a:defRPr/>
                </a:pPr>
                <a:endParaRPr lang="zh-CN" altLang="en-US" sz="2600" kern="0">
                  <a:solidFill>
                    <a:srgbClr val="99CC00"/>
                  </a:solidFill>
                  <a:latin typeface="Arial" pitchFamily="34" charset="0"/>
                  <a:ea typeface="楷体_GB2312" pitchFamily="49" charset="-122"/>
                </a:endParaRPr>
              </a:p>
            </p:txBody>
          </p:sp>
        </p:grpSp>
        <p:sp>
          <p:nvSpPr>
            <p:cNvPr id="21" name="TextBox 28"/>
            <p:cNvSpPr txBox="1">
              <a:spLocks noChangeArrowheads="1"/>
            </p:cNvSpPr>
            <p:nvPr/>
          </p:nvSpPr>
          <p:spPr bwMode="auto">
            <a:xfrm rot="21540000">
              <a:off x="3529927" y="3750584"/>
              <a:ext cx="1504314" cy="1123875"/>
            </a:xfrm>
            <a:prstGeom prst="rect">
              <a:avLst/>
            </a:prstGeom>
            <a:noFill/>
            <a:ln w="9525">
              <a:noFill/>
              <a:miter lim="800000"/>
              <a:headEnd/>
              <a:tailEnd/>
            </a:ln>
          </p:spPr>
          <p:txBody>
            <a:bodyPr>
              <a:spAutoFit/>
            </a:bodyPr>
            <a:lstStyle/>
            <a:p>
              <a:pPr algn="just" eaLnBrk="0" hangingPunct="0">
                <a:lnSpc>
                  <a:spcPct val="85000"/>
                </a:lnSpc>
              </a:pPr>
              <a:r>
                <a:rPr kumimoji="1" lang="zh-CN" altLang="en-US" sz="2600" dirty="0">
                  <a:solidFill>
                    <a:srgbClr val="000000"/>
                  </a:solidFill>
                  <a:latin typeface="华文行楷" pitchFamily="2" charset="-122"/>
                  <a:ea typeface="华文行楷" pitchFamily="2" charset="-122"/>
                  <a:cs typeface="华文新魏" pitchFamily="2" charset="-122"/>
                </a:rPr>
                <a:t>她已经是</a:t>
              </a:r>
              <a:r>
                <a:rPr kumimoji="1" lang="zh-CN" altLang="en-US" sz="2600" dirty="0" smtClean="0">
                  <a:solidFill>
                    <a:srgbClr val="000000"/>
                  </a:solidFill>
                  <a:latin typeface="华文行楷" pitchFamily="2" charset="-122"/>
                  <a:ea typeface="华文行楷" pitchFamily="2" charset="-122"/>
                  <a:cs typeface="华文新魏" pitchFamily="2" charset="-122"/>
                </a:rPr>
                <a:t>“光彩照人”了。</a:t>
              </a:r>
              <a:r>
                <a:rPr kumimoji="1" lang="zh-CN" altLang="en-US" sz="2600" dirty="0">
                  <a:solidFill>
                    <a:srgbClr val="000000"/>
                  </a:solidFill>
                  <a:latin typeface="华文行楷" pitchFamily="2" charset="-122"/>
                  <a:ea typeface="华文行楷" pitchFamily="2" charset="-122"/>
                  <a:cs typeface="华文新魏" pitchFamily="2" charset="-122"/>
                </a:rPr>
                <a:t>但</a:t>
              </a:r>
              <a:r>
                <a:rPr kumimoji="1" lang="zh-CN" altLang="en-US" sz="2600" dirty="0" smtClean="0">
                  <a:solidFill>
                    <a:srgbClr val="000000"/>
                  </a:solidFill>
                  <a:latin typeface="华文行楷" pitchFamily="2" charset="-122"/>
                  <a:ea typeface="华文行楷" pitchFamily="2" charset="-122"/>
                  <a:cs typeface="华文新魏" pitchFamily="2" charset="-122"/>
                </a:rPr>
                <a:t>我能够施</a:t>
              </a:r>
              <a:r>
                <a:rPr kumimoji="1" lang="zh-CN" altLang="en-US" sz="2600" dirty="0">
                  <a:solidFill>
                    <a:srgbClr val="000000"/>
                  </a:solidFill>
                  <a:latin typeface="华文行楷" pitchFamily="2" charset="-122"/>
                  <a:ea typeface="华文行楷" pitchFamily="2" charset="-122"/>
                  <a:cs typeface="华文新魏" pitchFamily="2" charset="-122"/>
                </a:rPr>
                <a:t>予她足够多</a:t>
              </a:r>
              <a:r>
                <a:rPr kumimoji="1" lang="zh-CN" altLang="en-US" sz="2600" dirty="0" smtClean="0">
                  <a:solidFill>
                    <a:srgbClr val="000000"/>
                  </a:solidFill>
                  <a:latin typeface="华文行楷" pitchFamily="2" charset="-122"/>
                  <a:ea typeface="华文行楷" pitchFamily="2" charset="-122"/>
                  <a:cs typeface="华文新魏" pitchFamily="2" charset="-122"/>
                </a:rPr>
                <a:t>的“智慧之珠”</a:t>
              </a:r>
              <a:r>
                <a:rPr kumimoji="1" lang="zh-CN" altLang="en-US" sz="2600" dirty="0">
                  <a:solidFill>
                    <a:srgbClr val="000000"/>
                  </a:solidFill>
                  <a:latin typeface="华文行楷" pitchFamily="2" charset="-122"/>
                  <a:ea typeface="华文行楷" pitchFamily="2" charset="-122"/>
                  <a:cs typeface="华文新魏" pitchFamily="2" charset="-122"/>
                </a:rPr>
                <a:t>，让她变得“谈吐优雅”。</a:t>
              </a:r>
              <a:endParaRPr kumimoji="1" lang="en-US" altLang="zh-CN" sz="2600" dirty="0">
                <a:solidFill>
                  <a:srgbClr val="000000"/>
                </a:solidFill>
                <a:latin typeface="华文行楷" pitchFamily="2" charset="-122"/>
                <a:ea typeface="华文行楷" pitchFamily="2" charset="-122"/>
                <a:cs typeface="华文新魏" pitchFamily="2" charset="-122"/>
              </a:endParaRPr>
            </a:p>
          </p:txBody>
        </p:sp>
      </p:grpSp>
      <p:pic>
        <p:nvPicPr>
          <p:cNvPr id="60418" name="Picture 2" descr="H:\2015年修改\图片15.jpg"/>
          <p:cNvPicPr>
            <a:picLocks noChangeAspect="1" noChangeArrowheads="1"/>
          </p:cNvPicPr>
          <p:nvPr/>
        </p:nvPicPr>
        <p:blipFill>
          <a:blip r:embed="rId4"/>
          <a:srcRect/>
          <a:stretch>
            <a:fillRect/>
          </a:stretch>
        </p:blipFill>
        <p:spPr bwMode="auto">
          <a:xfrm>
            <a:off x="0" y="-24"/>
            <a:ext cx="8796337" cy="1163637"/>
          </a:xfrm>
          <a:prstGeom prst="rect">
            <a:avLst/>
          </a:prstGeom>
          <a:noFill/>
        </p:spPr>
      </p:pic>
      <p:grpSp>
        <p:nvGrpSpPr>
          <p:cNvPr id="23" name="Group 35"/>
          <p:cNvGrpSpPr>
            <a:grpSpLocks/>
          </p:cNvGrpSpPr>
          <p:nvPr/>
        </p:nvGrpSpPr>
        <p:grpSpPr bwMode="auto">
          <a:xfrm rot="-1117645">
            <a:off x="327155" y="2426365"/>
            <a:ext cx="5092442" cy="3116337"/>
            <a:chOff x="3388564" y="3501395"/>
            <a:chExt cx="1756176" cy="1572060"/>
          </a:xfrm>
        </p:grpSpPr>
        <p:grpSp>
          <p:nvGrpSpPr>
            <p:cNvPr id="24" name="Group 21"/>
            <p:cNvGrpSpPr>
              <a:grpSpLocks/>
            </p:cNvGrpSpPr>
            <p:nvPr/>
          </p:nvGrpSpPr>
          <p:grpSpPr bwMode="auto">
            <a:xfrm rot="-396937">
              <a:off x="3388564" y="3501395"/>
              <a:ext cx="1756176" cy="1572060"/>
              <a:chOff x="777669" y="551874"/>
              <a:chExt cx="1756176" cy="1572060"/>
            </a:xfrm>
          </p:grpSpPr>
          <p:sp>
            <p:nvSpPr>
              <p:cNvPr id="26" name="Freeform 6"/>
              <p:cNvSpPr>
                <a:spLocks/>
              </p:cNvSpPr>
              <p:nvPr/>
            </p:nvSpPr>
            <p:spPr bwMode="auto">
              <a:xfrm rot="346487">
                <a:off x="793537" y="663226"/>
                <a:ext cx="1740308" cy="1460708"/>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sz="1800" kern="0">
                    <a:solidFill>
                      <a:sysClr val="windowText" lastClr="000000"/>
                    </a:solidFill>
                    <a:latin typeface="Arial" pitchFamily="34" charset="0"/>
                    <a:ea typeface="PMingLiU" pitchFamily="18" charset="-120"/>
                  </a:rPr>
                  <a:t>  </a:t>
                </a:r>
              </a:p>
            </p:txBody>
          </p:sp>
          <p:sp>
            <p:nvSpPr>
              <p:cNvPr id="27" name="Freeform 6"/>
              <p:cNvSpPr>
                <a:spLocks/>
              </p:cNvSpPr>
              <p:nvPr/>
            </p:nvSpPr>
            <p:spPr bwMode="auto">
              <a:xfrm rot="485220">
                <a:off x="777669" y="551874"/>
                <a:ext cx="1741712" cy="1535185"/>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5" cstate="print"/>
                <a:tile tx="0" ty="0" sx="100000" sy="100000" flip="none" algn="tl"/>
              </a:blipFill>
              <a:ln w="9525">
                <a:noFill/>
                <a:round/>
                <a:headEnd/>
                <a:tailEnd/>
              </a:ln>
            </p:spPr>
            <p:txBody>
              <a:bodyPr/>
              <a:lstStyle/>
              <a:p>
                <a:pPr fontAlgn="auto">
                  <a:spcBef>
                    <a:spcPts val="0"/>
                  </a:spcBef>
                  <a:spcAft>
                    <a:spcPts val="0"/>
                  </a:spcAft>
                  <a:defRPr/>
                </a:pPr>
                <a:endParaRPr lang="zh-CN" altLang="en-US" sz="1800" kern="0">
                  <a:solidFill>
                    <a:srgbClr val="8E0000"/>
                  </a:solidFill>
                  <a:latin typeface="Arial" pitchFamily="34" charset="0"/>
                  <a:ea typeface="楷体_GB2312" pitchFamily="49" charset="-122"/>
                </a:endParaRPr>
              </a:p>
            </p:txBody>
          </p:sp>
        </p:grpSp>
        <p:sp>
          <p:nvSpPr>
            <p:cNvPr id="25" name="TextBox 28"/>
            <p:cNvSpPr txBox="1">
              <a:spLocks noChangeArrowheads="1"/>
            </p:cNvSpPr>
            <p:nvPr/>
          </p:nvSpPr>
          <p:spPr bwMode="auto">
            <a:xfrm rot="21540000">
              <a:off x="3463006" y="3634537"/>
              <a:ext cx="1591767" cy="1257608"/>
            </a:xfrm>
            <a:prstGeom prst="rect">
              <a:avLst/>
            </a:prstGeom>
            <a:noFill/>
            <a:ln w="9525">
              <a:noFill/>
              <a:miter lim="800000"/>
              <a:headEnd/>
              <a:tailEnd/>
            </a:ln>
          </p:spPr>
          <p:txBody>
            <a:bodyPr wrap="square">
              <a:spAutoFit/>
            </a:bodyPr>
            <a:lstStyle/>
            <a:p>
              <a:pPr algn="just" fontAlgn="auto">
                <a:lnSpc>
                  <a:spcPct val="150000"/>
                </a:lnSpc>
                <a:spcBef>
                  <a:spcPts val="0"/>
                </a:spcBef>
                <a:spcAft>
                  <a:spcPts val="0"/>
                </a:spcAft>
                <a:defRPr/>
              </a:pPr>
              <a:r>
                <a:rPr kumimoji="1" lang="en-US" altLang="zh-CN" sz="2600" dirty="0" smtClean="0">
                  <a:solidFill>
                    <a:srgbClr val="8E0000"/>
                  </a:solidFill>
                  <a:latin typeface="Helvetica"/>
                  <a:ea typeface="楷体"/>
                  <a:cs typeface="华文新魏" charset="0"/>
                </a:rPr>
                <a:t>a. “Radiant</a:t>
              </a:r>
              <a:r>
                <a:rPr kumimoji="1" lang="en-US" altLang="zh-CN" sz="2600" dirty="0">
                  <a:solidFill>
                    <a:srgbClr val="8E0000"/>
                  </a:solidFill>
                  <a:latin typeface="Helvetica"/>
                  <a:ea typeface="楷体"/>
                  <a:cs typeface="华文新魏" charset="0"/>
                </a:rPr>
                <a:t>” she was already. I could dispense her enough pearls of wisdom to make </a:t>
              </a:r>
              <a:r>
                <a:rPr kumimoji="1" lang="en-US" altLang="zh-CN" sz="2600" dirty="0" smtClean="0">
                  <a:solidFill>
                    <a:srgbClr val="8E0000"/>
                  </a:solidFill>
                  <a:latin typeface="Helvetica"/>
                  <a:ea typeface="楷体"/>
                  <a:cs typeface="华文新魏" charset="0"/>
                </a:rPr>
                <a:t>her “well-spoken”. (Para.3, L1)</a:t>
              </a:r>
            </a:p>
          </p:txBody>
        </p:sp>
      </p:grpSp>
    </p:spTree>
    <p:extLst>
      <p:ext uri="{BB962C8B-B14F-4D97-AF65-F5344CB8AC3E}">
        <p14:creationId xmlns:p14="http://schemas.microsoft.com/office/powerpoint/2010/main" xmlns="" val="2615220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strVal val="#ppt_w*0.70"/>
                                          </p:val>
                                        </p:tav>
                                        <p:tav tm="100000">
                                          <p:val>
                                            <p:strVal val="#ppt_w"/>
                                          </p:val>
                                        </p:tav>
                                      </p:tavLst>
                                    </p:anim>
                                    <p:anim calcmode="lin" valueType="num">
                                      <p:cBhvr>
                                        <p:cTn id="8" dur="1000" fill="hold"/>
                                        <p:tgtEl>
                                          <p:spTgt spid="23"/>
                                        </p:tgtEl>
                                        <p:attrNameLst>
                                          <p:attrName>ppt_h</p:attrName>
                                        </p:attrNameLst>
                                      </p:cBhvr>
                                      <p:tavLst>
                                        <p:tav tm="0">
                                          <p:val>
                                            <p:strVal val="#ppt_h"/>
                                          </p:val>
                                        </p:tav>
                                        <p:tav tm="100000">
                                          <p:val>
                                            <p:strVal val="#ppt_h"/>
                                          </p:val>
                                        </p:tav>
                                      </p:tavLst>
                                    </p:anim>
                                    <p:animEffect transition="in" filter="fade">
                                      <p:cBhvr>
                                        <p:cTn id="9" dur="1000"/>
                                        <p:tgtEl>
                                          <p:spTgt spid="23"/>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1000" fill="hold"/>
                                        <p:tgtEl>
                                          <p:spTgt spid="15"/>
                                        </p:tgtEl>
                                        <p:attrNameLst>
                                          <p:attrName>ppt_w</p:attrName>
                                        </p:attrNameLst>
                                      </p:cBhvr>
                                      <p:tavLst>
                                        <p:tav tm="0">
                                          <p:val>
                                            <p:strVal val="#ppt_w*0.70"/>
                                          </p:val>
                                        </p:tav>
                                        <p:tav tm="100000">
                                          <p:val>
                                            <p:strVal val="#ppt_w"/>
                                          </p:val>
                                        </p:tav>
                                      </p:tavLst>
                                    </p:anim>
                                    <p:anim calcmode="lin" valueType="num">
                                      <p:cBhvr>
                                        <p:cTn id="15" dur="1000" fill="hold"/>
                                        <p:tgtEl>
                                          <p:spTgt spid="15"/>
                                        </p:tgtEl>
                                        <p:attrNameLst>
                                          <p:attrName>ppt_h</p:attrName>
                                        </p:attrNameLst>
                                      </p:cBhvr>
                                      <p:tavLst>
                                        <p:tav tm="0">
                                          <p:val>
                                            <p:strVal val="#ppt_h"/>
                                          </p:val>
                                        </p:tav>
                                        <p:tav tm="100000">
                                          <p:val>
                                            <p:strVal val="#ppt_h"/>
                                          </p:val>
                                        </p:tav>
                                      </p:tavLst>
                                    </p:anim>
                                    <p:animEffect transition="in" filter="fade">
                                      <p:cBhvr>
                                        <p:cTn id="16"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pic>
        <p:nvPicPr>
          <p:cNvPr id="17" name="Picture 2" descr="H:\2015年修改\图片15.jpg"/>
          <p:cNvPicPr>
            <a:picLocks noChangeAspect="1" noChangeArrowheads="1"/>
          </p:cNvPicPr>
          <p:nvPr/>
        </p:nvPicPr>
        <p:blipFill>
          <a:blip r:embed="rId4"/>
          <a:srcRect/>
          <a:stretch>
            <a:fillRect/>
          </a:stretch>
        </p:blipFill>
        <p:spPr bwMode="auto">
          <a:xfrm>
            <a:off x="0" y="-24"/>
            <a:ext cx="8796337" cy="1163637"/>
          </a:xfrm>
          <a:prstGeom prst="rect">
            <a:avLst/>
          </a:prstGeom>
          <a:noFill/>
        </p:spPr>
      </p:pic>
      <p:grpSp>
        <p:nvGrpSpPr>
          <p:cNvPr id="13" name="组合 12"/>
          <p:cNvGrpSpPr/>
          <p:nvPr/>
        </p:nvGrpSpPr>
        <p:grpSpPr>
          <a:xfrm>
            <a:off x="5110052" y="1416139"/>
            <a:ext cx="3730062" cy="2347643"/>
            <a:chOff x="5110052" y="1416139"/>
            <a:chExt cx="3730062" cy="2347643"/>
          </a:xfrm>
        </p:grpSpPr>
        <p:grpSp>
          <p:nvGrpSpPr>
            <p:cNvPr id="18" name="Group 35"/>
            <p:cNvGrpSpPr>
              <a:grpSpLocks/>
            </p:cNvGrpSpPr>
            <p:nvPr/>
          </p:nvGrpSpPr>
          <p:grpSpPr bwMode="auto">
            <a:xfrm rot="872659">
              <a:off x="5235467" y="1416139"/>
              <a:ext cx="3510840" cy="2171700"/>
              <a:chOff x="3386735" y="3573290"/>
              <a:chExt cx="1741311" cy="1314597"/>
            </a:xfrm>
          </p:grpSpPr>
          <p:sp>
            <p:nvSpPr>
              <p:cNvPr id="25" name="Freeform 6"/>
              <p:cNvSpPr>
                <a:spLocks/>
              </p:cNvSpPr>
              <p:nvPr/>
            </p:nvSpPr>
            <p:spPr bwMode="auto">
              <a:xfrm rot="88283">
                <a:off x="3386735" y="3573290"/>
                <a:ext cx="1741311" cy="1314597"/>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headEnd/>
                <a:tailEnd/>
              </a:ln>
            </p:spPr>
            <p:txBody>
              <a:bodyPr/>
              <a:lstStyle/>
              <a:p>
                <a:pPr fontAlgn="auto">
                  <a:spcBef>
                    <a:spcPts val="0"/>
                  </a:spcBef>
                  <a:spcAft>
                    <a:spcPts val="0"/>
                  </a:spcAft>
                  <a:defRPr/>
                </a:pPr>
                <a:endParaRPr lang="zh-CN" altLang="en-US" sz="2600" kern="0">
                  <a:solidFill>
                    <a:srgbClr val="99CC00"/>
                  </a:solidFill>
                  <a:latin typeface="Arial" pitchFamily="34" charset="0"/>
                  <a:ea typeface="楷体_GB2312" pitchFamily="49" charset="-122"/>
                </a:endParaRPr>
              </a:p>
            </p:txBody>
          </p:sp>
          <p:sp>
            <p:nvSpPr>
              <p:cNvPr id="23" name="TextBox 28"/>
              <p:cNvSpPr txBox="1">
                <a:spLocks noChangeArrowheads="1"/>
              </p:cNvSpPr>
              <p:nvPr/>
            </p:nvSpPr>
            <p:spPr bwMode="auto">
              <a:xfrm rot="21540000">
                <a:off x="3530595" y="4143041"/>
                <a:ext cx="1504314" cy="540289"/>
              </a:xfrm>
              <a:prstGeom prst="rect">
                <a:avLst/>
              </a:prstGeom>
              <a:noFill/>
              <a:ln w="9525">
                <a:noFill/>
                <a:miter lim="800000"/>
                <a:headEnd/>
                <a:tailEnd/>
              </a:ln>
            </p:spPr>
            <p:txBody>
              <a:bodyPr>
                <a:spAutoFit/>
              </a:bodyPr>
              <a:lstStyle/>
              <a:p>
                <a:pPr algn="just" eaLnBrk="0" hangingPunct="0"/>
                <a:r>
                  <a:rPr kumimoji="1" lang="zh-CN" altLang="en-US" sz="2600" dirty="0">
                    <a:solidFill>
                      <a:srgbClr val="000000"/>
                    </a:solidFill>
                    <a:latin typeface="华文行楷" pitchFamily="2" charset="-122"/>
                    <a:ea typeface="华文行楷" pitchFamily="2" charset="-122"/>
                    <a:cs typeface="华文新魏" pitchFamily="2" charset="-122"/>
                  </a:rPr>
                  <a:t>我们可以成为很好</a:t>
                </a:r>
                <a:r>
                  <a:rPr kumimoji="1" lang="zh-CN" altLang="en-US" sz="2600" dirty="0" smtClean="0">
                    <a:solidFill>
                      <a:srgbClr val="000000"/>
                    </a:solidFill>
                    <a:latin typeface="华文行楷" pitchFamily="2" charset="-122"/>
                    <a:ea typeface="华文行楷" pitchFamily="2" charset="-122"/>
                    <a:cs typeface="华文新魏" pitchFamily="2" charset="-122"/>
                  </a:rPr>
                  <a:t>的一对儿。</a:t>
                </a:r>
                <a:endParaRPr kumimoji="1" lang="zh-CN" altLang="en-US" sz="2600" dirty="0">
                  <a:solidFill>
                    <a:srgbClr val="000000"/>
                  </a:solidFill>
                  <a:latin typeface="华文行楷" pitchFamily="2" charset="-122"/>
                  <a:ea typeface="华文行楷" pitchFamily="2" charset="-122"/>
                  <a:cs typeface="华文新魏" pitchFamily="2" charset="-122"/>
                </a:endParaRPr>
              </a:p>
            </p:txBody>
          </p:sp>
        </p:grpSp>
        <p:sp>
          <p:nvSpPr>
            <p:cNvPr id="34" name="Freeform 6"/>
            <p:cNvSpPr>
              <a:spLocks/>
            </p:cNvSpPr>
            <p:nvPr/>
          </p:nvSpPr>
          <p:spPr bwMode="auto">
            <a:xfrm rot="822209">
              <a:off x="5110052" y="1666417"/>
              <a:ext cx="3730062" cy="2097365"/>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71AE0E"/>
              </a:solidFill>
              <a:round/>
              <a:headEnd/>
              <a:tailEnd/>
            </a:ln>
            <a:effectLst>
              <a:glow rad="228600">
                <a:schemeClr val="accent3">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latin typeface="Arial" pitchFamily="34" charset="0"/>
                  <a:ea typeface="PMingLiU" pitchFamily="18" charset="-120"/>
                </a:rPr>
                <a:t>  </a:t>
              </a:r>
            </a:p>
          </p:txBody>
        </p:sp>
      </p:grpSp>
      <p:grpSp>
        <p:nvGrpSpPr>
          <p:cNvPr id="29" name="Group 35"/>
          <p:cNvGrpSpPr>
            <a:grpSpLocks/>
          </p:cNvGrpSpPr>
          <p:nvPr/>
        </p:nvGrpSpPr>
        <p:grpSpPr bwMode="auto">
          <a:xfrm rot="-1117645">
            <a:off x="367149" y="2517861"/>
            <a:ext cx="5075696" cy="3015910"/>
            <a:chOff x="3397238" y="3551555"/>
            <a:chExt cx="1750401" cy="1521399"/>
          </a:xfrm>
        </p:grpSpPr>
        <p:grpSp>
          <p:nvGrpSpPr>
            <p:cNvPr id="30" name="Group 21"/>
            <p:cNvGrpSpPr>
              <a:grpSpLocks/>
            </p:cNvGrpSpPr>
            <p:nvPr/>
          </p:nvGrpSpPr>
          <p:grpSpPr bwMode="auto">
            <a:xfrm rot="-396937">
              <a:off x="3397238" y="3551555"/>
              <a:ext cx="1750401" cy="1521399"/>
              <a:chOff x="783444" y="602535"/>
              <a:chExt cx="1750401" cy="1521399"/>
            </a:xfrm>
          </p:grpSpPr>
          <p:sp>
            <p:nvSpPr>
              <p:cNvPr id="32" name="Freeform 6"/>
              <p:cNvSpPr>
                <a:spLocks/>
              </p:cNvSpPr>
              <p:nvPr/>
            </p:nvSpPr>
            <p:spPr bwMode="auto">
              <a:xfrm rot="346487">
                <a:off x="793537" y="663226"/>
                <a:ext cx="1740308" cy="1460708"/>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sz="1800" kern="0">
                    <a:solidFill>
                      <a:sysClr val="windowText" lastClr="000000"/>
                    </a:solidFill>
                    <a:latin typeface="Arial" pitchFamily="34" charset="0"/>
                    <a:ea typeface="PMingLiU" pitchFamily="18" charset="-120"/>
                  </a:rPr>
                  <a:t>  </a:t>
                </a:r>
              </a:p>
            </p:txBody>
          </p:sp>
          <p:sp>
            <p:nvSpPr>
              <p:cNvPr id="33" name="Freeform 6"/>
              <p:cNvSpPr>
                <a:spLocks/>
              </p:cNvSpPr>
              <p:nvPr/>
            </p:nvSpPr>
            <p:spPr bwMode="auto">
              <a:xfrm rot="485220">
                <a:off x="783444" y="602535"/>
                <a:ext cx="1741712" cy="1296175"/>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5" cstate="print"/>
                <a:tile tx="0" ty="0" sx="100000" sy="100000" flip="none" algn="tl"/>
              </a:blipFill>
              <a:ln w="9525">
                <a:noFill/>
                <a:round/>
                <a:headEnd/>
                <a:tailEnd/>
              </a:ln>
            </p:spPr>
            <p:txBody>
              <a:bodyPr/>
              <a:lstStyle/>
              <a:p>
                <a:pPr fontAlgn="auto">
                  <a:spcBef>
                    <a:spcPts val="0"/>
                  </a:spcBef>
                  <a:spcAft>
                    <a:spcPts val="0"/>
                  </a:spcAft>
                  <a:defRPr/>
                </a:pPr>
                <a:endParaRPr lang="zh-CN" altLang="en-US" sz="1800" kern="0">
                  <a:solidFill>
                    <a:srgbClr val="8E0000"/>
                  </a:solidFill>
                  <a:latin typeface="Arial" pitchFamily="34" charset="0"/>
                  <a:ea typeface="楷体_GB2312" pitchFamily="49" charset="-122"/>
                </a:endParaRPr>
              </a:p>
            </p:txBody>
          </p:sp>
        </p:grpSp>
        <p:sp>
          <p:nvSpPr>
            <p:cNvPr id="31" name="TextBox 28"/>
            <p:cNvSpPr txBox="1">
              <a:spLocks noChangeArrowheads="1"/>
            </p:cNvSpPr>
            <p:nvPr/>
          </p:nvSpPr>
          <p:spPr bwMode="auto">
            <a:xfrm rot="21540000">
              <a:off x="3478034" y="3882446"/>
              <a:ext cx="1592555" cy="614702"/>
            </a:xfrm>
            <a:prstGeom prst="rect">
              <a:avLst/>
            </a:prstGeom>
            <a:noFill/>
            <a:ln w="9525">
              <a:noFill/>
              <a:miter lim="800000"/>
              <a:headEnd/>
              <a:tailEnd/>
            </a:ln>
          </p:spPr>
          <p:txBody>
            <a:bodyPr wrap="square">
              <a:spAutoFit/>
            </a:bodyPr>
            <a:lstStyle/>
            <a:p>
              <a:pPr algn="just" eaLnBrk="0" hangingPunct="0">
                <a:lnSpc>
                  <a:spcPct val="150000"/>
                </a:lnSpc>
              </a:pPr>
              <a:r>
                <a:rPr kumimoji="1" lang="en-US" altLang="zh-CN" sz="2600" dirty="0">
                  <a:solidFill>
                    <a:srgbClr val="8E0000"/>
                  </a:solidFill>
                  <a:latin typeface="Helvetica"/>
                  <a:ea typeface="楷体"/>
                  <a:cs typeface="华文新魏" pitchFamily="2" charset="-122"/>
                </a:rPr>
                <a:t>b. We make a pretty good </a:t>
              </a:r>
              <a:r>
                <a:rPr kumimoji="1" lang="en-US" altLang="zh-CN" sz="2600" dirty="0" smtClean="0">
                  <a:solidFill>
                    <a:srgbClr val="8E0000"/>
                  </a:solidFill>
                  <a:latin typeface="Helvetica"/>
                  <a:ea typeface="楷体"/>
                  <a:cs typeface="华文新魏" pitchFamily="2" charset="-122"/>
                </a:rPr>
                <a:t>couple</a:t>
              </a:r>
              <a:r>
                <a:rPr kumimoji="1" lang="en-US" altLang="zh-CN" sz="2600" dirty="0">
                  <a:solidFill>
                    <a:srgbClr val="8E0000"/>
                  </a:solidFill>
                  <a:latin typeface="Helvetica"/>
                  <a:ea typeface="楷体"/>
                  <a:cs typeface="华文新魏" pitchFamily="2" charset="-122"/>
                </a:rPr>
                <a:t>.</a:t>
              </a:r>
              <a:r>
                <a:rPr kumimoji="1" lang="en-US" altLang="zh-CN" sz="2600" dirty="0" smtClean="0">
                  <a:solidFill>
                    <a:srgbClr val="8E0000"/>
                  </a:solidFill>
                  <a:latin typeface="Helvetica"/>
                  <a:ea typeface="楷体"/>
                  <a:cs typeface="华文新魏" pitchFamily="2" charset="-122"/>
                </a:rPr>
                <a:t> </a:t>
              </a:r>
              <a:r>
                <a:rPr kumimoji="1" lang="en-US" altLang="zh-CN" sz="2600" dirty="0">
                  <a:solidFill>
                    <a:srgbClr val="8E0000"/>
                  </a:solidFill>
                  <a:latin typeface="Helvetica"/>
                  <a:ea typeface="楷体"/>
                  <a:cs typeface="华文新魏" pitchFamily="2" charset="-122"/>
                </a:rPr>
                <a:t>(</a:t>
              </a:r>
              <a:r>
                <a:rPr kumimoji="1" lang="en-US" altLang="zh-CN" sz="2600" dirty="0" smtClean="0">
                  <a:solidFill>
                    <a:srgbClr val="8E0000"/>
                  </a:solidFill>
                  <a:latin typeface="Helvetica"/>
                  <a:ea typeface="楷体"/>
                  <a:cs typeface="华文新魏" pitchFamily="2" charset="-122"/>
                </a:rPr>
                <a:t>Para.29, L1)</a:t>
              </a:r>
            </a:p>
          </p:txBody>
        </p:sp>
      </p:grpSp>
    </p:spTree>
    <p:extLst>
      <p:ext uri="{BB962C8B-B14F-4D97-AF65-F5344CB8AC3E}">
        <p14:creationId xmlns:p14="http://schemas.microsoft.com/office/powerpoint/2010/main" xmlns="" val="1511767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strVal val="#ppt_w*0.70"/>
                                          </p:val>
                                        </p:tav>
                                        <p:tav tm="100000">
                                          <p:val>
                                            <p:strVal val="#ppt_w"/>
                                          </p:val>
                                        </p:tav>
                                      </p:tavLst>
                                    </p:anim>
                                    <p:anim calcmode="lin" valueType="num">
                                      <p:cBhvr>
                                        <p:cTn id="8" dur="1000" fill="hold"/>
                                        <p:tgtEl>
                                          <p:spTgt spid="29"/>
                                        </p:tgtEl>
                                        <p:attrNameLst>
                                          <p:attrName>ppt_h</p:attrName>
                                        </p:attrNameLst>
                                      </p:cBhvr>
                                      <p:tavLst>
                                        <p:tav tm="0">
                                          <p:val>
                                            <p:strVal val="#ppt_h"/>
                                          </p:val>
                                        </p:tav>
                                        <p:tav tm="100000">
                                          <p:val>
                                            <p:strVal val="#ppt_h"/>
                                          </p:val>
                                        </p:tav>
                                      </p:tavLst>
                                    </p:anim>
                                    <p:animEffect transition="in" filter="fade">
                                      <p:cBhvr>
                                        <p:cTn id="9" dur="1000"/>
                                        <p:tgtEl>
                                          <p:spTgt spid="29"/>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1000" fill="hold"/>
                                        <p:tgtEl>
                                          <p:spTgt spid="13"/>
                                        </p:tgtEl>
                                        <p:attrNameLst>
                                          <p:attrName>ppt_w</p:attrName>
                                        </p:attrNameLst>
                                      </p:cBhvr>
                                      <p:tavLst>
                                        <p:tav tm="0">
                                          <p:val>
                                            <p:strVal val="#ppt_w*0.70"/>
                                          </p:val>
                                        </p:tav>
                                        <p:tav tm="100000">
                                          <p:val>
                                            <p:strVal val="#ppt_w"/>
                                          </p:val>
                                        </p:tav>
                                      </p:tavLst>
                                    </p:anim>
                                    <p:anim calcmode="lin" valueType="num">
                                      <p:cBhvr>
                                        <p:cTn id="15" dur="1000" fill="hold"/>
                                        <p:tgtEl>
                                          <p:spTgt spid="13"/>
                                        </p:tgtEl>
                                        <p:attrNameLst>
                                          <p:attrName>ppt_h</p:attrName>
                                        </p:attrNameLst>
                                      </p:cBhvr>
                                      <p:tavLst>
                                        <p:tav tm="0">
                                          <p:val>
                                            <p:strVal val="#ppt_h"/>
                                          </p:val>
                                        </p:tav>
                                        <p:tav tm="100000">
                                          <p:val>
                                            <p:strVal val="#ppt_h"/>
                                          </p:val>
                                        </p:tav>
                                      </p:tavLst>
                                    </p:anim>
                                    <p:animEffect transition="in" filter="fade">
                                      <p:cBhvr>
                                        <p:cTn id="1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pic>
        <p:nvPicPr>
          <p:cNvPr id="17" name="Picture 2" descr="H:\2015年修改\图片15.jpg"/>
          <p:cNvPicPr>
            <a:picLocks noChangeAspect="1" noChangeArrowheads="1"/>
          </p:cNvPicPr>
          <p:nvPr/>
        </p:nvPicPr>
        <p:blipFill>
          <a:blip r:embed="rId4"/>
          <a:srcRect/>
          <a:stretch>
            <a:fillRect/>
          </a:stretch>
        </p:blipFill>
        <p:spPr bwMode="auto">
          <a:xfrm>
            <a:off x="0" y="-24"/>
            <a:ext cx="8796337" cy="1163637"/>
          </a:xfrm>
          <a:prstGeom prst="rect">
            <a:avLst/>
          </a:prstGeom>
          <a:noFill/>
        </p:spPr>
      </p:pic>
      <p:grpSp>
        <p:nvGrpSpPr>
          <p:cNvPr id="13" name="组合 12"/>
          <p:cNvGrpSpPr/>
          <p:nvPr/>
        </p:nvGrpSpPr>
        <p:grpSpPr>
          <a:xfrm>
            <a:off x="5110052" y="1424151"/>
            <a:ext cx="3730062" cy="2339631"/>
            <a:chOff x="5110052" y="1424151"/>
            <a:chExt cx="3730062" cy="2339631"/>
          </a:xfrm>
        </p:grpSpPr>
        <p:grpSp>
          <p:nvGrpSpPr>
            <p:cNvPr id="18" name="Group 35"/>
            <p:cNvGrpSpPr>
              <a:grpSpLocks/>
            </p:cNvGrpSpPr>
            <p:nvPr/>
          </p:nvGrpSpPr>
          <p:grpSpPr bwMode="auto">
            <a:xfrm rot="872659">
              <a:off x="5297584" y="1424151"/>
              <a:ext cx="3448882" cy="2171700"/>
              <a:chOff x="3386714" y="3573094"/>
              <a:chExt cx="1741591" cy="1314597"/>
            </a:xfrm>
          </p:grpSpPr>
          <p:sp>
            <p:nvSpPr>
              <p:cNvPr id="25" name="Freeform 6"/>
              <p:cNvSpPr>
                <a:spLocks/>
              </p:cNvSpPr>
              <p:nvPr/>
            </p:nvSpPr>
            <p:spPr bwMode="auto">
              <a:xfrm rot="88283">
                <a:off x="3386714" y="3573094"/>
                <a:ext cx="1741591" cy="1314597"/>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headEnd/>
                <a:tailEnd/>
              </a:ln>
            </p:spPr>
            <p:txBody>
              <a:bodyPr/>
              <a:lstStyle/>
              <a:p>
                <a:pPr fontAlgn="auto">
                  <a:spcBef>
                    <a:spcPts val="0"/>
                  </a:spcBef>
                  <a:spcAft>
                    <a:spcPts val="0"/>
                  </a:spcAft>
                  <a:defRPr/>
                </a:pPr>
                <a:endParaRPr lang="zh-CN" altLang="en-US" sz="2600" kern="0">
                  <a:solidFill>
                    <a:srgbClr val="99CC00"/>
                  </a:solidFill>
                  <a:latin typeface="Arial" pitchFamily="34" charset="0"/>
                  <a:ea typeface="楷体_GB2312" pitchFamily="49" charset="-122"/>
                </a:endParaRPr>
              </a:p>
            </p:txBody>
          </p:sp>
          <p:sp>
            <p:nvSpPr>
              <p:cNvPr id="23" name="TextBox 28"/>
              <p:cNvSpPr txBox="1">
                <a:spLocks noChangeArrowheads="1"/>
              </p:cNvSpPr>
              <p:nvPr/>
            </p:nvSpPr>
            <p:spPr bwMode="auto">
              <a:xfrm rot="21540000">
                <a:off x="3475339" y="4060374"/>
                <a:ext cx="1588221" cy="673498"/>
              </a:xfrm>
              <a:prstGeom prst="rect">
                <a:avLst/>
              </a:prstGeom>
              <a:noFill/>
              <a:ln w="9525">
                <a:noFill/>
                <a:miter lim="800000"/>
                <a:headEnd/>
                <a:tailEnd/>
              </a:ln>
            </p:spPr>
            <p:txBody>
              <a:bodyPr wrap="square">
                <a:spAutoFit/>
              </a:bodyPr>
              <a:lstStyle/>
              <a:p>
                <a:pPr algn="just" eaLnBrk="0" hangingPunct="0">
                  <a:lnSpc>
                    <a:spcPct val="85000"/>
                  </a:lnSpc>
                </a:pPr>
                <a:r>
                  <a:rPr kumimoji="1" lang="zh-CN" altLang="en-US" sz="2600" dirty="0" smtClean="0">
                    <a:solidFill>
                      <a:srgbClr val="000000"/>
                    </a:solidFill>
                    <a:latin typeface="华文行楷" pitchFamily="2" charset="-122"/>
                    <a:ea typeface="华文行楷" pitchFamily="2" charset="-122"/>
                    <a:cs typeface="华文新魏" pitchFamily="2" charset="-122"/>
                  </a:rPr>
                  <a:t>毕竟你不需要吃掉整个蛋糕才知道它好不好。</a:t>
                </a:r>
                <a:endParaRPr kumimoji="1" lang="zh-CN" altLang="en-US" sz="2600" dirty="0">
                  <a:solidFill>
                    <a:srgbClr val="000000"/>
                  </a:solidFill>
                  <a:latin typeface="华文行楷" pitchFamily="2" charset="-122"/>
                  <a:ea typeface="华文行楷" pitchFamily="2" charset="-122"/>
                  <a:cs typeface="华文新魏" pitchFamily="2" charset="-122"/>
                </a:endParaRPr>
              </a:p>
            </p:txBody>
          </p:sp>
        </p:grpSp>
        <p:sp>
          <p:nvSpPr>
            <p:cNvPr id="29" name="Freeform 6"/>
            <p:cNvSpPr>
              <a:spLocks/>
            </p:cNvSpPr>
            <p:nvPr/>
          </p:nvSpPr>
          <p:spPr bwMode="auto">
            <a:xfrm rot="822209">
              <a:off x="5110052" y="1666417"/>
              <a:ext cx="3730062" cy="2097365"/>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71AE0E"/>
              </a:solidFill>
              <a:round/>
              <a:headEnd/>
              <a:tailEnd/>
            </a:ln>
            <a:effectLst>
              <a:glow rad="228600">
                <a:schemeClr val="accent3">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latin typeface="Arial" pitchFamily="34" charset="0"/>
                  <a:ea typeface="PMingLiU" pitchFamily="18" charset="-120"/>
                </a:rPr>
                <a:t>  </a:t>
              </a:r>
            </a:p>
          </p:txBody>
        </p:sp>
      </p:grpSp>
      <p:grpSp>
        <p:nvGrpSpPr>
          <p:cNvPr id="26" name="Group 35"/>
          <p:cNvGrpSpPr>
            <a:grpSpLocks/>
          </p:cNvGrpSpPr>
          <p:nvPr/>
        </p:nvGrpSpPr>
        <p:grpSpPr bwMode="auto">
          <a:xfrm rot="-1117645">
            <a:off x="295161" y="2228694"/>
            <a:ext cx="5097340" cy="3319998"/>
            <a:chOff x="3388621" y="3501427"/>
            <a:chExt cx="1757865" cy="1572824"/>
          </a:xfrm>
        </p:grpSpPr>
        <p:grpSp>
          <p:nvGrpSpPr>
            <p:cNvPr id="27" name="Group 21"/>
            <p:cNvGrpSpPr>
              <a:grpSpLocks/>
            </p:cNvGrpSpPr>
            <p:nvPr/>
          </p:nvGrpSpPr>
          <p:grpSpPr bwMode="auto">
            <a:xfrm rot="-396937">
              <a:off x="3388621" y="3501427"/>
              <a:ext cx="1757865" cy="1572824"/>
              <a:chOff x="777673" y="552007"/>
              <a:chExt cx="1757865" cy="1572824"/>
            </a:xfrm>
          </p:grpSpPr>
          <p:sp>
            <p:nvSpPr>
              <p:cNvPr id="36" name="Freeform 6"/>
              <p:cNvSpPr>
                <a:spLocks/>
              </p:cNvSpPr>
              <p:nvPr/>
            </p:nvSpPr>
            <p:spPr bwMode="auto">
              <a:xfrm rot="346487">
                <a:off x="793537" y="663226"/>
                <a:ext cx="1740308" cy="1460708"/>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sz="1800" kern="0">
                    <a:solidFill>
                      <a:sysClr val="windowText" lastClr="000000"/>
                    </a:solidFill>
                    <a:latin typeface="Arial" pitchFamily="34" charset="0"/>
                    <a:ea typeface="PMingLiU" pitchFamily="18" charset="-120"/>
                  </a:rPr>
                  <a:t>  </a:t>
                </a:r>
              </a:p>
            </p:txBody>
          </p:sp>
          <p:sp>
            <p:nvSpPr>
              <p:cNvPr id="37" name="Freeform 6"/>
              <p:cNvSpPr>
                <a:spLocks/>
              </p:cNvSpPr>
              <p:nvPr/>
            </p:nvSpPr>
            <p:spPr bwMode="auto">
              <a:xfrm rot="485220">
                <a:off x="777669" y="551874"/>
                <a:ext cx="1741712" cy="1535185"/>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5" cstate="print"/>
                <a:tile tx="0" ty="0" sx="100000" sy="100000" flip="none" algn="tl"/>
              </a:blipFill>
              <a:ln w="9525">
                <a:noFill/>
                <a:round/>
                <a:headEnd/>
                <a:tailEnd/>
              </a:ln>
            </p:spPr>
            <p:txBody>
              <a:bodyPr/>
              <a:lstStyle/>
              <a:p>
                <a:pPr fontAlgn="auto">
                  <a:spcBef>
                    <a:spcPts val="0"/>
                  </a:spcBef>
                  <a:spcAft>
                    <a:spcPts val="0"/>
                  </a:spcAft>
                  <a:defRPr/>
                </a:pPr>
                <a:endParaRPr lang="zh-CN" altLang="en-US" sz="1800" kern="0">
                  <a:solidFill>
                    <a:srgbClr val="8E0000"/>
                  </a:solidFill>
                  <a:latin typeface="Arial" pitchFamily="34" charset="0"/>
                  <a:ea typeface="楷体_GB2312" pitchFamily="49" charset="-122"/>
                </a:endParaRPr>
              </a:p>
            </p:txBody>
          </p:sp>
        </p:grpSp>
        <p:sp>
          <p:nvSpPr>
            <p:cNvPr id="28" name="TextBox 28"/>
            <p:cNvSpPr txBox="1">
              <a:spLocks noChangeArrowheads="1"/>
            </p:cNvSpPr>
            <p:nvPr/>
          </p:nvSpPr>
          <p:spPr bwMode="auto">
            <a:xfrm rot="21540000">
              <a:off x="3463726" y="3863688"/>
              <a:ext cx="1592555" cy="861597"/>
            </a:xfrm>
            <a:prstGeom prst="rect">
              <a:avLst/>
            </a:prstGeom>
            <a:noFill/>
            <a:ln w="9525">
              <a:noFill/>
              <a:miter lim="800000"/>
              <a:headEnd/>
              <a:tailEnd/>
            </a:ln>
          </p:spPr>
          <p:txBody>
            <a:bodyPr wrap="square">
              <a:spAutoFit/>
            </a:bodyPr>
            <a:lstStyle/>
            <a:p>
              <a:pPr algn="just" eaLnBrk="0" hangingPunct="0">
                <a:lnSpc>
                  <a:spcPct val="150000"/>
                </a:lnSpc>
              </a:pPr>
              <a:r>
                <a:rPr kumimoji="1" lang="en-US" altLang="zh-CN" sz="2600" dirty="0">
                  <a:solidFill>
                    <a:srgbClr val="8E0000"/>
                  </a:solidFill>
                  <a:latin typeface="Helvetica"/>
                  <a:ea typeface="楷体"/>
                  <a:cs typeface="华文新魏" pitchFamily="2" charset="-122"/>
                </a:rPr>
                <a:t>c. After all, you don’t have to eat a whole cake to know it’s </a:t>
              </a:r>
              <a:r>
                <a:rPr kumimoji="1" lang="en-US" altLang="zh-CN" sz="2600" dirty="0" smtClean="0">
                  <a:solidFill>
                    <a:srgbClr val="8E0000"/>
                  </a:solidFill>
                  <a:latin typeface="Helvetica"/>
                  <a:ea typeface="楷体"/>
                  <a:cs typeface="华文新魏" pitchFamily="2" charset="-122"/>
                </a:rPr>
                <a:t>good</a:t>
              </a:r>
              <a:r>
                <a:rPr kumimoji="1" lang="en-US" altLang="zh-CN" sz="2600" dirty="0">
                  <a:solidFill>
                    <a:srgbClr val="8E0000"/>
                  </a:solidFill>
                  <a:latin typeface="Helvetica"/>
                  <a:ea typeface="楷体"/>
                  <a:cs typeface="华文新魏" pitchFamily="2" charset="-122"/>
                </a:rPr>
                <a:t>.</a:t>
              </a:r>
              <a:r>
                <a:rPr kumimoji="1" lang="en-US" altLang="zh-CN" sz="2600" dirty="0" smtClean="0">
                  <a:solidFill>
                    <a:srgbClr val="8E0000"/>
                  </a:solidFill>
                  <a:latin typeface="Helvetica"/>
                  <a:ea typeface="楷体"/>
                  <a:cs typeface="华文新魏" pitchFamily="2" charset="-122"/>
                </a:rPr>
                <a:t> </a:t>
              </a:r>
              <a:r>
                <a:rPr kumimoji="1" lang="en-US" altLang="zh-CN" sz="2600" dirty="0">
                  <a:solidFill>
                    <a:srgbClr val="8E0000"/>
                  </a:solidFill>
                  <a:latin typeface="Helvetica"/>
                  <a:ea typeface="楷体"/>
                  <a:cs typeface="华文新魏" pitchFamily="2" charset="-122"/>
                </a:rPr>
                <a:t>(Para.4, L6)</a:t>
              </a:r>
              <a:endParaRPr kumimoji="1" lang="en-US" altLang="zh-CN" sz="2600" dirty="0" smtClean="0">
                <a:solidFill>
                  <a:srgbClr val="8E0000"/>
                </a:solidFill>
                <a:latin typeface="Helvetica"/>
                <a:ea typeface="楷体"/>
                <a:cs typeface="华文新魏" pitchFamily="2" charset="-122"/>
              </a:endParaRPr>
            </a:p>
          </p:txBody>
        </p:sp>
      </p:grpSp>
    </p:spTree>
    <p:extLst>
      <p:ext uri="{BB962C8B-B14F-4D97-AF65-F5344CB8AC3E}">
        <p14:creationId xmlns:p14="http://schemas.microsoft.com/office/powerpoint/2010/main" xmlns="" val="1511767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ppt_w</p:attrName>
                                        </p:attrNameLst>
                                      </p:cBhvr>
                                      <p:tavLst>
                                        <p:tav tm="0">
                                          <p:val>
                                            <p:strVal val="#ppt_w*0.70"/>
                                          </p:val>
                                        </p:tav>
                                        <p:tav tm="100000">
                                          <p:val>
                                            <p:strVal val="#ppt_w"/>
                                          </p:val>
                                        </p:tav>
                                      </p:tavLst>
                                    </p:anim>
                                    <p:anim calcmode="lin" valueType="num">
                                      <p:cBhvr>
                                        <p:cTn id="8" dur="1000" fill="hold"/>
                                        <p:tgtEl>
                                          <p:spTgt spid="26"/>
                                        </p:tgtEl>
                                        <p:attrNameLst>
                                          <p:attrName>ppt_h</p:attrName>
                                        </p:attrNameLst>
                                      </p:cBhvr>
                                      <p:tavLst>
                                        <p:tav tm="0">
                                          <p:val>
                                            <p:strVal val="#ppt_h"/>
                                          </p:val>
                                        </p:tav>
                                        <p:tav tm="100000">
                                          <p:val>
                                            <p:strVal val="#ppt_h"/>
                                          </p:val>
                                        </p:tav>
                                      </p:tavLst>
                                    </p:anim>
                                    <p:animEffect transition="in" filter="fade">
                                      <p:cBhvr>
                                        <p:cTn id="9" dur="1000"/>
                                        <p:tgtEl>
                                          <p:spTgt spid="26"/>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1000" fill="hold"/>
                                        <p:tgtEl>
                                          <p:spTgt spid="13"/>
                                        </p:tgtEl>
                                        <p:attrNameLst>
                                          <p:attrName>ppt_w</p:attrName>
                                        </p:attrNameLst>
                                      </p:cBhvr>
                                      <p:tavLst>
                                        <p:tav tm="0">
                                          <p:val>
                                            <p:strVal val="#ppt_w*0.70"/>
                                          </p:val>
                                        </p:tav>
                                        <p:tav tm="100000">
                                          <p:val>
                                            <p:strVal val="#ppt_w"/>
                                          </p:val>
                                        </p:tav>
                                      </p:tavLst>
                                    </p:anim>
                                    <p:anim calcmode="lin" valueType="num">
                                      <p:cBhvr>
                                        <p:cTn id="15" dur="1000" fill="hold"/>
                                        <p:tgtEl>
                                          <p:spTgt spid="13"/>
                                        </p:tgtEl>
                                        <p:attrNameLst>
                                          <p:attrName>ppt_h</p:attrName>
                                        </p:attrNameLst>
                                      </p:cBhvr>
                                      <p:tavLst>
                                        <p:tav tm="0">
                                          <p:val>
                                            <p:strVal val="#ppt_h"/>
                                          </p:val>
                                        </p:tav>
                                        <p:tav tm="100000">
                                          <p:val>
                                            <p:strVal val="#ppt_h"/>
                                          </p:val>
                                        </p:tav>
                                      </p:tavLst>
                                    </p:anim>
                                    <p:animEffect transition="in" filter="fade">
                                      <p:cBhvr>
                                        <p:cTn id="1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88910" y="1541251"/>
            <a:ext cx="8540808" cy="4768069"/>
            <a:chOff x="388910" y="1643050"/>
            <a:chExt cx="8540808" cy="4357718"/>
          </a:xfrm>
        </p:grpSpPr>
        <p:pic>
          <p:nvPicPr>
            <p:cNvPr id="5121" name="Picture 1" descr="H:\2015年修改\图片3.jpg"/>
            <p:cNvPicPr>
              <a:picLocks noChangeAspect="1" noChangeArrowheads="1"/>
            </p:cNvPicPr>
            <p:nvPr/>
          </p:nvPicPr>
          <p:blipFill>
            <a:blip r:embed="rId3"/>
            <a:srcRect/>
            <a:stretch>
              <a:fillRect/>
            </a:stretch>
          </p:blipFill>
          <p:spPr bwMode="auto">
            <a:xfrm>
              <a:off x="388910" y="2184418"/>
              <a:ext cx="8455025" cy="3816350"/>
            </a:xfrm>
            <a:prstGeom prst="rect">
              <a:avLst/>
            </a:prstGeom>
            <a:noFill/>
          </p:spPr>
        </p:pic>
        <p:sp>
          <p:nvSpPr>
            <p:cNvPr id="141314" name="TextBox 8"/>
            <p:cNvSpPr txBox="1">
              <a:spLocks noChangeArrowheads="1"/>
            </p:cNvSpPr>
            <p:nvPr/>
          </p:nvSpPr>
          <p:spPr bwMode="auto">
            <a:xfrm>
              <a:off x="800131" y="1643050"/>
              <a:ext cx="8129587" cy="461665"/>
            </a:xfrm>
            <a:prstGeom prst="rect">
              <a:avLst/>
            </a:prstGeom>
            <a:noFill/>
            <a:ln w="9525">
              <a:noFill/>
              <a:miter lim="800000"/>
              <a:headEnd/>
              <a:tailEnd/>
            </a:ln>
          </p:spPr>
          <p:txBody>
            <a:bodyPr wrap="square">
              <a:spAutoFit/>
            </a:bodyPr>
            <a:lstStyle/>
            <a:p>
              <a:pPr marL="514350" indent="-514350" eaLnBrk="0" hangingPunct="0"/>
              <a:r>
                <a:rPr lang="en-US" altLang="zh-CN" sz="2400" dirty="0" smtClean="0">
                  <a:latin typeface="Helvetica"/>
                  <a:ea typeface="Cambria Math" pitchFamily="18" charset="0"/>
                  <a:cs typeface="Arial" charset="0"/>
                </a:rPr>
                <a:t>1. What do you know about logic?</a:t>
              </a:r>
              <a:endParaRPr lang="en-US" altLang="zh-CN" sz="2400" dirty="0">
                <a:latin typeface="Helvetica"/>
                <a:ea typeface="Cambria Math" pitchFamily="18" charset="0"/>
                <a:cs typeface="Arial" charset="0"/>
              </a:endParaRPr>
            </a:p>
          </p:txBody>
        </p:sp>
      </p:grpSp>
      <p:sp>
        <p:nvSpPr>
          <p:cNvPr id="141323" name="TextBox 33"/>
          <p:cNvSpPr txBox="1">
            <a:spLocks noChangeArrowheads="1"/>
          </p:cNvSpPr>
          <p:nvPr/>
        </p:nvSpPr>
        <p:spPr bwMode="auto">
          <a:xfrm>
            <a:off x="1043608" y="2902292"/>
            <a:ext cx="7812360" cy="3046988"/>
          </a:xfrm>
          <a:prstGeom prst="rect">
            <a:avLst/>
          </a:prstGeom>
          <a:noFill/>
          <a:ln w="9525">
            <a:noFill/>
            <a:miter lim="800000"/>
            <a:headEnd/>
            <a:tailEnd/>
          </a:ln>
        </p:spPr>
        <p:txBody>
          <a:bodyPr wrap="square">
            <a:spAutoFit/>
          </a:bodyPr>
          <a:lstStyle/>
          <a:p>
            <a:pPr marL="342900" indent="-342900" eaLnBrk="0" hangingPunct="0">
              <a:buFont typeface="Arial" pitchFamily="34" charset="0"/>
              <a:buChar char="•"/>
            </a:pPr>
            <a:r>
              <a:rPr lang="en-US" altLang="zh-CN" sz="2400" dirty="0" smtClean="0">
                <a:latin typeface="Helvetica"/>
                <a:ea typeface="Cambria Math" pitchFamily="18" charset="0"/>
                <a:cs typeface="Arial" charset="0"/>
              </a:rPr>
              <a:t>It is the use and study of valid reasoning;</a:t>
            </a:r>
          </a:p>
          <a:p>
            <a:pPr marL="342900" indent="-342900" eaLnBrk="0" hangingPunct="0">
              <a:buFont typeface="Arial" pitchFamily="34" charset="0"/>
              <a:buChar char="•"/>
            </a:pPr>
            <a:r>
              <a:rPr lang="en-US" altLang="zh-CN" sz="2400" dirty="0" smtClean="0">
                <a:latin typeface="Helvetica"/>
                <a:ea typeface="Cambria Math" pitchFamily="18" charset="0"/>
                <a:cs typeface="Arial" charset="0"/>
              </a:rPr>
              <a:t>Most prominent in the subjects of philosophy, mathematics, and computer science;</a:t>
            </a:r>
          </a:p>
          <a:p>
            <a:pPr marL="342900" indent="-342900" eaLnBrk="0" hangingPunct="0">
              <a:buFont typeface="Arial" pitchFamily="34" charset="0"/>
              <a:buChar char="•"/>
            </a:pPr>
            <a:r>
              <a:rPr lang="en-US" altLang="zh-CN" sz="2400" dirty="0" smtClean="0">
                <a:latin typeface="Helvetica"/>
                <a:ea typeface="Cambria Math" pitchFamily="18" charset="0"/>
                <a:cs typeface="Arial" charset="0"/>
              </a:rPr>
              <a:t>Established as a formal discipline by Aristotle;</a:t>
            </a:r>
          </a:p>
          <a:p>
            <a:pPr marL="342900" indent="-342900" eaLnBrk="0" hangingPunct="0">
              <a:buFont typeface="Arial" pitchFamily="34" charset="0"/>
              <a:buChar char="•"/>
            </a:pPr>
            <a:r>
              <a:rPr lang="en-US" altLang="zh-CN" sz="2400" dirty="0" smtClean="0">
                <a:latin typeface="Helvetica"/>
                <a:ea typeface="Cambria Math" pitchFamily="18" charset="0"/>
                <a:cs typeface="Arial" charset="0"/>
              </a:rPr>
              <a:t>One of the classical </a:t>
            </a:r>
            <a:r>
              <a:rPr lang="en-US" altLang="zh-CN" sz="2400" dirty="0" err="1" smtClean="0">
                <a:latin typeface="Helvetica"/>
                <a:ea typeface="Cambria Math" pitchFamily="18" charset="0"/>
                <a:cs typeface="Arial" charset="0"/>
              </a:rPr>
              <a:t>trivium</a:t>
            </a:r>
            <a:r>
              <a:rPr lang="en-US" altLang="zh-CN" sz="2400" dirty="0" smtClean="0">
                <a:latin typeface="Helvetica"/>
                <a:ea typeface="Cambria Math" pitchFamily="18" charset="0"/>
                <a:cs typeface="Arial" charset="0"/>
              </a:rPr>
              <a:t> (</a:t>
            </a:r>
            <a:r>
              <a:rPr lang="zh-CN" altLang="en-US" sz="2400" dirty="0" smtClean="0">
                <a:latin typeface="Helvetica"/>
                <a:ea typeface="Cambria Math" pitchFamily="18" charset="0"/>
                <a:cs typeface="Arial" charset="0"/>
              </a:rPr>
              <a:t>三学科</a:t>
            </a:r>
            <a:r>
              <a:rPr lang="en-US" altLang="zh-CN" sz="2400" dirty="0" smtClean="0">
                <a:latin typeface="Helvetica"/>
                <a:ea typeface="Cambria Math" pitchFamily="18" charset="0"/>
                <a:cs typeface="Arial" charset="0"/>
              </a:rPr>
              <a:t>), the other two being grammar and rhetoric;</a:t>
            </a:r>
          </a:p>
          <a:p>
            <a:pPr marL="342900" indent="-342900" eaLnBrk="0" hangingPunct="0">
              <a:buFont typeface="Arial" pitchFamily="34" charset="0"/>
              <a:buChar char="•"/>
            </a:pPr>
            <a:r>
              <a:rPr lang="en-US" altLang="zh-CN" sz="2400" dirty="0" smtClean="0">
                <a:latin typeface="Helvetica"/>
                <a:ea typeface="Cambria Math" pitchFamily="18" charset="0"/>
                <a:cs typeface="Arial" charset="0"/>
              </a:rPr>
              <a:t>Divided into three parts: inductive reasoning, </a:t>
            </a:r>
            <a:r>
              <a:rPr lang="en-US" altLang="zh-CN" sz="2400" dirty="0" err="1" smtClean="0">
                <a:latin typeface="Helvetica"/>
                <a:ea typeface="Cambria Math" pitchFamily="18" charset="0"/>
                <a:cs typeface="Arial" charset="0"/>
              </a:rPr>
              <a:t>abductive</a:t>
            </a:r>
            <a:r>
              <a:rPr lang="en-US" altLang="zh-CN" sz="2400" dirty="0" smtClean="0">
                <a:latin typeface="Helvetica"/>
                <a:ea typeface="Cambria Math" pitchFamily="18" charset="0"/>
                <a:cs typeface="Arial" charset="0"/>
              </a:rPr>
              <a:t> reasoning, and deductive reasoning.</a:t>
            </a:r>
          </a:p>
        </p:txBody>
      </p:sp>
      <p:pic>
        <p:nvPicPr>
          <p:cNvPr id="2" name="Picture 1" descr="H:\2015年修改\图片6.jpg"/>
          <p:cNvPicPr>
            <a:picLocks noChangeAspect="1" noChangeArrowheads="1"/>
          </p:cNvPicPr>
          <p:nvPr/>
        </p:nvPicPr>
        <p:blipFill>
          <a:blip r:embed="rId4"/>
          <a:srcRect/>
          <a:stretch>
            <a:fillRect/>
          </a:stretch>
        </p:blipFill>
        <p:spPr bwMode="auto">
          <a:xfrm>
            <a:off x="0" y="0"/>
            <a:ext cx="7156450" cy="1212850"/>
          </a:xfrm>
          <a:prstGeom prst="rect">
            <a:avLst/>
          </a:prstGeom>
          <a:noFill/>
        </p:spPr>
      </p:pic>
    </p:spTree>
    <p:extLst>
      <p:ext uri="{BB962C8B-B14F-4D97-AF65-F5344CB8AC3E}">
        <p14:creationId xmlns:p14="http://schemas.microsoft.com/office/powerpoint/2010/main" xmlns="" val="3689155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41323"/>
                                        </p:tgtEl>
                                        <p:attrNameLst>
                                          <p:attrName>style.visibility</p:attrName>
                                        </p:attrNameLst>
                                      </p:cBhvr>
                                      <p:to>
                                        <p:strVal val="visible"/>
                                      </p:to>
                                    </p:set>
                                    <p:animEffect transition="in" filter="box(in)">
                                      <p:cBhvr>
                                        <p:cTn id="7" dur="500"/>
                                        <p:tgtEl>
                                          <p:spTgt spid="141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23"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grpSp>
        <p:nvGrpSpPr>
          <p:cNvPr id="13" name="组合 12"/>
          <p:cNvGrpSpPr/>
          <p:nvPr/>
        </p:nvGrpSpPr>
        <p:grpSpPr>
          <a:xfrm>
            <a:off x="5039085" y="1343609"/>
            <a:ext cx="3925403" cy="2222741"/>
            <a:chOff x="5172651" y="1434476"/>
            <a:chExt cx="3730062" cy="2222741"/>
          </a:xfrm>
        </p:grpSpPr>
        <p:grpSp>
          <p:nvGrpSpPr>
            <p:cNvPr id="15" name="Group 35"/>
            <p:cNvGrpSpPr>
              <a:grpSpLocks/>
            </p:cNvGrpSpPr>
            <p:nvPr/>
          </p:nvGrpSpPr>
          <p:grpSpPr bwMode="auto">
            <a:xfrm rot="872659">
              <a:off x="5227597" y="1434476"/>
              <a:ext cx="3670236" cy="2171700"/>
              <a:chOff x="3182990" y="3572734"/>
              <a:chExt cx="2027683" cy="1314597"/>
            </a:xfrm>
          </p:grpSpPr>
          <p:sp>
            <p:nvSpPr>
              <p:cNvPr id="30" name="Freeform 6"/>
              <p:cNvSpPr>
                <a:spLocks/>
              </p:cNvSpPr>
              <p:nvPr/>
            </p:nvSpPr>
            <p:spPr bwMode="auto">
              <a:xfrm rot="88283">
                <a:off x="3386678" y="3572734"/>
                <a:ext cx="1741802" cy="1314597"/>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noFill/>
                <a:round/>
                <a:headEnd/>
                <a:tailEnd/>
              </a:ln>
            </p:spPr>
            <p:txBody>
              <a:bodyPr/>
              <a:lstStyle/>
              <a:p>
                <a:pPr fontAlgn="auto">
                  <a:spcBef>
                    <a:spcPts val="0"/>
                  </a:spcBef>
                  <a:spcAft>
                    <a:spcPts val="0"/>
                  </a:spcAft>
                  <a:defRPr/>
                </a:pPr>
                <a:endParaRPr lang="zh-CN" altLang="en-US" sz="2600" kern="0">
                  <a:solidFill>
                    <a:srgbClr val="99CC00"/>
                  </a:solidFill>
                  <a:latin typeface="Arial" pitchFamily="34" charset="0"/>
                  <a:ea typeface="楷体_GB2312" pitchFamily="49" charset="-122"/>
                </a:endParaRPr>
              </a:p>
            </p:txBody>
          </p:sp>
          <p:sp>
            <p:nvSpPr>
              <p:cNvPr id="21" name="TextBox 28"/>
              <p:cNvSpPr txBox="1">
                <a:spLocks noChangeArrowheads="1"/>
              </p:cNvSpPr>
              <p:nvPr/>
            </p:nvSpPr>
            <p:spPr bwMode="auto">
              <a:xfrm rot="21540000">
                <a:off x="3182990" y="4102451"/>
                <a:ext cx="2027683" cy="540289"/>
              </a:xfrm>
              <a:prstGeom prst="rect">
                <a:avLst/>
              </a:prstGeom>
              <a:noFill/>
              <a:ln w="9525">
                <a:noFill/>
                <a:miter lim="800000"/>
                <a:headEnd/>
                <a:tailEnd/>
              </a:ln>
            </p:spPr>
            <p:txBody>
              <a:bodyPr wrap="square">
                <a:spAutoFit/>
              </a:bodyPr>
              <a:lstStyle/>
              <a:p>
                <a:pPr algn="just" fontAlgn="auto">
                  <a:spcBef>
                    <a:spcPts val="0"/>
                  </a:spcBef>
                  <a:spcAft>
                    <a:spcPts val="0"/>
                  </a:spcAft>
                  <a:defRPr/>
                </a:pPr>
                <a:r>
                  <a:rPr kumimoji="1" lang="zh-CN" altLang="en-US" sz="2600" dirty="0" smtClean="0">
                    <a:solidFill>
                      <a:srgbClr val="000000"/>
                    </a:solidFill>
                    <a:latin typeface="华文行楷" pitchFamily="2" charset="-122"/>
                    <a:ea typeface="华文行楷" pitchFamily="2" charset="-122"/>
                    <a:cs typeface="华文新魏" pitchFamily="2" charset="-122"/>
                  </a:rPr>
                  <a:t>再</a:t>
                </a:r>
                <a:r>
                  <a:rPr kumimoji="1" lang="zh-CN" altLang="en-US" sz="2600" dirty="0">
                    <a:solidFill>
                      <a:srgbClr val="000000"/>
                    </a:solidFill>
                    <a:latin typeface="华文行楷" pitchFamily="2" charset="-122"/>
                    <a:ea typeface="华文行楷" pitchFamily="2" charset="-122"/>
                    <a:cs typeface="华文新魏" pitchFamily="2" charset="-122"/>
                  </a:rPr>
                  <a:t>错几步我可就无法挽回</a:t>
                </a:r>
              </a:p>
              <a:p>
                <a:pPr algn="just" fontAlgn="auto">
                  <a:spcBef>
                    <a:spcPts val="0"/>
                  </a:spcBef>
                  <a:spcAft>
                    <a:spcPts val="0"/>
                  </a:spcAft>
                  <a:defRPr/>
                </a:pPr>
                <a:r>
                  <a:rPr kumimoji="1" lang="zh-CN" altLang="en-US" sz="2600" dirty="0" smtClean="0">
                    <a:solidFill>
                      <a:srgbClr val="000000"/>
                    </a:solidFill>
                    <a:latin typeface="华文行楷" pitchFamily="2" charset="-122"/>
                    <a:ea typeface="华文行楷" pitchFamily="2" charset="-122"/>
                    <a:cs typeface="华文新魏" pitchFamily="2" charset="-122"/>
                  </a:rPr>
                  <a:t>了</a:t>
                </a:r>
                <a:r>
                  <a:rPr kumimoji="1" lang="zh-CN" altLang="en-US" sz="2600" dirty="0">
                    <a:solidFill>
                      <a:srgbClr val="000000"/>
                    </a:solidFill>
                    <a:latin typeface="华文行楷" pitchFamily="2" charset="-122"/>
                    <a:ea typeface="华文行楷" pitchFamily="2" charset="-122"/>
                    <a:cs typeface="华文新魏" pitchFamily="2" charset="-122"/>
                  </a:rPr>
                  <a:t>。</a:t>
                </a:r>
              </a:p>
            </p:txBody>
          </p:sp>
        </p:grpSp>
        <p:sp>
          <p:nvSpPr>
            <p:cNvPr id="36" name="Freeform 6"/>
            <p:cNvSpPr>
              <a:spLocks/>
            </p:cNvSpPr>
            <p:nvPr/>
          </p:nvSpPr>
          <p:spPr bwMode="auto">
            <a:xfrm rot="822209">
              <a:off x="5172651" y="1559852"/>
              <a:ext cx="3730062" cy="2097365"/>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71AE0E"/>
              </a:solidFill>
              <a:round/>
              <a:headEnd/>
              <a:tailEnd/>
            </a:ln>
            <a:effectLst>
              <a:glow rad="228600">
                <a:schemeClr val="accent3">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latin typeface="Arial" pitchFamily="34" charset="0"/>
                  <a:ea typeface="PMingLiU" pitchFamily="18" charset="-120"/>
                </a:rPr>
                <a:t>  </a:t>
              </a:r>
            </a:p>
          </p:txBody>
        </p:sp>
      </p:grpSp>
      <p:pic>
        <p:nvPicPr>
          <p:cNvPr id="18" name="Picture 2" descr="H:\2015年修改\图片15.jpg"/>
          <p:cNvPicPr>
            <a:picLocks noChangeAspect="1" noChangeArrowheads="1"/>
          </p:cNvPicPr>
          <p:nvPr/>
        </p:nvPicPr>
        <p:blipFill>
          <a:blip r:embed="rId4"/>
          <a:srcRect/>
          <a:stretch>
            <a:fillRect/>
          </a:stretch>
        </p:blipFill>
        <p:spPr bwMode="auto">
          <a:xfrm>
            <a:off x="0" y="-24"/>
            <a:ext cx="8796337" cy="1163637"/>
          </a:xfrm>
          <a:prstGeom prst="rect">
            <a:avLst/>
          </a:prstGeom>
          <a:noFill/>
        </p:spPr>
      </p:pic>
      <p:grpSp>
        <p:nvGrpSpPr>
          <p:cNvPr id="19" name="Group 35"/>
          <p:cNvGrpSpPr>
            <a:grpSpLocks/>
          </p:cNvGrpSpPr>
          <p:nvPr/>
        </p:nvGrpSpPr>
        <p:grpSpPr bwMode="auto">
          <a:xfrm rot="-1117645">
            <a:off x="470851" y="2565926"/>
            <a:ext cx="5129392" cy="3205660"/>
            <a:chOff x="3405531" y="3569742"/>
            <a:chExt cx="1768919" cy="1501243"/>
          </a:xfrm>
        </p:grpSpPr>
        <p:grpSp>
          <p:nvGrpSpPr>
            <p:cNvPr id="23" name="Group 21"/>
            <p:cNvGrpSpPr>
              <a:grpSpLocks/>
            </p:cNvGrpSpPr>
            <p:nvPr/>
          </p:nvGrpSpPr>
          <p:grpSpPr bwMode="auto">
            <a:xfrm rot="-396937">
              <a:off x="3405531" y="3569742"/>
              <a:ext cx="1768919" cy="1501243"/>
              <a:chOff x="790687" y="622691"/>
              <a:chExt cx="1768919" cy="1501243"/>
            </a:xfrm>
          </p:grpSpPr>
          <p:sp>
            <p:nvSpPr>
              <p:cNvPr id="28" name="Freeform 6"/>
              <p:cNvSpPr>
                <a:spLocks/>
              </p:cNvSpPr>
              <p:nvPr/>
            </p:nvSpPr>
            <p:spPr bwMode="auto">
              <a:xfrm rot="346487">
                <a:off x="793537" y="663226"/>
                <a:ext cx="1740308" cy="1460708"/>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sz="1800" kern="0">
                    <a:solidFill>
                      <a:sysClr val="windowText" lastClr="000000"/>
                    </a:solidFill>
                    <a:latin typeface="Arial" pitchFamily="34" charset="0"/>
                    <a:ea typeface="PMingLiU" pitchFamily="18" charset="-120"/>
                  </a:rPr>
                  <a:t>  </a:t>
                </a:r>
              </a:p>
            </p:txBody>
          </p:sp>
          <p:sp>
            <p:nvSpPr>
              <p:cNvPr id="29" name="Freeform 6"/>
              <p:cNvSpPr>
                <a:spLocks/>
              </p:cNvSpPr>
              <p:nvPr/>
            </p:nvSpPr>
            <p:spPr bwMode="auto">
              <a:xfrm rot="485220">
                <a:off x="790687" y="622691"/>
                <a:ext cx="1768919" cy="1214290"/>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5" cstate="print"/>
                <a:tile tx="0" ty="0" sx="100000" sy="100000" flip="none" algn="tl"/>
              </a:blipFill>
              <a:ln w="9525">
                <a:noFill/>
                <a:round/>
                <a:headEnd/>
                <a:tailEnd/>
              </a:ln>
            </p:spPr>
            <p:txBody>
              <a:bodyPr/>
              <a:lstStyle/>
              <a:p>
                <a:pPr fontAlgn="auto">
                  <a:spcBef>
                    <a:spcPts val="0"/>
                  </a:spcBef>
                  <a:spcAft>
                    <a:spcPts val="0"/>
                  </a:spcAft>
                  <a:defRPr/>
                </a:pPr>
                <a:endParaRPr lang="zh-CN" altLang="en-US" sz="1800" kern="0">
                  <a:solidFill>
                    <a:srgbClr val="8E0000"/>
                  </a:solidFill>
                  <a:latin typeface="Arial" pitchFamily="34" charset="0"/>
                  <a:ea typeface="楷体_GB2312" pitchFamily="49" charset="-122"/>
                </a:endParaRPr>
              </a:p>
            </p:txBody>
          </p:sp>
        </p:grpSp>
        <p:sp>
          <p:nvSpPr>
            <p:cNvPr id="24" name="TextBox 28"/>
            <p:cNvSpPr txBox="1">
              <a:spLocks noChangeArrowheads="1"/>
            </p:cNvSpPr>
            <p:nvPr/>
          </p:nvSpPr>
          <p:spPr bwMode="auto">
            <a:xfrm rot="21540000">
              <a:off x="3486455" y="3876528"/>
              <a:ext cx="1592555" cy="1036330"/>
            </a:xfrm>
            <a:prstGeom prst="rect">
              <a:avLst/>
            </a:prstGeom>
            <a:noFill/>
            <a:ln w="9525">
              <a:noFill/>
              <a:miter lim="800000"/>
              <a:headEnd/>
              <a:tailEnd/>
            </a:ln>
          </p:spPr>
          <p:txBody>
            <a:bodyPr wrap="square">
              <a:spAutoFit/>
            </a:bodyPr>
            <a:lstStyle/>
            <a:p>
              <a:pPr algn="just" fontAlgn="auto">
                <a:lnSpc>
                  <a:spcPct val="120000"/>
                </a:lnSpc>
                <a:spcBef>
                  <a:spcPts val="0"/>
                </a:spcBef>
                <a:spcAft>
                  <a:spcPts val="0"/>
                </a:spcAft>
                <a:defRPr/>
              </a:pPr>
              <a:r>
                <a:rPr kumimoji="1" lang="en-US" altLang="zh-CN" sz="2600" dirty="0">
                  <a:solidFill>
                    <a:srgbClr val="8E0000"/>
                  </a:solidFill>
                  <a:latin typeface="Helvetica"/>
                  <a:ea typeface="楷体"/>
                  <a:cs typeface="华文新魏" pitchFamily="2" charset="-122"/>
                </a:rPr>
                <a:t>d. A few more false steps would be my doom. (</a:t>
              </a:r>
              <a:r>
                <a:rPr kumimoji="1" lang="en-US" altLang="zh-CN" sz="2600" dirty="0" smtClean="0">
                  <a:solidFill>
                    <a:srgbClr val="8E0000"/>
                  </a:solidFill>
                  <a:latin typeface="Helvetica"/>
                  <a:ea typeface="楷体"/>
                  <a:cs typeface="华文新魏" pitchFamily="2" charset="-122"/>
                </a:rPr>
                <a:t>Para.33, L2)</a:t>
              </a:r>
              <a:endParaRPr kumimoji="1" lang="en-US" altLang="zh-CN" sz="2600" i="1" kern="0" dirty="0" smtClean="0">
                <a:solidFill>
                  <a:schemeClr val="accent6">
                    <a:lumMod val="50000"/>
                  </a:schemeClr>
                </a:solidFill>
                <a:latin typeface="Helvetica"/>
                <a:ea typeface="PMingLiU" pitchFamily="18" charset="-120"/>
              </a:endParaRPr>
            </a:p>
            <a:p>
              <a:pPr algn="just" eaLnBrk="0" hangingPunct="0">
                <a:lnSpc>
                  <a:spcPct val="85000"/>
                </a:lnSpc>
              </a:pPr>
              <a:endParaRPr kumimoji="1" lang="en-US" altLang="zh-CN" sz="2600" dirty="0" smtClean="0">
                <a:solidFill>
                  <a:srgbClr val="8E0000"/>
                </a:solidFill>
                <a:latin typeface="Helvetica"/>
                <a:ea typeface="楷体"/>
                <a:cs typeface="华文新魏" pitchFamily="2" charset="-122"/>
              </a:endParaRPr>
            </a:p>
            <a:p>
              <a:pPr algn="just" eaLnBrk="0" hangingPunct="0">
                <a:lnSpc>
                  <a:spcPct val="85000"/>
                </a:lnSpc>
              </a:pPr>
              <a:endParaRPr kumimoji="1" lang="en-US" altLang="zh-CN" sz="2600" dirty="0">
                <a:solidFill>
                  <a:srgbClr val="8E0000"/>
                </a:solidFill>
                <a:latin typeface="Helvetica"/>
                <a:ea typeface="楷体"/>
                <a:cs typeface="华文新魏" pitchFamily="2" charset="-122"/>
              </a:endParaRPr>
            </a:p>
          </p:txBody>
        </p:sp>
      </p:grpSp>
    </p:spTree>
    <p:extLst>
      <p:ext uri="{BB962C8B-B14F-4D97-AF65-F5344CB8AC3E}">
        <p14:creationId xmlns:p14="http://schemas.microsoft.com/office/powerpoint/2010/main" xmlns="" val="46509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strVal val="#ppt_w*0.70"/>
                                          </p:val>
                                        </p:tav>
                                        <p:tav tm="100000">
                                          <p:val>
                                            <p:strVal val="#ppt_w"/>
                                          </p:val>
                                        </p:tav>
                                      </p:tavLst>
                                    </p:anim>
                                    <p:anim calcmode="lin" valueType="num">
                                      <p:cBhvr>
                                        <p:cTn id="8" dur="1000" fill="hold"/>
                                        <p:tgtEl>
                                          <p:spTgt spid="19"/>
                                        </p:tgtEl>
                                        <p:attrNameLst>
                                          <p:attrName>ppt_h</p:attrName>
                                        </p:attrNameLst>
                                      </p:cBhvr>
                                      <p:tavLst>
                                        <p:tav tm="0">
                                          <p:val>
                                            <p:strVal val="#ppt_h"/>
                                          </p:val>
                                        </p:tav>
                                        <p:tav tm="100000">
                                          <p:val>
                                            <p:strVal val="#ppt_h"/>
                                          </p:val>
                                        </p:tav>
                                      </p:tavLst>
                                    </p:anim>
                                    <p:animEffect transition="in" filter="fade">
                                      <p:cBhvr>
                                        <p:cTn id="9" dur="1000"/>
                                        <p:tgtEl>
                                          <p:spTgt spid="19"/>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1000" fill="hold"/>
                                        <p:tgtEl>
                                          <p:spTgt spid="13"/>
                                        </p:tgtEl>
                                        <p:attrNameLst>
                                          <p:attrName>ppt_w</p:attrName>
                                        </p:attrNameLst>
                                      </p:cBhvr>
                                      <p:tavLst>
                                        <p:tav tm="0">
                                          <p:val>
                                            <p:strVal val="#ppt_w*0.70"/>
                                          </p:val>
                                        </p:tav>
                                        <p:tav tm="100000">
                                          <p:val>
                                            <p:strVal val="#ppt_w"/>
                                          </p:val>
                                        </p:tav>
                                      </p:tavLst>
                                    </p:anim>
                                    <p:anim calcmode="lin" valueType="num">
                                      <p:cBhvr>
                                        <p:cTn id="15" dur="1000" fill="hold"/>
                                        <p:tgtEl>
                                          <p:spTgt spid="13"/>
                                        </p:tgtEl>
                                        <p:attrNameLst>
                                          <p:attrName>ppt_h</p:attrName>
                                        </p:attrNameLst>
                                      </p:cBhvr>
                                      <p:tavLst>
                                        <p:tav tm="0">
                                          <p:val>
                                            <p:strVal val="#ppt_h"/>
                                          </p:val>
                                        </p:tav>
                                        <p:tav tm="100000">
                                          <p:val>
                                            <p:strVal val="#ppt_h"/>
                                          </p:val>
                                        </p:tav>
                                      </p:tavLst>
                                    </p:anim>
                                    <p:animEffect transition="in" filter="fade">
                                      <p:cBhvr>
                                        <p:cTn id="1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pic>
        <p:nvPicPr>
          <p:cNvPr id="17" name="Picture 2" descr="H:\2015年修改\图片15.jpg"/>
          <p:cNvPicPr>
            <a:picLocks noChangeAspect="1" noChangeArrowheads="1"/>
          </p:cNvPicPr>
          <p:nvPr/>
        </p:nvPicPr>
        <p:blipFill>
          <a:blip r:embed="rId4"/>
          <a:srcRect/>
          <a:stretch>
            <a:fillRect/>
          </a:stretch>
        </p:blipFill>
        <p:spPr bwMode="auto">
          <a:xfrm>
            <a:off x="0" y="-24"/>
            <a:ext cx="8796337" cy="1163637"/>
          </a:xfrm>
          <a:prstGeom prst="rect">
            <a:avLst/>
          </a:prstGeom>
          <a:noFill/>
        </p:spPr>
      </p:pic>
      <p:grpSp>
        <p:nvGrpSpPr>
          <p:cNvPr id="11" name="组合 10"/>
          <p:cNvGrpSpPr/>
          <p:nvPr/>
        </p:nvGrpSpPr>
        <p:grpSpPr>
          <a:xfrm>
            <a:off x="5110052" y="1666417"/>
            <a:ext cx="3730062" cy="2097365"/>
            <a:chOff x="5110052" y="1666417"/>
            <a:chExt cx="3730062" cy="2097365"/>
          </a:xfrm>
        </p:grpSpPr>
        <p:sp>
          <p:nvSpPr>
            <p:cNvPr id="23" name="TextBox 28"/>
            <p:cNvSpPr txBox="1">
              <a:spLocks noChangeArrowheads="1"/>
            </p:cNvSpPr>
            <p:nvPr/>
          </p:nvSpPr>
          <p:spPr bwMode="auto">
            <a:xfrm rot="812659">
              <a:off x="5385902" y="2310887"/>
              <a:ext cx="3223977" cy="892552"/>
            </a:xfrm>
            <a:prstGeom prst="rect">
              <a:avLst/>
            </a:prstGeom>
            <a:noFill/>
            <a:ln w="9525">
              <a:noFill/>
              <a:miter lim="800000"/>
              <a:headEnd/>
              <a:tailEnd/>
            </a:ln>
          </p:spPr>
          <p:txBody>
            <a:bodyPr wrap="square">
              <a:spAutoFit/>
            </a:bodyPr>
            <a:lstStyle/>
            <a:p>
              <a:pPr algn="just" fontAlgn="auto">
                <a:spcBef>
                  <a:spcPts val="0"/>
                </a:spcBef>
                <a:spcAft>
                  <a:spcPts val="0"/>
                </a:spcAft>
                <a:defRPr/>
              </a:pPr>
              <a:r>
                <a:rPr kumimoji="1" lang="zh-CN" altLang="en-US" sz="2600" dirty="0" smtClean="0">
                  <a:solidFill>
                    <a:srgbClr val="000000"/>
                  </a:solidFill>
                  <a:latin typeface="华文行楷" pitchFamily="2" charset="-122"/>
                  <a:ea typeface="华文行楷" pitchFamily="2" charset="-122"/>
                  <a:cs typeface="华文新魏" pitchFamily="2" charset="-122"/>
                </a:rPr>
                <a:t>我一下跳了起来，怒火中烧。</a:t>
              </a:r>
              <a:endParaRPr kumimoji="1" lang="zh-CN" altLang="en-US" sz="2600" dirty="0">
                <a:solidFill>
                  <a:srgbClr val="000000"/>
                </a:solidFill>
                <a:latin typeface="华文行楷" pitchFamily="2" charset="-122"/>
                <a:ea typeface="华文行楷" pitchFamily="2" charset="-122"/>
                <a:cs typeface="华文新魏" pitchFamily="2" charset="-122"/>
              </a:endParaRPr>
            </a:p>
          </p:txBody>
        </p:sp>
        <p:sp>
          <p:nvSpPr>
            <p:cNvPr id="34" name="Freeform 6"/>
            <p:cNvSpPr>
              <a:spLocks/>
            </p:cNvSpPr>
            <p:nvPr/>
          </p:nvSpPr>
          <p:spPr bwMode="auto">
            <a:xfrm rot="822209">
              <a:off x="5110052" y="1666417"/>
              <a:ext cx="3730062" cy="2097365"/>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71AE0E"/>
              </a:solidFill>
              <a:round/>
              <a:headEnd/>
              <a:tailEnd/>
            </a:ln>
            <a:effectLst>
              <a:glow rad="228600">
                <a:schemeClr val="accent3">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latin typeface="Arial" pitchFamily="34" charset="0"/>
                  <a:ea typeface="PMingLiU" pitchFamily="18" charset="-120"/>
                </a:rPr>
                <a:t>  </a:t>
              </a:r>
            </a:p>
          </p:txBody>
        </p:sp>
      </p:grpSp>
      <p:grpSp>
        <p:nvGrpSpPr>
          <p:cNvPr id="29" name="Group 35"/>
          <p:cNvGrpSpPr>
            <a:grpSpLocks/>
          </p:cNvGrpSpPr>
          <p:nvPr/>
        </p:nvGrpSpPr>
        <p:grpSpPr bwMode="auto">
          <a:xfrm rot="-1117645">
            <a:off x="327155" y="2426365"/>
            <a:ext cx="5092442" cy="3116337"/>
            <a:chOff x="3388564" y="3501395"/>
            <a:chExt cx="1756176" cy="1572060"/>
          </a:xfrm>
        </p:grpSpPr>
        <p:grpSp>
          <p:nvGrpSpPr>
            <p:cNvPr id="30" name="Group 21"/>
            <p:cNvGrpSpPr>
              <a:grpSpLocks/>
            </p:cNvGrpSpPr>
            <p:nvPr/>
          </p:nvGrpSpPr>
          <p:grpSpPr bwMode="auto">
            <a:xfrm rot="-396937">
              <a:off x="3388564" y="3501395"/>
              <a:ext cx="1756176" cy="1572060"/>
              <a:chOff x="777669" y="551874"/>
              <a:chExt cx="1756176" cy="1572060"/>
            </a:xfrm>
          </p:grpSpPr>
          <p:sp>
            <p:nvSpPr>
              <p:cNvPr id="32" name="Freeform 6"/>
              <p:cNvSpPr>
                <a:spLocks/>
              </p:cNvSpPr>
              <p:nvPr/>
            </p:nvSpPr>
            <p:spPr bwMode="auto">
              <a:xfrm rot="346487">
                <a:off x="793537" y="663226"/>
                <a:ext cx="1740308" cy="1460708"/>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sz="1800" kern="0">
                    <a:solidFill>
                      <a:sysClr val="windowText" lastClr="000000"/>
                    </a:solidFill>
                    <a:latin typeface="Arial" pitchFamily="34" charset="0"/>
                    <a:ea typeface="PMingLiU" pitchFamily="18" charset="-120"/>
                  </a:rPr>
                  <a:t>  </a:t>
                </a:r>
              </a:p>
            </p:txBody>
          </p:sp>
          <p:sp>
            <p:nvSpPr>
              <p:cNvPr id="33" name="Freeform 6"/>
              <p:cNvSpPr>
                <a:spLocks/>
              </p:cNvSpPr>
              <p:nvPr/>
            </p:nvSpPr>
            <p:spPr bwMode="auto">
              <a:xfrm rot="485220">
                <a:off x="777669" y="551874"/>
                <a:ext cx="1741712" cy="1535185"/>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5" cstate="print"/>
                <a:tile tx="0" ty="0" sx="100000" sy="100000" flip="none" algn="tl"/>
              </a:blipFill>
              <a:ln w="9525">
                <a:noFill/>
                <a:round/>
                <a:headEnd/>
                <a:tailEnd/>
              </a:ln>
            </p:spPr>
            <p:txBody>
              <a:bodyPr/>
              <a:lstStyle/>
              <a:p>
                <a:pPr fontAlgn="auto">
                  <a:spcBef>
                    <a:spcPts val="0"/>
                  </a:spcBef>
                  <a:spcAft>
                    <a:spcPts val="0"/>
                  </a:spcAft>
                  <a:defRPr/>
                </a:pPr>
                <a:endParaRPr lang="zh-CN" altLang="en-US" sz="1800" kern="0">
                  <a:solidFill>
                    <a:srgbClr val="8E0000"/>
                  </a:solidFill>
                  <a:latin typeface="Arial" pitchFamily="34" charset="0"/>
                  <a:ea typeface="楷体_GB2312" pitchFamily="49" charset="-122"/>
                </a:endParaRPr>
              </a:p>
            </p:txBody>
          </p:sp>
        </p:grpSp>
        <p:sp>
          <p:nvSpPr>
            <p:cNvPr id="31" name="TextBox 28"/>
            <p:cNvSpPr txBox="1">
              <a:spLocks noChangeArrowheads="1"/>
            </p:cNvSpPr>
            <p:nvPr/>
          </p:nvSpPr>
          <p:spPr bwMode="auto">
            <a:xfrm rot="21540000">
              <a:off x="3431212" y="4031997"/>
              <a:ext cx="1658383" cy="508736"/>
            </a:xfrm>
            <a:prstGeom prst="rect">
              <a:avLst/>
            </a:prstGeom>
            <a:noFill/>
            <a:ln w="9525">
              <a:noFill/>
              <a:miter lim="800000"/>
              <a:headEnd/>
              <a:tailEnd/>
            </a:ln>
          </p:spPr>
          <p:txBody>
            <a:bodyPr wrap="square">
              <a:spAutoFit/>
            </a:bodyPr>
            <a:lstStyle/>
            <a:p>
              <a:pPr algn="just" fontAlgn="auto">
                <a:lnSpc>
                  <a:spcPct val="120000"/>
                </a:lnSpc>
                <a:spcBef>
                  <a:spcPts val="0"/>
                </a:spcBef>
                <a:spcAft>
                  <a:spcPts val="0"/>
                </a:spcAft>
                <a:defRPr/>
              </a:pPr>
              <a:r>
                <a:rPr kumimoji="1" lang="en-US" altLang="zh-CN" sz="2600" dirty="0">
                  <a:solidFill>
                    <a:srgbClr val="8E0000"/>
                  </a:solidFill>
                  <a:latin typeface="Helvetica"/>
                  <a:ea typeface="楷体"/>
                  <a:cs typeface="华文新魏" pitchFamily="2" charset="-122"/>
                </a:rPr>
                <a:t>e. I leaped to my feet, my temper flaring up</a:t>
              </a:r>
              <a:r>
                <a:rPr kumimoji="1" lang="en-US" altLang="zh-CN" sz="2600" dirty="0" smtClean="0">
                  <a:solidFill>
                    <a:srgbClr val="8E0000"/>
                  </a:solidFill>
                  <a:latin typeface="Helvetica"/>
                  <a:ea typeface="楷体"/>
                  <a:cs typeface="华文新魏" pitchFamily="2" charset="-122"/>
                </a:rPr>
                <a:t>. (Para.38, L1)</a:t>
              </a:r>
            </a:p>
          </p:txBody>
        </p:sp>
      </p:grpSp>
    </p:spTree>
    <p:extLst>
      <p:ext uri="{BB962C8B-B14F-4D97-AF65-F5344CB8AC3E}">
        <p14:creationId xmlns:p14="http://schemas.microsoft.com/office/powerpoint/2010/main" xmlns="" val="204007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strVal val="#ppt_w*0.70"/>
                                          </p:val>
                                        </p:tav>
                                        <p:tav tm="100000">
                                          <p:val>
                                            <p:strVal val="#ppt_w"/>
                                          </p:val>
                                        </p:tav>
                                      </p:tavLst>
                                    </p:anim>
                                    <p:anim calcmode="lin" valueType="num">
                                      <p:cBhvr>
                                        <p:cTn id="8" dur="1000" fill="hold"/>
                                        <p:tgtEl>
                                          <p:spTgt spid="29"/>
                                        </p:tgtEl>
                                        <p:attrNameLst>
                                          <p:attrName>ppt_h</p:attrName>
                                        </p:attrNameLst>
                                      </p:cBhvr>
                                      <p:tavLst>
                                        <p:tav tm="0">
                                          <p:val>
                                            <p:strVal val="#ppt_h"/>
                                          </p:val>
                                        </p:tav>
                                        <p:tav tm="100000">
                                          <p:val>
                                            <p:strVal val="#ppt_h"/>
                                          </p:val>
                                        </p:tav>
                                      </p:tavLst>
                                    </p:anim>
                                    <p:animEffect transition="in" filter="fade">
                                      <p:cBhvr>
                                        <p:cTn id="9" dur="1000"/>
                                        <p:tgtEl>
                                          <p:spTgt spid="29"/>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1000" fill="hold"/>
                                        <p:tgtEl>
                                          <p:spTgt spid="11"/>
                                        </p:tgtEl>
                                        <p:attrNameLst>
                                          <p:attrName>ppt_w</p:attrName>
                                        </p:attrNameLst>
                                      </p:cBhvr>
                                      <p:tavLst>
                                        <p:tav tm="0">
                                          <p:val>
                                            <p:strVal val="#ppt_w*0.70"/>
                                          </p:val>
                                        </p:tav>
                                        <p:tav tm="100000">
                                          <p:val>
                                            <p:strVal val="#ppt_w"/>
                                          </p:val>
                                        </p:tav>
                                      </p:tavLst>
                                    </p:anim>
                                    <p:anim calcmode="lin" valueType="num">
                                      <p:cBhvr>
                                        <p:cTn id="15" dur="1000" fill="hold"/>
                                        <p:tgtEl>
                                          <p:spTgt spid="11"/>
                                        </p:tgtEl>
                                        <p:attrNameLst>
                                          <p:attrName>ppt_h</p:attrName>
                                        </p:attrNameLst>
                                      </p:cBhvr>
                                      <p:tavLst>
                                        <p:tav tm="0">
                                          <p:val>
                                            <p:strVal val="#ppt_h"/>
                                          </p:val>
                                        </p:tav>
                                        <p:tav tm="100000">
                                          <p:val>
                                            <p:strVal val="#ppt_h"/>
                                          </p:val>
                                        </p:tav>
                                      </p:tavLst>
                                    </p:anim>
                                    <p:animEffect transition="in" filter="fade">
                                      <p:cBhvr>
                                        <p:cTn id="1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pic>
        <p:nvPicPr>
          <p:cNvPr id="17" name="Picture 2" descr="H:\2015年修改\图片15.jpg"/>
          <p:cNvPicPr>
            <a:picLocks noChangeAspect="1" noChangeArrowheads="1"/>
          </p:cNvPicPr>
          <p:nvPr/>
        </p:nvPicPr>
        <p:blipFill>
          <a:blip r:embed="rId4"/>
          <a:srcRect/>
          <a:stretch>
            <a:fillRect/>
          </a:stretch>
        </p:blipFill>
        <p:spPr bwMode="auto">
          <a:xfrm>
            <a:off x="0" y="-24"/>
            <a:ext cx="8796337" cy="1163637"/>
          </a:xfrm>
          <a:prstGeom prst="rect">
            <a:avLst/>
          </a:prstGeom>
          <a:noFill/>
        </p:spPr>
      </p:pic>
      <p:grpSp>
        <p:nvGrpSpPr>
          <p:cNvPr id="11" name="组合 10"/>
          <p:cNvGrpSpPr/>
          <p:nvPr/>
        </p:nvGrpSpPr>
        <p:grpSpPr>
          <a:xfrm>
            <a:off x="5110052" y="1666417"/>
            <a:ext cx="3730062" cy="2097365"/>
            <a:chOff x="5110052" y="1666417"/>
            <a:chExt cx="3730062" cy="2097365"/>
          </a:xfrm>
        </p:grpSpPr>
        <p:sp>
          <p:nvSpPr>
            <p:cNvPr id="23" name="TextBox 28"/>
            <p:cNvSpPr txBox="1">
              <a:spLocks noChangeArrowheads="1"/>
            </p:cNvSpPr>
            <p:nvPr/>
          </p:nvSpPr>
          <p:spPr bwMode="auto">
            <a:xfrm rot="812659">
              <a:off x="5385902" y="1910777"/>
              <a:ext cx="3223977" cy="1692771"/>
            </a:xfrm>
            <a:prstGeom prst="rect">
              <a:avLst/>
            </a:prstGeom>
            <a:noFill/>
            <a:ln w="9525">
              <a:noFill/>
              <a:miter lim="800000"/>
              <a:headEnd/>
              <a:tailEnd/>
            </a:ln>
          </p:spPr>
          <p:txBody>
            <a:bodyPr wrap="square">
              <a:spAutoFit/>
            </a:bodyPr>
            <a:lstStyle/>
            <a:p>
              <a:pPr algn="just" fontAlgn="auto">
                <a:spcBef>
                  <a:spcPts val="0"/>
                </a:spcBef>
                <a:spcAft>
                  <a:spcPts val="0"/>
                </a:spcAft>
                <a:defRPr/>
              </a:pPr>
              <a:r>
                <a:rPr kumimoji="1" lang="zh-CN" altLang="en-US" sz="2600" dirty="0">
                  <a:solidFill>
                    <a:srgbClr val="000000"/>
                  </a:solidFill>
                  <a:latin typeface="华文行楷" pitchFamily="2" charset="-122"/>
                  <a:ea typeface="华文行楷" pitchFamily="2" charset="-122"/>
                  <a:cs typeface="华文新魏" pitchFamily="2" charset="-122"/>
                </a:rPr>
                <a:t>看看我，一个聪明过人的学生，一个</a:t>
              </a:r>
              <a:r>
                <a:rPr kumimoji="1" lang="zh-CN" altLang="en-US" sz="2600" dirty="0" smtClean="0">
                  <a:solidFill>
                    <a:srgbClr val="000000"/>
                  </a:solidFill>
                  <a:latin typeface="华文行楷" pitchFamily="2" charset="-122"/>
                  <a:ea typeface="华文行楷" pitchFamily="2" charset="-122"/>
                  <a:cs typeface="华文新魏" pitchFamily="2" charset="-122"/>
                </a:rPr>
                <a:t>不同凡响</a:t>
              </a:r>
              <a:r>
                <a:rPr kumimoji="1" lang="zh-CN" altLang="en-US" sz="2600" dirty="0">
                  <a:solidFill>
                    <a:srgbClr val="000000"/>
                  </a:solidFill>
                  <a:latin typeface="华文行楷" pitchFamily="2" charset="-122"/>
                  <a:ea typeface="华文行楷" pitchFamily="2" charset="-122"/>
                  <a:cs typeface="华文新魏" pitchFamily="2" charset="-122"/>
                </a:rPr>
                <a:t>的学者，一个前途无量的人。</a:t>
              </a:r>
            </a:p>
          </p:txBody>
        </p:sp>
        <p:sp>
          <p:nvSpPr>
            <p:cNvPr id="34" name="Freeform 6"/>
            <p:cNvSpPr>
              <a:spLocks/>
            </p:cNvSpPr>
            <p:nvPr/>
          </p:nvSpPr>
          <p:spPr bwMode="auto">
            <a:xfrm rot="822209">
              <a:off x="5110052" y="1666417"/>
              <a:ext cx="3730062" cy="2097365"/>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71AE0E"/>
              </a:solidFill>
              <a:round/>
              <a:headEnd/>
              <a:tailEnd/>
            </a:ln>
            <a:effectLst>
              <a:glow rad="228600">
                <a:schemeClr val="accent3">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latin typeface="Arial" pitchFamily="34" charset="0"/>
                  <a:ea typeface="PMingLiU" pitchFamily="18" charset="-120"/>
                </a:rPr>
                <a:t>  </a:t>
              </a:r>
            </a:p>
          </p:txBody>
        </p:sp>
      </p:grpSp>
      <p:grpSp>
        <p:nvGrpSpPr>
          <p:cNvPr id="29" name="Group 35"/>
          <p:cNvGrpSpPr>
            <a:grpSpLocks/>
          </p:cNvGrpSpPr>
          <p:nvPr/>
        </p:nvGrpSpPr>
        <p:grpSpPr bwMode="auto">
          <a:xfrm rot="-1117645">
            <a:off x="327154" y="2426366"/>
            <a:ext cx="5092442" cy="3116337"/>
            <a:chOff x="3388564" y="3501395"/>
            <a:chExt cx="1756176" cy="1572060"/>
          </a:xfrm>
        </p:grpSpPr>
        <p:grpSp>
          <p:nvGrpSpPr>
            <p:cNvPr id="30" name="Group 21"/>
            <p:cNvGrpSpPr>
              <a:grpSpLocks/>
            </p:cNvGrpSpPr>
            <p:nvPr/>
          </p:nvGrpSpPr>
          <p:grpSpPr bwMode="auto">
            <a:xfrm rot="-396937">
              <a:off x="3388564" y="3501395"/>
              <a:ext cx="1756176" cy="1572060"/>
              <a:chOff x="777669" y="551874"/>
              <a:chExt cx="1756176" cy="1572060"/>
            </a:xfrm>
          </p:grpSpPr>
          <p:sp>
            <p:nvSpPr>
              <p:cNvPr id="32" name="Freeform 6"/>
              <p:cNvSpPr>
                <a:spLocks/>
              </p:cNvSpPr>
              <p:nvPr/>
            </p:nvSpPr>
            <p:spPr bwMode="auto">
              <a:xfrm rot="346487">
                <a:off x="793537" y="663226"/>
                <a:ext cx="1740308" cy="1460708"/>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sz="1800" kern="0">
                    <a:solidFill>
                      <a:sysClr val="windowText" lastClr="000000"/>
                    </a:solidFill>
                    <a:latin typeface="Arial" pitchFamily="34" charset="0"/>
                    <a:ea typeface="PMingLiU" pitchFamily="18" charset="-120"/>
                  </a:rPr>
                  <a:t>  </a:t>
                </a:r>
              </a:p>
            </p:txBody>
          </p:sp>
          <p:sp>
            <p:nvSpPr>
              <p:cNvPr id="33" name="Freeform 6"/>
              <p:cNvSpPr>
                <a:spLocks/>
              </p:cNvSpPr>
              <p:nvPr/>
            </p:nvSpPr>
            <p:spPr bwMode="auto">
              <a:xfrm rot="485220">
                <a:off x="777669" y="551874"/>
                <a:ext cx="1741712" cy="1535185"/>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5" cstate="print"/>
                <a:tile tx="0" ty="0" sx="100000" sy="100000" flip="none" algn="tl"/>
              </a:blipFill>
              <a:ln w="9525">
                <a:noFill/>
                <a:round/>
                <a:headEnd/>
                <a:tailEnd/>
              </a:ln>
            </p:spPr>
            <p:txBody>
              <a:bodyPr/>
              <a:lstStyle/>
              <a:p>
                <a:pPr fontAlgn="auto">
                  <a:spcBef>
                    <a:spcPts val="0"/>
                  </a:spcBef>
                  <a:spcAft>
                    <a:spcPts val="0"/>
                  </a:spcAft>
                  <a:defRPr/>
                </a:pPr>
                <a:endParaRPr lang="zh-CN" altLang="en-US" sz="1800" kern="0">
                  <a:solidFill>
                    <a:srgbClr val="8E0000"/>
                  </a:solidFill>
                  <a:latin typeface="Arial" pitchFamily="34" charset="0"/>
                  <a:ea typeface="楷体_GB2312" pitchFamily="49" charset="-122"/>
                </a:endParaRPr>
              </a:p>
            </p:txBody>
          </p:sp>
        </p:grpSp>
        <p:sp>
          <p:nvSpPr>
            <p:cNvPr id="31" name="TextBox 28"/>
            <p:cNvSpPr txBox="1">
              <a:spLocks noChangeArrowheads="1"/>
            </p:cNvSpPr>
            <p:nvPr/>
          </p:nvSpPr>
          <p:spPr bwMode="auto">
            <a:xfrm rot="21540000">
              <a:off x="3445174" y="3770084"/>
              <a:ext cx="1663671" cy="1015402"/>
            </a:xfrm>
            <a:prstGeom prst="rect">
              <a:avLst/>
            </a:prstGeom>
            <a:noFill/>
            <a:ln w="9525">
              <a:noFill/>
              <a:miter lim="800000"/>
              <a:headEnd/>
              <a:tailEnd/>
            </a:ln>
          </p:spPr>
          <p:txBody>
            <a:bodyPr wrap="square">
              <a:spAutoFit/>
            </a:bodyPr>
            <a:lstStyle/>
            <a:p>
              <a:pPr fontAlgn="auto">
                <a:lnSpc>
                  <a:spcPct val="120000"/>
                </a:lnSpc>
                <a:spcBef>
                  <a:spcPts val="0"/>
                </a:spcBef>
                <a:spcAft>
                  <a:spcPts val="0"/>
                </a:spcAft>
                <a:defRPr/>
              </a:pPr>
              <a:r>
                <a:rPr kumimoji="1" lang="en-US" altLang="zh-CN" sz="2600" dirty="0">
                  <a:solidFill>
                    <a:srgbClr val="8E0000"/>
                  </a:solidFill>
                  <a:latin typeface="Helvetica"/>
                  <a:ea typeface="楷体"/>
                  <a:cs typeface="华文新魏" pitchFamily="2" charset="-122"/>
                </a:rPr>
                <a:t>f. Look at </a:t>
              </a:r>
              <a:r>
                <a:rPr kumimoji="1" lang="en-US" altLang="zh-CN" sz="2600" dirty="0" smtClean="0">
                  <a:solidFill>
                    <a:srgbClr val="8E0000"/>
                  </a:solidFill>
                  <a:latin typeface="Helvetica"/>
                  <a:ea typeface="楷体"/>
                  <a:cs typeface="华文新魏" pitchFamily="2" charset="-122"/>
                </a:rPr>
                <a:t>me, an </a:t>
              </a:r>
              <a:r>
                <a:rPr kumimoji="1" lang="en-US" altLang="zh-CN" sz="2600" dirty="0">
                  <a:solidFill>
                    <a:srgbClr val="8E0000"/>
                  </a:solidFill>
                  <a:latin typeface="Helvetica"/>
                  <a:ea typeface="楷体"/>
                  <a:cs typeface="华文新魏" pitchFamily="2" charset="-122"/>
                </a:rPr>
                <a:t>ingenious student, a tremendous intellectual, a man with an assured future. (</a:t>
              </a:r>
              <a:r>
                <a:rPr kumimoji="1" lang="en-US" altLang="zh-CN" sz="2600" dirty="0" smtClean="0">
                  <a:solidFill>
                    <a:srgbClr val="8E0000"/>
                  </a:solidFill>
                  <a:latin typeface="Helvetica"/>
                  <a:ea typeface="楷体"/>
                  <a:cs typeface="华文新魏" pitchFamily="2" charset="-122"/>
                </a:rPr>
                <a:t>Para.42, L1-2)</a:t>
              </a:r>
            </a:p>
          </p:txBody>
        </p:sp>
      </p:grpSp>
    </p:spTree>
    <p:extLst>
      <p:ext uri="{BB962C8B-B14F-4D97-AF65-F5344CB8AC3E}">
        <p14:creationId xmlns:p14="http://schemas.microsoft.com/office/powerpoint/2010/main" xmlns="" val="3522161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strVal val="#ppt_w*0.70"/>
                                          </p:val>
                                        </p:tav>
                                        <p:tav tm="100000">
                                          <p:val>
                                            <p:strVal val="#ppt_w"/>
                                          </p:val>
                                        </p:tav>
                                      </p:tavLst>
                                    </p:anim>
                                    <p:anim calcmode="lin" valueType="num">
                                      <p:cBhvr>
                                        <p:cTn id="8" dur="1000" fill="hold"/>
                                        <p:tgtEl>
                                          <p:spTgt spid="29"/>
                                        </p:tgtEl>
                                        <p:attrNameLst>
                                          <p:attrName>ppt_h</p:attrName>
                                        </p:attrNameLst>
                                      </p:cBhvr>
                                      <p:tavLst>
                                        <p:tav tm="0">
                                          <p:val>
                                            <p:strVal val="#ppt_h"/>
                                          </p:val>
                                        </p:tav>
                                        <p:tav tm="100000">
                                          <p:val>
                                            <p:strVal val="#ppt_h"/>
                                          </p:val>
                                        </p:tav>
                                      </p:tavLst>
                                    </p:anim>
                                    <p:animEffect transition="in" filter="fade">
                                      <p:cBhvr>
                                        <p:cTn id="9" dur="1000"/>
                                        <p:tgtEl>
                                          <p:spTgt spid="29"/>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1000" fill="hold"/>
                                        <p:tgtEl>
                                          <p:spTgt spid="11"/>
                                        </p:tgtEl>
                                        <p:attrNameLst>
                                          <p:attrName>ppt_w</p:attrName>
                                        </p:attrNameLst>
                                      </p:cBhvr>
                                      <p:tavLst>
                                        <p:tav tm="0">
                                          <p:val>
                                            <p:strVal val="#ppt_w*0.70"/>
                                          </p:val>
                                        </p:tav>
                                        <p:tav tm="100000">
                                          <p:val>
                                            <p:strVal val="#ppt_w"/>
                                          </p:val>
                                        </p:tav>
                                      </p:tavLst>
                                    </p:anim>
                                    <p:anim calcmode="lin" valueType="num">
                                      <p:cBhvr>
                                        <p:cTn id="15" dur="1000" fill="hold"/>
                                        <p:tgtEl>
                                          <p:spTgt spid="11"/>
                                        </p:tgtEl>
                                        <p:attrNameLst>
                                          <p:attrName>ppt_h</p:attrName>
                                        </p:attrNameLst>
                                      </p:cBhvr>
                                      <p:tavLst>
                                        <p:tav tm="0">
                                          <p:val>
                                            <p:strVal val="#ppt_h"/>
                                          </p:val>
                                        </p:tav>
                                        <p:tav tm="100000">
                                          <p:val>
                                            <p:strVal val="#ppt_h"/>
                                          </p:val>
                                        </p:tav>
                                      </p:tavLst>
                                    </p:anim>
                                    <p:animEffect transition="in" filter="fade">
                                      <p:cBhvr>
                                        <p:cTn id="1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5000"/>
            <a:lum/>
          </a:blip>
          <a:srcRect/>
          <a:stretch>
            <a:fillRect l="14000" t="7000" r="-5000" b="-11000"/>
          </a:stretch>
        </a:blipFill>
        <a:effectLst/>
      </p:bgPr>
    </p:bg>
    <p:spTree>
      <p:nvGrpSpPr>
        <p:cNvPr id="1" name=""/>
        <p:cNvGrpSpPr/>
        <p:nvPr/>
      </p:nvGrpSpPr>
      <p:grpSpPr>
        <a:xfrm>
          <a:off x="0" y="0"/>
          <a:ext cx="0" cy="0"/>
          <a:chOff x="0" y="0"/>
          <a:chExt cx="0" cy="0"/>
        </a:xfrm>
      </p:grpSpPr>
      <p:pic>
        <p:nvPicPr>
          <p:cNvPr id="16"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pic>
        <p:nvPicPr>
          <p:cNvPr id="17" name="Picture 2" descr="H:\2015年修改\图片15.jpg"/>
          <p:cNvPicPr>
            <a:picLocks noChangeAspect="1" noChangeArrowheads="1"/>
          </p:cNvPicPr>
          <p:nvPr/>
        </p:nvPicPr>
        <p:blipFill>
          <a:blip r:embed="rId6"/>
          <a:srcRect/>
          <a:stretch>
            <a:fillRect/>
          </a:stretch>
        </p:blipFill>
        <p:spPr bwMode="auto">
          <a:xfrm>
            <a:off x="0" y="-24"/>
            <a:ext cx="8796337" cy="1163637"/>
          </a:xfrm>
          <a:prstGeom prst="rect">
            <a:avLst/>
          </a:prstGeom>
          <a:noFill/>
        </p:spPr>
      </p:pic>
      <p:grpSp>
        <p:nvGrpSpPr>
          <p:cNvPr id="11" name="组合 10"/>
          <p:cNvGrpSpPr/>
          <p:nvPr/>
        </p:nvGrpSpPr>
        <p:grpSpPr>
          <a:xfrm>
            <a:off x="5110052" y="1666417"/>
            <a:ext cx="3730062" cy="2097365"/>
            <a:chOff x="5110052" y="1666417"/>
            <a:chExt cx="3730062" cy="2097365"/>
          </a:xfrm>
        </p:grpSpPr>
        <p:sp>
          <p:nvSpPr>
            <p:cNvPr id="23" name="TextBox 28"/>
            <p:cNvSpPr txBox="1">
              <a:spLocks noChangeArrowheads="1"/>
            </p:cNvSpPr>
            <p:nvPr/>
          </p:nvSpPr>
          <p:spPr bwMode="auto">
            <a:xfrm rot="812659">
              <a:off x="5385902" y="1910777"/>
              <a:ext cx="3223977" cy="1692771"/>
            </a:xfrm>
            <a:prstGeom prst="rect">
              <a:avLst/>
            </a:prstGeom>
            <a:noFill/>
            <a:ln w="9525">
              <a:noFill/>
              <a:miter lim="800000"/>
              <a:headEnd/>
              <a:tailEnd/>
            </a:ln>
          </p:spPr>
          <p:txBody>
            <a:bodyPr wrap="square">
              <a:spAutoFit/>
            </a:bodyPr>
            <a:lstStyle/>
            <a:p>
              <a:pPr algn="just" fontAlgn="auto">
                <a:spcBef>
                  <a:spcPts val="0"/>
                </a:spcBef>
                <a:spcAft>
                  <a:spcPts val="0"/>
                </a:spcAft>
                <a:defRPr/>
              </a:pPr>
              <a:r>
                <a:rPr kumimoji="1" lang="zh-CN" altLang="en-US" sz="2600" dirty="0">
                  <a:solidFill>
                    <a:srgbClr val="000000"/>
                  </a:solidFill>
                  <a:latin typeface="华文行楷" pitchFamily="2" charset="-122"/>
                  <a:ea typeface="华文行楷" pitchFamily="2" charset="-122"/>
                  <a:cs typeface="华文新魏" pitchFamily="2" charset="-122"/>
                </a:rPr>
                <a:t>再看看罗伯，一个肌</a:t>
              </a:r>
            </a:p>
            <a:p>
              <a:pPr algn="just" fontAlgn="auto">
                <a:spcBef>
                  <a:spcPts val="0"/>
                </a:spcBef>
                <a:spcAft>
                  <a:spcPts val="0"/>
                </a:spcAft>
                <a:defRPr/>
              </a:pPr>
              <a:r>
                <a:rPr kumimoji="1" lang="zh-CN" altLang="en-US" sz="2600" dirty="0">
                  <a:solidFill>
                    <a:srgbClr val="000000"/>
                  </a:solidFill>
                  <a:latin typeface="华文行楷" pitchFamily="2" charset="-122"/>
                  <a:ea typeface="华文行楷" pitchFamily="2" charset="-122"/>
                  <a:cs typeface="华文新魏" pitchFamily="2" charset="-122"/>
                </a:rPr>
                <a:t>肉发达的蠢材，一个有了上顿没下顿的家伙。</a:t>
              </a:r>
            </a:p>
          </p:txBody>
        </p:sp>
        <p:sp>
          <p:nvSpPr>
            <p:cNvPr id="34" name="Freeform 6"/>
            <p:cNvSpPr>
              <a:spLocks/>
            </p:cNvSpPr>
            <p:nvPr/>
          </p:nvSpPr>
          <p:spPr bwMode="auto">
            <a:xfrm rot="822209">
              <a:off x="5110052" y="1666417"/>
              <a:ext cx="3730062" cy="2097365"/>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noFill/>
            <a:ln w="9525">
              <a:solidFill>
                <a:srgbClr val="71AE0E"/>
              </a:solidFill>
              <a:round/>
              <a:headEnd/>
              <a:tailEnd/>
            </a:ln>
            <a:effectLst>
              <a:glow rad="228600">
                <a:schemeClr val="accent3">
                  <a:satMod val="175000"/>
                  <a:alpha val="40000"/>
                </a:schemeClr>
              </a:glow>
            </a:effectLst>
          </p:spPr>
          <p:txBody>
            <a:bodyPr/>
            <a:lstStyle/>
            <a:p>
              <a:pPr fontAlgn="auto">
                <a:spcBef>
                  <a:spcPts val="0"/>
                </a:spcBef>
                <a:spcAft>
                  <a:spcPts val="0"/>
                </a:spcAft>
                <a:defRPr/>
              </a:pPr>
              <a:r>
                <a:rPr kumimoji="1" lang="en-US" altLang="zh-CN" sz="2600" kern="0">
                  <a:solidFill>
                    <a:sysClr val="windowText" lastClr="000000"/>
                  </a:solidFill>
                  <a:latin typeface="Arial" pitchFamily="34" charset="0"/>
                  <a:ea typeface="PMingLiU" pitchFamily="18" charset="-120"/>
                </a:rPr>
                <a:t>  </a:t>
              </a:r>
            </a:p>
          </p:txBody>
        </p:sp>
      </p:grpSp>
      <p:grpSp>
        <p:nvGrpSpPr>
          <p:cNvPr id="29" name="Group 35"/>
          <p:cNvGrpSpPr>
            <a:grpSpLocks/>
          </p:cNvGrpSpPr>
          <p:nvPr/>
        </p:nvGrpSpPr>
        <p:grpSpPr bwMode="auto">
          <a:xfrm rot="-1117645">
            <a:off x="327155" y="2426365"/>
            <a:ext cx="5092442" cy="3116337"/>
            <a:chOff x="3388564" y="3501395"/>
            <a:chExt cx="1756176" cy="1572060"/>
          </a:xfrm>
        </p:grpSpPr>
        <p:grpSp>
          <p:nvGrpSpPr>
            <p:cNvPr id="30" name="Group 21"/>
            <p:cNvGrpSpPr>
              <a:grpSpLocks/>
            </p:cNvGrpSpPr>
            <p:nvPr/>
          </p:nvGrpSpPr>
          <p:grpSpPr bwMode="auto">
            <a:xfrm rot="-396937">
              <a:off x="3388564" y="3501395"/>
              <a:ext cx="1756176" cy="1572060"/>
              <a:chOff x="777669" y="551874"/>
              <a:chExt cx="1756176" cy="1572060"/>
            </a:xfrm>
          </p:grpSpPr>
          <p:sp>
            <p:nvSpPr>
              <p:cNvPr id="32" name="Freeform 6"/>
              <p:cNvSpPr>
                <a:spLocks/>
              </p:cNvSpPr>
              <p:nvPr/>
            </p:nvSpPr>
            <p:spPr bwMode="auto">
              <a:xfrm rot="346487">
                <a:off x="793537" y="663226"/>
                <a:ext cx="1740308" cy="1460708"/>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round/>
                <a:headEnd/>
                <a:tailEnd/>
              </a:ln>
            </p:spPr>
            <p:txBody>
              <a:bodyPr/>
              <a:lstStyle/>
              <a:p>
                <a:pPr fontAlgn="auto">
                  <a:spcBef>
                    <a:spcPts val="0"/>
                  </a:spcBef>
                  <a:spcAft>
                    <a:spcPts val="0"/>
                  </a:spcAft>
                  <a:defRPr/>
                </a:pPr>
                <a:r>
                  <a:rPr kumimoji="1" lang="en-US" altLang="zh-CN" sz="1800" kern="0">
                    <a:solidFill>
                      <a:sysClr val="windowText" lastClr="000000"/>
                    </a:solidFill>
                    <a:latin typeface="Arial" pitchFamily="34" charset="0"/>
                    <a:ea typeface="PMingLiU" pitchFamily="18" charset="-120"/>
                  </a:rPr>
                  <a:t>  </a:t>
                </a:r>
              </a:p>
            </p:txBody>
          </p:sp>
          <p:sp>
            <p:nvSpPr>
              <p:cNvPr id="33" name="Freeform 6"/>
              <p:cNvSpPr>
                <a:spLocks/>
              </p:cNvSpPr>
              <p:nvPr/>
            </p:nvSpPr>
            <p:spPr bwMode="auto">
              <a:xfrm rot="485220">
                <a:off x="777669" y="551874"/>
                <a:ext cx="1741712" cy="1535185"/>
              </a:xfrm>
              <a:custGeom>
                <a:avLst/>
                <a:gdLst>
                  <a:gd name="T0" fmla="*/ 2056831 w 2279"/>
                  <a:gd name="T1" fmla="*/ 0 h 2211"/>
                  <a:gd name="T2" fmla="*/ 2090534 w 2279"/>
                  <a:gd name="T3" fmla="*/ 352947 h 2211"/>
                  <a:gd name="T4" fmla="*/ 2090534 w 2279"/>
                  <a:gd name="T5" fmla="*/ 352947 h 2211"/>
                  <a:gd name="T6" fmla="*/ 2094279 w 2279"/>
                  <a:gd name="T7" fmla="*/ 409119 h 2211"/>
                  <a:gd name="T8" fmla="*/ 2098960 w 2279"/>
                  <a:gd name="T9" fmla="*/ 550486 h 2211"/>
                  <a:gd name="T10" fmla="*/ 2103641 w 2279"/>
                  <a:gd name="T11" fmla="*/ 734917 h 2211"/>
                  <a:gd name="T12" fmla="*/ 2105513 w 2279"/>
                  <a:gd name="T13" fmla="*/ 829473 h 2211"/>
                  <a:gd name="T14" fmla="*/ 2105513 w 2279"/>
                  <a:gd name="T15" fmla="*/ 921221 h 2211"/>
                  <a:gd name="T16" fmla="*/ 2105513 w 2279"/>
                  <a:gd name="T17" fmla="*/ 921221 h 2211"/>
                  <a:gd name="T18" fmla="*/ 2105513 w 2279"/>
                  <a:gd name="T19" fmla="*/ 1032629 h 2211"/>
                  <a:gd name="T20" fmla="*/ 2109258 w 2279"/>
                  <a:gd name="T21" fmla="*/ 1184293 h 2211"/>
                  <a:gd name="T22" fmla="*/ 2118620 w 2279"/>
                  <a:gd name="T23" fmla="*/ 1536304 h 2211"/>
                  <a:gd name="T24" fmla="*/ 2133599 w 2279"/>
                  <a:gd name="T25" fmla="*/ 1978190 h 2211"/>
                  <a:gd name="T26" fmla="*/ 2133599 w 2279"/>
                  <a:gd name="T27" fmla="*/ 1978190 h 2211"/>
                  <a:gd name="T28" fmla="*/ 1773162 w 2279"/>
                  <a:gd name="T29" fmla="*/ 1998787 h 2211"/>
                  <a:gd name="T30" fmla="*/ 1080374 w 2279"/>
                  <a:gd name="T31" fmla="*/ 2036235 h 2211"/>
                  <a:gd name="T32" fmla="*/ 1080374 w 2279"/>
                  <a:gd name="T33" fmla="*/ 2036235 h 2211"/>
                  <a:gd name="T34" fmla="*/ 909050 w 2279"/>
                  <a:gd name="T35" fmla="*/ 2044661 h 2211"/>
                  <a:gd name="T36" fmla="*/ 731172 w 2279"/>
                  <a:gd name="T37" fmla="*/ 2053086 h 2211"/>
                  <a:gd name="T38" fmla="*/ 557039 w 2279"/>
                  <a:gd name="T39" fmla="*/ 2058704 h 2211"/>
                  <a:gd name="T40" fmla="*/ 394140 w 2279"/>
                  <a:gd name="T41" fmla="*/ 2063385 h 2211"/>
                  <a:gd name="T42" fmla="*/ 139494 w 2279"/>
                  <a:gd name="T43" fmla="*/ 2068066 h 2211"/>
                  <a:gd name="T44" fmla="*/ 40257 w 2279"/>
                  <a:gd name="T45" fmla="*/ 2069938 h 2211"/>
                  <a:gd name="T46" fmla="*/ 40257 w 2279"/>
                  <a:gd name="T47" fmla="*/ 2069938 h 2211"/>
                  <a:gd name="T48" fmla="*/ 34639 w 2279"/>
                  <a:gd name="T49" fmla="*/ 1628988 h 2211"/>
                  <a:gd name="T50" fmla="*/ 29958 w 2279"/>
                  <a:gd name="T51" fmla="*/ 1263870 h 2211"/>
                  <a:gd name="T52" fmla="*/ 26214 w 2279"/>
                  <a:gd name="T53" fmla="*/ 968031 h 2211"/>
                  <a:gd name="T54" fmla="*/ 26214 w 2279"/>
                  <a:gd name="T55" fmla="*/ 968031 h 2211"/>
                  <a:gd name="T56" fmla="*/ 19660 w 2279"/>
                  <a:gd name="T57" fmla="*/ 758322 h 2211"/>
                  <a:gd name="T58" fmla="*/ 13107 w 2279"/>
                  <a:gd name="T59" fmla="*/ 584189 h 2211"/>
                  <a:gd name="T60" fmla="*/ 6553 w 2279"/>
                  <a:gd name="T61" fmla="*/ 417545 h 2211"/>
                  <a:gd name="T62" fmla="*/ 0 w 2279"/>
                  <a:gd name="T63" fmla="*/ 119834 h 2211"/>
                  <a:gd name="T64" fmla="*/ 2056831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blipFill>
                <a:blip r:embed="rId7" cstate="print"/>
                <a:tile tx="0" ty="0" sx="100000" sy="100000" flip="none" algn="tl"/>
              </a:blipFill>
              <a:ln w="9525">
                <a:noFill/>
                <a:round/>
                <a:headEnd/>
                <a:tailEnd/>
              </a:ln>
            </p:spPr>
            <p:txBody>
              <a:bodyPr/>
              <a:lstStyle/>
              <a:p>
                <a:pPr fontAlgn="auto">
                  <a:spcBef>
                    <a:spcPts val="0"/>
                  </a:spcBef>
                  <a:spcAft>
                    <a:spcPts val="0"/>
                  </a:spcAft>
                  <a:defRPr/>
                </a:pPr>
                <a:endParaRPr lang="zh-CN" altLang="en-US" sz="1800" kern="0">
                  <a:solidFill>
                    <a:srgbClr val="8E0000"/>
                  </a:solidFill>
                  <a:latin typeface="Arial" pitchFamily="34" charset="0"/>
                  <a:ea typeface="楷体_GB2312" pitchFamily="49" charset="-122"/>
                </a:endParaRPr>
              </a:p>
            </p:txBody>
          </p:sp>
        </p:grpSp>
        <p:sp>
          <p:nvSpPr>
            <p:cNvPr id="31" name="TextBox 28"/>
            <p:cNvSpPr txBox="1">
              <a:spLocks noChangeArrowheads="1"/>
            </p:cNvSpPr>
            <p:nvPr/>
          </p:nvSpPr>
          <p:spPr bwMode="auto">
            <a:xfrm rot="21540000">
              <a:off x="3431212" y="3778598"/>
              <a:ext cx="1663671" cy="1015402"/>
            </a:xfrm>
            <a:prstGeom prst="rect">
              <a:avLst/>
            </a:prstGeom>
            <a:noFill/>
            <a:ln w="9525">
              <a:noFill/>
              <a:miter lim="800000"/>
              <a:headEnd/>
              <a:tailEnd/>
            </a:ln>
          </p:spPr>
          <p:txBody>
            <a:bodyPr wrap="square">
              <a:spAutoFit/>
            </a:bodyPr>
            <a:lstStyle/>
            <a:p>
              <a:pPr algn="just" fontAlgn="auto">
                <a:lnSpc>
                  <a:spcPct val="120000"/>
                </a:lnSpc>
                <a:spcBef>
                  <a:spcPts val="0"/>
                </a:spcBef>
                <a:spcAft>
                  <a:spcPts val="0"/>
                </a:spcAft>
                <a:defRPr/>
              </a:pPr>
              <a:r>
                <a:rPr kumimoji="1" lang="en-US" altLang="zh-CN" sz="2600" dirty="0" smtClean="0">
                  <a:solidFill>
                    <a:srgbClr val="8E0000"/>
                  </a:solidFill>
                  <a:latin typeface="Helvetica"/>
                  <a:ea typeface="楷体"/>
                  <a:cs typeface="华文新魏" pitchFamily="2" charset="-122"/>
                </a:rPr>
                <a:t>g. </a:t>
              </a:r>
              <a:r>
                <a:rPr kumimoji="1" lang="en-US" altLang="zh-CN" sz="2600" dirty="0">
                  <a:solidFill>
                    <a:srgbClr val="8E0000"/>
                  </a:solidFill>
                  <a:latin typeface="Helvetica"/>
                  <a:ea typeface="楷体"/>
                  <a:cs typeface="华文新魏" pitchFamily="2" charset="-122"/>
                </a:rPr>
                <a:t>Look </a:t>
              </a:r>
              <a:r>
                <a:rPr kumimoji="1" lang="en-US" altLang="zh-CN" sz="2600" dirty="0" smtClean="0">
                  <a:solidFill>
                    <a:srgbClr val="8E0000"/>
                  </a:solidFill>
                  <a:latin typeface="Helvetica"/>
                  <a:ea typeface="楷体"/>
                  <a:cs typeface="华文新魏" pitchFamily="2" charset="-122"/>
                </a:rPr>
                <a:t>at Rob</a:t>
              </a:r>
              <a:r>
                <a:rPr kumimoji="1" lang="en-US" altLang="zh-CN" sz="2600" dirty="0">
                  <a:solidFill>
                    <a:srgbClr val="8E0000"/>
                  </a:solidFill>
                  <a:latin typeface="Helvetica"/>
                  <a:ea typeface="楷体"/>
                  <a:cs typeface="华文新魏" pitchFamily="2" charset="-122"/>
                </a:rPr>
                <a:t>, a muscular idiot, a guy who’ll never know where his next meal is coming from</a:t>
              </a:r>
              <a:r>
                <a:rPr kumimoji="1" lang="en-US" altLang="zh-CN" sz="2600" dirty="0" smtClean="0">
                  <a:solidFill>
                    <a:srgbClr val="8E0000"/>
                  </a:solidFill>
                  <a:latin typeface="Helvetica"/>
                  <a:ea typeface="楷体"/>
                  <a:cs typeface="华文新魏" pitchFamily="2" charset="-122"/>
                </a:rPr>
                <a:t>. (Para.42, L2-3)</a:t>
              </a:r>
            </a:p>
          </p:txBody>
        </p:sp>
      </p:grpSp>
    </p:spTree>
    <p:extLst>
      <p:ext uri="{BB962C8B-B14F-4D97-AF65-F5344CB8AC3E}">
        <p14:creationId xmlns:p14="http://schemas.microsoft.com/office/powerpoint/2010/main" xmlns="" val="681442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strVal val="#ppt_w*0.70"/>
                                          </p:val>
                                        </p:tav>
                                        <p:tav tm="100000">
                                          <p:val>
                                            <p:strVal val="#ppt_w"/>
                                          </p:val>
                                        </p:tav>
                                      </p:tavLst>
                                    </p:anim>
                                    <p:anim calcmode="lin" valueType="num">
                                      <p:cBhvr>
                                        <p:cTn id="8" dur="1000" fill="hold"/>
                                        <p:tgtEl>
                                          <p:spTgt spid="29"/>
                                        </p:tgtEl>
                                        <p:attrNameLst>
                                          <p:attrName>ppt_h</p:attrName>
                                        </p:attrNameLst>
                                      </p:cBhvr>
                                      <p:tavLst>
                                        <p:tav tm="0">
                                          <p:val>
                                            <p:strVal val="#ppt_h"/>
                                          </p:val>
                                        </p:tav>
                                        <p:tav tm="100000">
                                          <p:val>
                                            <p:strVal val="#ppt_h"/>
                                          </p:val>
                                        </p:tav>
                                      </p:tavLst>
                                    </p:anim>
                                    <p:animEffect transition="in" filter="fade">
                                      <p:cBhvr>
                                        <p:cTn id="9" dur="1000"/>
                                        <p:tgtEl>
                                          <p:spTgt spid="29"/>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1000" fill="hold"/>
                                        <p:tgtEl>
                                          <p:spTgt spid="11"/>
                                        </p:tgtEl>
                                        <p:attrNameLst>
                                          <p:attrName>ppt_w</p:attrName>
                                        </p:attrNameLst>
                                      </p:cBhvr>
                                      <p:tavLst>
                                        <p:tav tm="0">
                                          <p:val>
                                            <p:strVal val="#ppt_w*0.70"/>
                                          </p:val>
                                        </p:tav>
                                        <p:tav tm="100000">
                                          <p:val>
                                            <p:strVal val="#ppt_w"/>
                                          </p:val>
                                        </p:tav>
                                      </p:tavLst>
                                    </p:anim>
                                    <p:anim calcmode="lin" valueType="num">
                                      <p:cBhvr>
                                        <p:cTn id="15" dur="1000" fill="hold"/>
                                        <p:tgtEl>
                                          <p:spTgt spid="11"/>
                                        </p:tgtEl>
                                        <p:attrNameLst>
                                          <p:attrName>ppt_h</p:attrName>
                                        </p:attrNameLst>
                                      </p:cBhvr>
                                      <p:tavLst>
                                        <p:tav tm="0">
                                          <p:val>
                                            <p:strVal val="#ppt_h"/>
                                          </p:val>
                                        </p:tav>
                                        <p:tav tm="100000">
                                          <p:val>
                                            <p:strVal val="#ppt_h"/>
                                          </p:val>
                                        </p:tav>
                                      </p:tavLst>
                                    </p:anim>
                                    <p:animEffect transition="in" filter="fade">
                                      <p:cBhvr>
                                        <p:cTn id="1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714348" y="1628800"/>
            <a:ext cx="7674076" cy="4389006"/>
            <a:chOff x="714348" y="1628800"/>
            <a:chExt cx="7674076" cy="4389006"/>
          </a:xfrm>
        </p:grpSpPr>
        <p:pic>
          <p:nvPicPr>
            <p:cNvPr id="18" name="Picture 3">
              <a:hlinkClick r:id="rId2" action="ppaction://hlinksldjump"/>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320509" y="1628800"/>
              <a:ext cx="1067915" cy="1008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 name="Picture 3">
              <a:hlinkClick r:id="rId4" action="ppaction://hlinksldjump"/>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308304" y="3140968"/>
              <a:ext cx="1067915" cy="1008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 name="Text Box 18"/>
            <p:cNvSpPr txBox="1">
              <a:spLocks noChangeArrowheads="1"/>
            </p:cNvSpPr>
            <p:nvPr/>
          </p:nvSpPr>
          <p:spPr bwMode="auto">
            <a:xfrm>
              <a:off x="755576" y="1628800"/>
              <a:ext cx="6456437" cy="892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120650" indent="-120650" eaLnBrk="0" hangingPunct="0">
                <a:defRPr sz="2800" b="1">
                  <a:solidFill>
                    <a:srgbClr val="000000"/>
                  </a:solidFill>
                  <a:latin typeface="Arial" charset="0"/>
                  <a:ea typeface="楷体_GB2312" charset="0"/>
                  <a:cs typeface="楷体_GB2312" charset="0"/>
                </a:defRPr>
              </a:lvl1pPr>
              <a:lvl2pPr marL="742950" indent="-285750" eaLnBrk="0" hangingPunct="0">
                <a:defRPr sz="2800" b="1">
                  <a:solidFill>
                    <a:srgbClr val="000000"/>
                  </a:solidFill>
                  <a:latin typeface="Arial" charset="0"/>
                  <a:ea typeface="楷体_GB2312" charset="0"/>
                  <a:cs typeface="楷体_GB2312" charset="0"/>
                </a:defRPr>
              </a:lvl2pPr>
              <a:lvl3pPr marL="1143000" indent="-228600" eaLnBrk="0" hangingPunct="0">
                <a:defRPr sz="2800" b="1">
                  <a:solidFill>
                    <a:srgbClr val="000000"/>
                  </a:solidFill>
                  <a:latin typeface="Arial" charset="0"/>
                  <a:ea typeface="楷体_GB2312" charset="0"/>
                  <a:cs typeface="楷体_GB2312" charset="0"/>
                </a:defRPr>
              </a:lvl3pPr>
              <a:lvl4pPr marL="1600200" indent="-228600" eaLnBrk="0" hangingPunct="0">
                <a:defRPr sz="2800" b="1">
                  <a:solidFill>
                    <a:srgbClr val="000000"/>
                  </a:solidFill>
                  <a:latin typeface="Arial" charset="0"/>
                  <a:ea typeface="楷体_GB2312" charset="0"/>
                  <a:cs typeface="楷体_GB2312" charset="0"/>
                </a:defRPr>
              </a:lvl4pPr>
              <a:lvl5pPr marL="2057400" indent="-228600" eaLnBrk="0" hangingPunct="0">
                <a:defRPr sz="2800" b="1">
                  <a:solidFill>
                    <a:srgbClr val="000000"/>
                  </a:solidFill>
                  <a:latin typeface="Arial" charset="0"/>
                  <a:ea typeface="楷体_GB2312" charset="0"/>
                  <a:cs typeface="楷体_GB2312" charset="0"/>
                </a:defRPr>
              </a:lvl5pPr>
              <a:lvl6pPr marL="25146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6pPr>
              <a:lvl7pPr marL="29718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7pPr>
              <a:lvl8pPr marL="34290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8pPr>
              <a:lvl9pPr marL="38862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9pPr>
            </a:lstStyle>
            <a:p>
              <a:pPr marL="457200" indent="-457200" eaLnBrk="1" hangingPunct="1"/>
              <a:r>
                <a:rPr lang="en-US" altLang="zh-CN" sz="2600" b="0" dirty="0" smtClean="0">
                  <a:solidFill>
                    <a:schemeClr val="tx1"/>
                  </a:solidFill>
                  <a:latin typeface="Helvetica" pitchFamily="34" charset="0"/>
                </a:rPr>
                <a:t>1.  What </a:t>
              </a:r>
              <a:r>
                <a:rPr lang="en-US" altLang="zh-CN" sz="2600" b="0" dirty="0">
                  <a:solidFill>
                    <a:schemeClr val="tx1"/>
                  </a:solidFill>
                  <a:latin typeface="Helvetica" pitchFamily="34" charset="0"/>
                </a:rPr>
                <a:t>logical fallacy is </a:t>
              </a:r>
              <a:r>
                <a:rPr lang="en-US" altLang="zh-CN" sz="2600" b="0" dirty="0" smtClean="0">
                  <a:solidFill>
                    <a:schemeClr val="tx1"/>
                  </a:solidFill>
                  <a:latin typeface="Helvetica" pitchFamily="34" charset="0"/>
                </a:rPr>
                <a:t>included </a:t>
              </a:r>
              <a:r>
                <a:rPr lang="en-US" altLang="zh-CN" sz="2600" b="0" dirty="0">
                  <a:solidFill>
                    <a:schemeClr val="tx1"/>
                  </a:solidFill>
                  <a:latin typeface="Helvetica" pitchFamily="34" charset="0"/>
                </a:rPr>
                <a:t>in the </a:t>
              </a:r>
              <a:r>
                <a:rPr lang="en-US" altLang="zh-CN" sz="2600" b="0" dirty="0" smtClean="0">
                  <a:solidFill>
                    <a:schemeClr val="tx1"/>
                  </a:solidFill>
                  <a:latin typeface="Helvetica" pitchFamily="34" charset="0"/>
                </a:rPr>
                <a:t>story itself</a:t>
              </a:r>
              <a:r>
                <a:rPr lang="en-US" altLang="zh-CN" sz="2600" b="0" dirty="0">
                  <a:solidFill>
                    <a:schemeClr val="tx1"/>
                  </a:solidFill>
                  <a:latin typeface="Helvetica" pitchFamily="34" charset="0"/>
                </a:rPr>
                <a:t>? Why do you think so?</a:t>
              </a:r>
              <a:endParaRPr lang="en-US" altLang="zh-CN" sz="2600" dirty="0">
                <a:solidFill>
                  <a:srgbClr val="1C1C1C"/>
                </a:solidFill>
                <a:latin typeface="Helvetica" pitchFamily="34" charset="0"/>
              </a:endParaRPr>
            </a:p>
          </p:txBody>
        </p:sp>
        <p:sp>
          <p:nvSpPr>
            <p:cNvPr id="16" name="Text Box 18"/>
            <p:cNvSpPr txBox="1">
              <a:spLocks noChangeArrowheads="1"/>
            </p:cNvSpPr>
            <p:nvPr/>
          </p:nvSpPr>
          <p:spPr bwMode="auto">
            <a:xfrm>
              <a:off x="738286" y="3068960"/>
              <a:ext cx="6731469" cy="1292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120650" indent="-120650" eaLnBrk="0" hangingPunct="0">
                <a:defRPr sz="2800" b="1">
                  <a:solidFill>
                    <a:srgbClr val="000000"/>
                  </a:solidFill>
                  <a:latin typeface="Arial" charset="0"/>
                  <a:ea typeface="楷体_GB2312" charset="0"/>
                  <a:cs typeface="楷体_GB2312" charset="0"/>
                </a:defRPr>
              </a:lvl1pPr>
              <a:lvl2pPr marL="742950" indent="-285750" eaLnBrk="0" hangingPunct="0">
                <a:defRPr sz="2800" b="1">
                  <a:solidFill>
                    <a:srgbClr val="000000"/>
                  </a:solidFill>
                  <a:latin typeface="Arial" charset="0"/>
                  <a:ea typeface="楷体_GB2312" charset="0"/>
                  <a:cs typeface="楷体_GB2312" charset="0"/>
                </a:defRPr>
              </a:lvl2pPr>
              <a:lvl3pPr marL="1143000" indent="-228600" eaLnBrk="0" hangingPunct="0">
                <a:defRPr sz="2800" b="1">
                  <a:solidFill>
                    <a:srgbClr val="000000"/>
                  </a:solidFill>
                  <a:latin typeface="Arial" charset="0"/>
                  <a:ea typeface="楷体_GB2312" charset="0"/>
                  <a:cs typeface="楷体_GB2312" charset="0"/>
                </a:defRPr>
              </a:lvl3pPr>
              <a:lvl4pPr marL="1600200" indent="-228600" eaLnBrk="0" hangingPunct="0">
                <a:defRPr sz="2800" b="1">
                  <a:solidFill>
                    <a:srgbClr val="000000"/>
                  </a:solidFill>
                  <a:latin typeface="Arial" charset="0"/>
                  <a:ea typeface="楷体_GB2312" charset="0"/>
                  <a:cs typeface="楷体_GB2312" charset="0"/>
                </a:defRPr>
              </a:lvl4pPr>
              <a:lvl5pPr marL="2057400" indent="-228600" eaLnBrk="0" hangingPunct="0">
                <a:defRPr sz="2800" b="1">
                  <a:solidFill>
                    <a:srgbClr val="000000"/>
                  </a:solidFill>
                  <a:latin typeface="Arial" charset="0"/>
                  <a:ea typeface="楷体_GB2312" charset="0"/>
                  <a:cs typeface="楷体_GB2312" charset="0"/>
                </a:defRPr>
              </a:lvl5pPr>
              <a:lvl6pPr marL="25146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6pPr>
              <a:lvl7pPr marL="29718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7pPr>
              <a:lvl8pPr marL="34290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8pPr>
              <a:lvl9pPr marL="38862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9pPr>
            </a:lstStyle>
            <a:p>
              <a:pPr marL="457200" indent="-457200" eaLnBrk="1" hangingPunct="1"/>
              <a:r>
                <a:rPr lang="en-US" altLang="zh-CN" sz="2600" b="0" dirty="0" smtClean="0">
                  <a:solidFill>
                    <a:schemeClr val="tx1"/>
                  </a:solidFill>
                  <a:latin typeface="Helvetica" pitchFamily="34" charset="0"/>
                </a:rPr>
                <a:t>2.  What </a:t>
              </a:r>
              <a:r>
                <a:rPr lang="en-US" altLang="zh-CN" sz="2600" b="0" dirty="0">
                  <a:solidFill>
                    <a:schemeClr val="tx1"/>
                  </a:solidFill>
                  <a:latin typeface="Helvetica" pitchFamily="34" charset="0"/>
                </a:rPr>
                <a:t>does the story tell us about love? </a:t>
              </a:r>
              <a:r>
                <a:rPr lang="en-US" altLang="zh-CN" sz="2600" b="0" dirty="0" smtClean="0">
                  <a:solidFill>
                    <a:schemeClr val="tx1"/>
                  </a:solidFill>
                  <a:latin typeface="Helvetica" pitchFamily="34" charset="0"/>
                </a:rPr>
                <a:t>And what </a:t>
              </a:r>
              <a:r>
                <a:rPr lang="en-US" altLang="zh-CN" sz="2600" b="0" dirty="0">
                  <a:solidFill>
                    <a:schemeClr val="tx1"/>
                  </a:solidFill>
                  <a:latin typeface="Helvetica" pitchFamily="34" charset="0"/>
                </a:rPr>
                <a:t>does it tell us about smart people?</a:t>
              </a:r>
            </a:p>
          </p:txBody>
        </p:sp>
        <p:sp>
          <p:nvSpPr>
            <p:cNvPr id="17" name="Text Box 18"/>
            <p:cNvSpPr txBox="1">
              <a:spLocks noChangeArrowheads="1"/>
            </p:cNvSpPr>
            <p:nvPr/>
          </p:nvSpPr>
          <p:spPr bwMode="auto">
            <a:xfrm>
              <a:off x="714348" y="4725144"/>
              <a:ext cx="6306494" cy="1292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120650" indent="-120650" eaLnBrk="0" hangingPunct="0">
                <a:defRPr sz="2800" b="1">
                  <a:solidFill>
                    <a:srgbClr val="000000"/>
                  </a:solidFill>
                  <a:latin typeface="Arial" charset="0"/>
                  <a:ea typeface="楷体_GB2312" charset="0"/>
                  <a:cs typeface="楷体_GB2312" charset="0"/>
                </a:defRPr>
              </a:lvl1pPr>
              <a:lvl2pPr marL="742950" indent="-285750" eaLnBrk="0" hangingPunct="0">
                <a:defRPr sz="2800" b="1">
                  <a:solidFill>
                    <a:srgbClr val="000000"/>
                  </a:solidFill>
                  <a:latin typeface="Arial" charset="0"/>
                  <a:ea typeface="楷体_GB2312" charset="0"/>
                  <a:cs typeface="楷体_GB2312" charset="0"/>
                </a:defRPr>
              </a:lvl2pPr>
              <a:lvl3pPr marL="1143000" indent="-228600" eaLnBrk="0" hangingPunct="0">
                <a:defRPr sz="2800" b="1">
                  <a:solidFill>
                    <a:srgbClr val="000000"/>
                  </a:solidFill>
                  <a:latin typeface="Arial" charset="0"/>
                  <a:ea typeface="楷体_GB2312" charset="0"/>
                  <a:cs typeface="楷体_GB2312" charset="0"/>
                </a:defRPr>
              </a:lvl3pPr>
              <a:lvl4pPr marL="1600200" indent="-228600" eaLnBrk="0" hangingPunct="0">
                <a:defRPr sz="2800" b="1">
                  <a:solidFill>
                    <a:srgbClr val="000000"/>
                  </a:solidFill>
                  <a:latin typeface="Arial" charset="0"/>
                  <a:ea typeface="楷体_GB2312" charset="0"/>
                  <a:cs typeface="楷体_GB2312" charset="0"/>
                </a:defRPr>
              </a:lvl4pPr>
              <a:lvl5pPr marL="2057400" indent="-228600" eaLnBrk="0" hangingPunct="0">
                <a:defRPr sz="2800" b="1">
                  <a:solidFill>
                    <a:srgbClr val="000000"/>
                  </a:solidFill>
                  <a:latin typeface="Arial" charset="0"/>
                  <a:ea typeface="楷体_GB2312" charset="0"/>
                  <a:cs typeface="楷体_GB2312" charset="0"/>
                </a:defRPr>
              </a:lvl5pPr>
              <a:lvl6pPr marL="25146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6pPr>
              <a:lvl7pPr marL="29718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7pPr>
              <a:lvl8pPr marL="34290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8pPr>
              <a:lvl9pPr marL="3886200" indent="-228600" eaLnBrk="0" fontAlgn="base" hangingPunct="0">
                <a:spcBef>
                  <a:spcPct val="0"/>
                </a:spcBef>
                <a:spcAft>
                  <a:spcPct val="0"/>
                </a:spcAft>
                <a:defRPr sz="2800" b="1">
                  <a:solidFill>
                    <a:srgbClr val="000000"/>
                  </a:solidFill>
                  <a:latin typeface="Arial" charset="0"/>
                  <a:ea typeface="楷体_GB2312" charset="0"/>
                  <a:cs typeface="楷体_GB2312" charset="0"/>
                </a:defRPr>
              </a:lvl9pPr>
            </a:lstStyle>
            <a:p>
              <a:pPr marL="457200" indent="-457200" algn="just" eaLnBrk="1" hangingPunct="1"/>
              <a:r>
                <a:rPr lang="en-US" altLang="zh-CN" sz="2600" b="0" dirty="0" smtClean="0">
                  <a:solidFill>
                    <a:schemeClr val="tx1"/>
                  </a:solidFill>
                  <a:latin typeface="Helvetica" pitchFamily="34" charset="0"/>
                </a:rPr>
                <a:t>3.  Can </a:t>
              </a:r>
              <a:r>
                <a:rPr lang="en-US" altLang="zh-CN" sz="2600" b="0" dirty="0">
                  <a:solidFill>
                    <a:schemeClr val="tx1"/>
                  </a:solidFill>
                  <a:latin typeface="Helvetica" pitchFamily="34" charset="0"/>
                </a:rPr>
                <a:t>you think of a logical fallacy </a:t>
              </a:r>
              <a:r>
                <a:rPr lang="en-US" altLang="zh-CN" sz="2600" b="0" dirty="0" smtClean="0">
                  <a:solidFill>
                    <a:schemeClr val="tx1"/>
                  </a:solidFill>
                  <a:latin typeface="Helvetica" pitchFamily="34" charset="0"/>
                </a:rPr>
                <a:t>you</a:t>
              </a:r>
            </a:p>
            <a:p>
              <a:pPr marL="457200" indent="-457200" algn="just" eaLnBrk="1" hangingPunct="1"/>
              <a:r>
                <a:rPr lang="en-US" altLang="zh-CN" sz="2600" b="0" dirty="0" smtClean="0">
                  <a:solidFill>
                    <a:schemeClr val="tx1"/>
                  </a:solidFill>
                  <a:latin typeface="Helvetica" pitchFamily="34" charset="0"/>
                </a:rPr>
                <a:t>	have committed</a:t>
              </a:r>
              <a:r>
                <a:rPr lang="en-US" altLang="zh-CN" sz="2600" b="0" dirty="0">
                  <a:solidFill>
                    <a:schemeClr val="tx1"/>
                  </a:solidFill>
                  <a:latin typeface="Helvetica" pitchFamily="34" charset="0"/>
                </a:rPr>
                <a:t>? Why is it a fallacy and </a:t>
              </a:r>
              <a:r>
                <a:rPr lang="en-US" altLang="zh-CN" sz="2600" b="0" dirty="0" smtClean="0">
                  <a:solidFill>
                    <a:schemeClr val="tx1"/>
                  </a:solidFill>
                  <a:latin typeface="Helvetica" pitchFamily="34" charset="0"/>
                </a:rPr>
                <a:t>what caused </a:t>
              </a:r>
              <a:r>
                <a:rPr lang="en-US" altLang="zh-CN" sz="2600" b="0" dirty="0">
                  <a:solidFill>
                    <a:schemeClr val="tx1"/>
                  </a:solidFill>
                  <a:latin typeface="Helvetica" pitchFamily="34" charset="0"/>
                </a:rPr>
                <a:t>it?</a:t>
              </a:r>
            </a:p>
          </p:txBody>
        </p:sp>
        <p:sp>
          <p:nvSpPr>
            <p:cNvPr id="19" name="TextBox 18">
              <a:hlinkClick r:id="rId2" action="ppaction://hlinksldjump"/>
            </p:cNvPr>
            <p:cNvSpPr txBox="1"/>
            <p:nvPr/>
          </p:nvSpPr>
          <p:spPr>
            <a:xfrm>
              <a:off x="7483693" y="1942108"/>
              <a:ext cx="784586" cy="400110"/>
            </a:xfrm>
            <a:prstGeom prst="rect">
              <a:avLst/>
            </a:prstGeom>
            <a:noFill/>
          </p:spPr>
          <p:txBody>
            <a:bodyPr wrap="square" rtlCol="0">
              <a:spAutoFit/>
            </a:bodyPr>
            <a:lstStyle/>
            <a:p>
              <a:r>
                <a:rPr lang="en-US" altLang="zh-CN" sz="20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000" b="1" dirty="0">
                <a:solidFill>
                  <a:schemeClr val="bg1"/>
                </a:solidFill>
                <a:effectLst>
                  <a:outerShdw blurRad="38100" dist="38100" dir="2700000" algn="tl">
                    <a:srgbClr val="000000">
                      <a:alpha val="43137"/>
                    </a:srgbClr>
                  </a:outerShdw>
                </a:effectLst>
                <a:latin typeface="Tempus Sans ITC" pitchFamily="82" charset="0"/>
              </a:endParaRPr>
            </a:p>
          </p:txBody>
        </p:sp>
        <p:sp>
          <p:nvSpPr>
            <p:cNvPr id="21" name="TextBox 20">
              <a:hlinkClick r:id="rId4" action="ppaction://hlinksldjump"/>
            </p:cNvPr>
            <p:cNvSpPr txBox="1"/>
            <p:nvPr/>
          </p:nvSpPr>
          <p:spPr>
            <a:xfrm>
              <a:off x="7469755" y="3462957"/>
              <a:ext cx="784586" cy="400110"/>
            </a:xfrm>
            <a:prstGeom prst="rect">
              <a:avLst/>
            </a:prstGeom>
            <a:noFill/>
          </p:spPr>
          <p:txBody>
            <a:bodyPr wrap="square" rtlCol="0">
              <a:spAutoFit/>
            </a:bodyPr>
            <a:lstStyle/>
            <a:p>
              <a:r>
                <a:rPr lang="en-US" altLang="zh-CN" sz="20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000" b="1" dirty="0">
                <a:solidFill>
                  <a:schemeClr val="bg1"/>
                </a:solidFill>
                <a:effectLst>
                  <a:outerShdw blurRad="38100" dist="38100" dir="2700000" algn="tl">
                    <a:srgbClr val="000000">
                      <a:alpha val="43137"/>
                    </a:srgbClr>
                  </a:outerShdw>
                </a:effectLst>
                <a:latin typeface="Tempus Sans ITC" pitchFamily="82" charset="0"/>
              </a:endParaRPr>
            </a:p>
          </p:txBody>
        </p:sp>
        <p:pic>
          <p:nvPicPr>
            <p:cNvPr id="22" name="Picture 3">
              <a:hlinkClick r:id="rId5" action="ppaction://hlinksldjump"/>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248501" y="4653136"/>
              <a:ext cx="1067915" cy="1008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4" name="TextBox 23">
              <a:hlinkClick r:id="rId5" action="ppaction://hlinksldjump"/>
            </p:cNvPr>
            <p:cNvSpPr txBox="1"/>
            <p:nvPr/>
          </p:nvSpPr>
          <p:spPr>
            <a:xfrm>
              <a:off x="7472027" y="5021307"/>
              <a:ext cx="784586" cy="400110"/>
            </a:xfrm>
            <a:prstGeom prst="rect">
              <a:avLst/>
            </a:prstGeom>
            <a:noFill/>
          </p:spPr>
          <p:txBody>
            <a:bodyPr wrap="square" rtlCol="0">
              <a:spAutoFit/>
            </a:bodyPr>
            <a:lstStyle/>
            <a:p>
              <a:r>
                <a:rPr lang="en-US" altLang="zh-CN" sz="2000" b="1" dirty="0" smtClean="0">
                  <a:solidFill>
                    <a:schemeClr val="bg1"/>
                  </a:solidFill>
                  <a:effectLst>
                    <a:outerShdw blurRad="38100" dist="38100" dir="2700000" algn="tl">
                      <a:srgbClr val="000000">
                        <a:alpha val="43137"/>
                      </a:srgbClr>
                    </a:outerShdw>
                  </a:effectLst>
                  <a:latin typeface="Tempus Sans ITC" pitchFamily="82" charset="0"/>
                </a:rPr>
                <a:t>Tips</a:t>
              </a:r>
              <a:endParaRPr lang="zh-CN" altLang="en-US" sz="2000" b="1" dirty="0">
                <a:solidFill>
                  <a:schemeClr val="bg1"/>
                </a:solidFill>
                <a:effectLst>
                  <a:outerShdw blurRad="38100" dist="38100" dir="2700000" algn="tl">
                    <a:srgbClr val="000000">
                      <a:alpha val="43137"/>
                    </a:srgbClr>
                  </a:outerShdw>
                </a:effectLst>
                <a:latin typeface="Tempus Sans ITC" pitchFamily="82" charset="0"/>
              </a:endParaRPr>
            </a:p>
          </p:txBody>
        </p:sp>
      </p:grpSp>
      <p:pic>
        <p:nvPicPr>
          <p:cNvPr id="27" name="Picture 4">
            <a:hlinkClick r:id="rId6" action="ppaction://hlinksldjump"/>
          </p:cNvPr>
          <p:cNvPicPr>
            <a:picLocks noChangeAspect="1" noChangeArrowheads="1"/>
          </p:cNvPicPr>
          <p:nvPr/>
        </p:nvPicPr>
        <p:blipFill>
          <a:blip r:embed="rId7"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pic>
        <p:nvPicPr>
          <p:cNvPr id="61442" name="Picture 2" descr="H:\2015年修改\图片16.jpg"/>
          <p:cNvPicPr>
            <a:picLocks noChangeAspect="1" noChangeArrowheads="1"/>
          </p:cNvPicPr>
          <p:nvPr/>
        </p:nvPicPr>
        <p:blipFill>
          <a:blip r:embed="rId8"/>
          <a:srcRect/>
          <a:stretch>
            <a:fillRect/>
          </a:stretch>
        </p:blipFill>
        <p:spPr bwMode="auto">
          <a:xfrm>
            <a:off x="0" y="0"/>
            <a:ext cx="7212013" cy="1163637"/>
          </a:xfrm>
          <a:prstGeom prst="rect">
            <a:avLst/>
          </a:prstGeom>
          <a:noFill/>
        </p:spPr>
      </p:pic>
    </p:spTree>
    <p:extLst>
      <p:ext uri="{BB962C8B-B14F-4D97-AF65-F5344CB8AC3E}">
        <p14:creationId xmlns:p14="http://schemas.microsoft.com/office/powerpoint/2010/main" xmlns="" val="389794692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H:\2015年修改\图片4.jpg"/>
          <p:cNvPicPr>
            <a:picLocks noChangeAspect="1" noChangeArrowheads="1"/>
          </p:cNvPicPr>
          <p:nvPr/>
        </p:nvPicPr>
        <p:blipFill>
          <a:blip r:embed="rId2"/>
          <a:srcRect/>
          <a:stretch>
            <a:fillRect/>
          </a:stretch>
        </p:blipFill>
        <p:spPr bwMode="auto">
          <a:xfrm>
            <a:off x="929781" y="2000240"/>
            <a:ext cx="7499871" cy="4460598"/>
          </a:xfrm>
          <a:prstGeom prst="rect">
            <a:avLst/>
          </a:prstGeom>
          <a:noFill/>
        </p:spPr>
      </p:pic>
      <p:sp>
        <p:nvSpPr>
          <p:cNvPr id="10" name="TextBox 9"/>
          <p:cNvSpPr txBox="1">
            <a:spLocks noChangeArrowheads="1"/>
          </p:cNvSpPr>
          <p:nvPr/>
        </p:nvSpPr>
        <p:spPr bwMode="auto">
          <a:xfrm>
            <a:off x="1376288" y="2571744"/>
            <a:ext cx="6624736" cy="3585597"/>
          </a:xfrm>
          <a:prstGeom prst="rect">
            <a:avLst/>
          </a:prstGeom>
          <a:noFill/>
          <a:ln w="9525">
            <a:noFill/>
            <a:miter lim="800000"/>
            <a:headEnd/>
            <a:tailEnd/>
          </a:ln>
        </p:spPr>
        <p:txBody>
          <a:bodyPr wrap="square" lIns="0" tIns="0" rIns="0" bIns="0">
            <a:spAutoFit/>
          </a:bodyPr>
          <a:lstStyle/>
          <a:p>
            <a:pPr algn="just"/>
            <a:r>
              <a:rPr lang="en-US" altLang="zh-CN" sz="2600" dirty="0">
                <a:latin typeface="Helvetica"/>
                <a:ea typeface="楷体_GB2312" pitchFamily="49" charset="-122"/>
              </a:rPr>
              <a:t>     </a:t>
            </a:r>
            <a:r>
              <a:rPr lang="en-US" sz="2300" dirty="0">
                <a:latin typeface="Helvetica"/>
                <a:ea typeface="楷体_GB2312" pitchFamily="49" charset="-122"/>
              </a:rPr>
              <a:t>The story itself includes the fallacy “</a:t>
            </a:r>
            <a:r>
              <a:rPr lang="en-US" sz="2300" dirty="0" err="1" smtClean="0">
                <a:latin typeface="Helvetica"/>
                <a:ea typeface="楷体_GB2312" pitchFamily="49" charset="-122"/>
              </a:rPr>
              <a:t>Dicto</a:t>
            </a:r>
            <a:r>
              <a:rPr lang="en-US" sz="2300" dirty="0" smtClean="0">
                <a:latin typeface="Helvetica"/>
                <a:ea typeface="楷体_GB2312" pitchFamily="49" charset="-122"/>
              </a:rPr>
              <a:t> </a:t>
            </a:r>
            <a:r>
              <a:rPr lang="en-US" sz="2300" dirty="0" err="1" smtClean="0">
                <a:latin typeface="Helvetica"/>
                <a:ea typeface="楷体_GB2312" pitchFamily="49" charset="-122"/>
              </a:rPr>
              <a:t>Simpliciter</a:t>
            </a:r>
            <a:r>
              <a:rPr lang="en-US" sz="2300" dirty="0">
                <a:latin typeface="Helvetica"/>
                <a:ea typeface="楷体_GB2312" pitchFamily="49" charset="-122"/>
              </a:rPr>
              <a:t>”. The narrator assumes that all </a:t>
            </a:r>
            <a:r>
              <a:rPr lang="en-US" sz="2300" dirty="0" smtClean="0">
                <a:latin typeface="Helvetica"/>
                <a:ea typeface="楷体_GB2312" pitchFamily="49" charset="-122"/>
              </a:rPr>
              <a:t>girls would </a:t>
            </a:r>
            <a:r>
              <a:rPr lang="en-US" sz="2300" dirty="0">
                <a:latin typeface="Helvetica"/>
                <a:ea typeface="楷体_GB2312" pitchFamily="49" charset="-122"/>
              </a:rPr>
              <a:t>be happy to date a boy whose </a:t>
            </a:r>
            <a:r>
              <a:rPr lang="en-US" sz="2300" dirty="0" smtClean="0">
                <a:latin typeface="Helvetica"/>
                <a:ea typeface="楷体_GB2312" pitchFamily="49" charset="-122"/>
              </a:rPr>
              <a:t>future is somewhat guaranteed</a:t>
            </a:r>
            <a:r>
              <a:rPr lang="en-US" sz="2300" dirty="0">
                <a:latin typeface="Helvetica"/>
                <a:ea typeface="楷体_GB2312" pitchFamily="49" charset="-122"/>
              </a:rPr>
              <a:t>. Therefore, </a:t>
            </a:r>
            <a:r>
              <a:rPr lang="en-US" sz="2300" dirty="0" smtClean="0">
                <a:latin typeface="Helvetica"/>
                <a:ea typeface="楷体_GB2312" pitchFamily="49" charset="-122"/>
              </a:rPr>
              <a:t>Polly, a </a:t>
            </a:r>
            <a:r>
              <a:rPr lang="en-US" sz="2300" dirty="0">
                <a:latin typeface="Helvetica"/>
                <a:ea typeface="楷体_GB2312" pitchFamily="49" charset="-122"/>
              </a:rPr>
              <a:t>beautiful and wealthy young girl, </a:t>
            </a:r>
            <a:r>
              <a:rPr lang="en-US" sz="2300" dirty="0" smtClean="0">
                <a:latin typeface="Helvetica"/>
                <a:ea typeface="楷体_GB2312" pitchFamily="49" charset="-122"/>
              </a:rPr>
              <a:t>would certainly </a:t>
            </a:r>
            <a:r>
              <a:rPr lang="en-US" sz="2300" dirty="0">
                <a:latin typeface="Helvetica"/>
                <a:ea typeface="楷体_GB2312" pitchFamily="49" charset="-122"/>
              </a:rPr>
              <a:t>fall in love with him – “</a:t>
            </a:r>
            <a:r>
              <a:rPr lang="en-US" sz="2300" u="sng" dirty="0">
                <a:latin typeface="Helvetica"/>
                <a:ea typeface="楷体_GB2312" pitchFamily="49" charset="-122"/>
              </a:rPr>
              <a:t>an </a:t>
            </a:r>
            <a:r>
              <a:rPr lang="en-US" sz="2300" u="sng" dirty="0" smtClean="0">
                <a:latin typeface="Helvetica"/>
                <a:ea typeface="楷体_GB2312" pitchFamily="49" charset="-122"/>
              </a:rPr>
              <a:t>ingenious student</a:t>
            </a:r>
            <a:r>
              <a:rPr lang="en-US" sz="2300" dirty="0">
                <a:latin typeface="Helvetica"/>
                <a:ea typeface="楷体_GB2312" pitchFamily="49" charset="-122"/>
              </a:rPr>
              <a:t>” and “</a:t>
            </a:r>
            <a:r>
              <a:rPr lang="en-US" sz="2300" u="sng" dirty="0">
                <a:latin typeface="Helvetica"/>
                <a:ea typeface="楷体_GB2312" pitchFamily="49" charset="-122"/>
              </a:rPr>
              <a:t>a man with an assured </a:t>
            </a:r>
            <a:r>
              <a:rPr lang="en-US" sz="2300" u="sng" dirty="0" smtClean="0">
                <a:latin typeface="Helvetica"/>
                <a:ea typeface="楷体_GB2312" pitchFamily="49" charset="-122"/>
              </a:rPr>
              <a:t> future</a:t>
            </a:r>
            <a:r>
              <a:rPr lang="en-US" sz="2300" dirty="0" smtClean="0">
                <a:latin typeface="Helvetica"/>
                <a:ea typeface="楷体_GB2312" pitchFamily="49" charset="-122"/>
              </a:rPr>
              <a:t>”, rather </a:t>
            </a:r>
            <a:r>
              <a:rPr lang="en-US" sz="2300" dirty="0">
                <a:latin typeface="Helvetica"/>
                <a:ea typeface="楷体_GB2312" pitchFamily="49" charset="-122"/>
              </a:rPr>
              <a:t>than Rob – “a muscular idiot”. </a:t>
            </a:r>
            <a:r>
              <a:rPr lang="en-US" sz="2300" dirty="0" smtClean="0">
                <a:latin typeface="Helvetica"/>
                <a:ea typeface="楷体_GB2312" pitchFamily="49" charset="-122"/>
              </a:rPr>
              <a:t>However, to </a:t>
            </a:r>
            <a:r>
              <a:rPr lang="en-US" sz="2300" dirty="0">
                <a:latin typeface="Helvetica"/>
                <a:ea typeface="楷体_GB2312" pitchFamily="49" charset="-122"/>
              </a:rPr>
              <a:t>the narrator’s surprise and </a:t>
            </a:r>
            <a:r>
              <a:rPr lang="en-US" sz="2300" dirty="0" smtClean="0">
                <a:latin typeface="Helvetica"/>
                <a:ea typeface="楷体_GB2312" pitchFamily="49" charset="-122"/>
              </a:rPr>
              <a:t>disappointment, Polly </a:t>
            </a:r>
            <a:r>
              <a:rPr lang="en-US" sz="2300" dirty="0">
                <a:latin typeface="Helvetica"/>
                <a:ea typeface="楷体_GB2312" pitchFamily="49" charset="-122"/>
              </a:rPr>
              <a:t>chooses Rob in the end because Rob </a:t>
            </a:r>
            <a:r>
              <a:rPr lang="en-US" sz="2300" dirty="0" smtClean="0">
                <a:latin typeface="Helvetica"/>
                <a:ea typeface="楷体_GB2312" pitchFamily="49" charset="-122"/>
              </a:rPr>
              <a:t>is fashionable </a:t>
            </a:r>
            <a:r>
              <a:rPr lang="en-US" sz="2300" dirty="0">
                <a:latin typeface="Helvetica"/>
                <a:ea typeface="楷体_GB2312" pitchFamily="49" charset="-122"/>
              </a:rPr>
              <a:t>and cool.</a:t>
            </a:r>
            <a:endParaRPr lang="zh-CN" altLang="en-US" sz="2300" dirty="0">
              <a:latin typeface="Helvetica"/>
              <a:ea typeface="楷体_GB2312" pitchFamily="49" charset="-122"/>
            </a:endParaRPr>
          </a:p>
        </p:txBody>
      </p:sp>
      <p:sp>
        <p:nvSpPr>
          <p:cNvPr id="287754" name="Text Box 18"/>
          <p:cNvSpPr txBox="1">
            <a:spLocks noChangeArrowheads="1"/>
          </p:cNvSpPr>
          <p:nvPr/>
        </p:nvSpPr>
        <p:spPr bwMode="auto">
          <a:xfrm>
            <a:off x="904875" y="1365250"/>
            <a:ext cx="7429500" cy="461665"/>
          </a:xfrm>
          <a:prstGeom prst="rect">
            <a:avLst/>
          </a:prstGeom>
          <a:noFill/>
          <a:ln w="9525">
            <a:noFill/>
            <a:miter lim="800000"/>
            <a:headEnd/>
            <a:tailEnd/>
          </a:ln>
        </p:spPr>
        <p:txBody>
          <a:bodyPr>
            <a:spAutoFit/>
          </a:bodyPr>
          <a:lstStyle/>
          <a:p>
            <a:pPr marL="120650" indent="-120650" algn="just"/>
            <a:endParaRPr lang="en-US" altLang="zh-CN" sz="2400" dirty="0">
              <a:latin typeface="Helvetica"/>
              <a:ea typeface="楷体_GB2312" pitchFamily="49" charset="-122"/>
              <a:cs typeface="Helvetica Neue Black Condensed"/>
            </a:endParaRPr>
          </a:p>
        </p:txBody>
      </p:sp>
      <p:sp>
        <p:nvSpPr>
          <p:cNvPr id="12" name="Text Box 18"/>
          <p:cNvSpPr txBox="1">
            <a:spLocks noChangeArrowheads="1"/>
          </p:cNvSpPr>
          <p:nvPr/>
        </p:nvSpPr>
        <p:spPr bwMode="auto">
          <a:xfrm>
            <a:off x="1071538" y="1357298"/>
            <a:ext cx="7172870" cy="830997"/>
          </a:xfrm>
          <a:prstGeom prst="rect">
            <a:avLst/>
          </a:prstGeom>
          <a:noFill/>
          <a:ln w="9525">
            <a:noFill/>
            <a:miter lim="800000"/>
            <a:headEnd/>
            <a:tailEnd/>
          </a:ln>
        </p:spPr>
        <p:txBody>
          <a:bodyPr wrap="square">
            <a:spAutoFit/>
          </a:bodyPr>
          <a:lstStyle/>
          <a:p>
            <a:pPr marL="457200" indent="-457200">
              <a:buAutoNum type="arabicPeriod"/>
            </a:pPr>
            <a:r>
              <a:rPr lang="en-US" altLang="zh-CN" sz="2400" dirty="0" smtClean="0">
                <a:latin typeface="Helvetica" pitchFamily="34" charset="0"/>
              </a:rPr>
              <a:t>What </a:t>
            </a:r>
            <a:r>
              <a:rPr lang="en-US" altLang="zh-CN" sz="2400" dirty="0">
                <a:latin typeface="Helvetica" pitchFamily="34" charset="0"/>
              </a:rPr>
              <a:t>logical fallacy is included in the story itself? </a:t>
            </a:r>
            <a:endParaRPr lang="en-US" altLang="zh-CN" sz="2400" dirty="0" smtClean="0">
              <a:latin typeface="Helvetica" pitchFamily="34" charset="0"/>
            </a:endParaRPr>
          </a:p>
          <a:p>
            <a:r>
              <a:rPr lang="en-US" altLang="zh-CN" sz="2400" dirty="0">
                <a:latin typeface="Helvetica" pitchFamily="34" charset="0"/>
              </a:rPr>
              <a:t> </a:t>
            </a:r>
            <a:r>
              <a:rPr lang="en-US" altLang="zh-CN" sz="2400" dirty="0" smtClean="0">
                <a:latin typeface="Helvetica" pitchFamily="34" charset="0"/>
              </a:rPr>
              <a:t>     Why </a:t>
            </a:r>
            <a:r>
              <a:rPr lang="en-US" altLang="zh-CN" sz="2400" dirty="0">
                <a:latin typeface="Helvetica" pitchFamily="34" charset="0"/>
              </a:rPr>
              <a:t>do you think so?</a:t>
            </a:r>
          </a:p>
        </p:txBody>
      </p:sp>
      <p:pic>
        <p:nvPicPr>
          <p:cNvPr id="13" name="Picture 2" descr="H:\2015年修改\图片16.jpg"/>
          <p:cNvPicPr>
            <a:picLocks noChangeAspect="1" noChangeArrowheads="1"/>
          </p:cNvPicPr>
          <p:nvPr/>
        </p:nvPicPr>
        <p:blipFill>
          <a:blip r:embed="rId3"/>
          <a:srcRect/>
          <a:stretch>
            <a:fillRect/>
          </a:stretch>
        </p:blipFill>
        <p:spPr bwMode="auto">
          <a:xfrm>
            <a:off x="0" y="0"/>
            <a:ext cx="7212013" cy="1163637"/>
          </a:xfrm>
          <a:prstGeom prst="rect">
            <a:avLst/>
          </a:prstGeom>
          <a:noFill/>
        </p:spPr>
      </p:pic>
      <p:pic>
        <p:nvPicPr>
          <p:cNvPr id="7"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399463" y="6148036"/>
            <a:ext cx="434975" cy="458788"/>
          </a:xfrm>
          <a:prstGeom prst="rect">
            <a:avLst/>
          </a:prstGeom>
          <a:noFill/>
          <a:ln w="9525">
            <a:noFill/>
            <a:miter lim="800000"/>
            <a:headEnd/>
            <a:tailEnd/>
          </a:ln>
        </p:spPr>
      </p:pic>
    </p:spTree>
    <p:extLst>
      <p:ext uri="{BB962C8B-B14F-4D97-AF65-F5344CB8AC3E}">
        <p14:creationId xmlns:p14="http://schemas.microsoft.com/office/powerpoint/2010/main" xmlns="" val="352628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H:\2015年修改\图片4.jpg"/>
          <p:cNvPicPr>
            <a:picLocks noChangeAspect="1" noChangeArrowheads="1"/>
          </p:cNvPicPr>
          <p:nvPr/>
        </p:nvPicPr>
        <p:blipFill>
          <a:blip r:embed="rId2"/>
          <a:srcRect/>
          <a:stretch>
            <a:fillRect/>
          </a:stretch>
        </p:blipFill>
        <p:spPr bwMode="auto">
          <a:xfrm>
            <a:off x="971600" y="1988839"/>
            <a:ext cx="7310616" cy="4192289"/>
          </a:xfrm>
          <a:prstGeom prst="rect">
            <a:avLst/>
          </a:prstGeom>
          <a:noFill/>
        </p:spPr>
      </p:pic>
      <p:sp>
        <p:nvSpPr>
          <p:cNvPr id="287754" name="Text Box 18"/>
          <p:cNvSpPr txBox="1">
            <a:spLocks noChangeArrowheads="1"/>
          </p:cNvSpPr>
          <p:nvPr/>
        </p:nvSpPr>
        <p:spPr bwMode="auto">
          <a:xfrm>
            <a:off x="904875" y="1365250"/>
            <a:ext cx="7429500" cy="461665"/>
          </a:xfrm>
          <a:prstGeom prst="rect">
            <a:avLst/>
          </a:prstGeom>
          <a:noFill/>
          <a:ln w="9525">
            <a:noFill/>
            <a:miter lim="800000"/>
            <a:headEnd/>
            <a:tailEnd/>
          </a:ln>
        </p:spPr>
        <p:txBody>
          <a:bodyPr>
            <a:spAutoFit/>
          </a:bodyPr>
          <a:lstStyle/>
          <a:p>
            <a:pPr marL="120650" indent="-120650" algn="just"/>
            <a:endParaRPr lang="en-US" altLang="zh-CN" sz="2400" dirty="0">
              <a:latin typeface="Helvetica"/>
              <a:ea typeface="楷体_GB2312" pitchFamily="49" charset="-122"/>
              <a:cs typeface="Helvetica Neue Black Condensed"/>
            </a:endParaRPr>
          </a:p>
        </p:txBody>
      </p:sp>
      <p:sp>
        <p:nvSpPr>
          <p:cNvPr id="12" name="Text Box 18"/>
          <p:cNvSpPr txBox="1">
            <a:spLocks noChangeArrowheads="1"/>
          </p:cNvSpPr>
          <p:nvPr/>
        </p:nvSpPr>
        <p:spPr bwMode="auto">
          <a:xfrm>
            <a:off x="1206766" y="1229851"/>
            <a:ext cx="7222886" cy="830997"/>
          </a:xfrm>
          <a:prstGeom prst="rect">
            <a:avLst/>
          </a:prstGeom>
          <a:noFill/>
          <a:ln w="9525">
            <a:noFill/>
            <a:miter lim="800000"/>
            <a:headEnd/>
            <a:tailEnd/>
          </a:ln>
        </p:spPr>
        <p:txBody>
          <a:bodyPr wrap="square">
            <a:spAutoFit/>
          </a:bodyPr>
          <a:lstStyle/>
          <a:p>
            <a:pPr marL="120650" indent="-120650" algn="just"/>
            <a:r>
              <a:rPr lang="en-US" altLang="zh-CN" sz="2400" dirty="0" smtClean="0">
                <a:latin typeface="Helvetica"/>
                <a:ea typeface="楷体_GB2312" pitchFamily="49" charset="-122"/>
              </a:rPr>
              <a:t>2. </a:t>
            </a:r>
            <a:r>
              <a:rPr lang="en-US" altLang="zh-CN" sz="2400" dirty="0">
                <a:latin typeface="Helvetica" pitchFamily="34" charset="0"/>
              </a:rPr>
              <a:t>What does the story tell us about love? And what </a:t>
            </a:r>
            <a:endParaRPr lang="en-US" altLang="zh-CN" sz="2400" dirty="0" smtClean="0">
              <a:latin typeface="Helvetica" pitchFamily="34" charset="0"/>
            </a:endParaRPr>
          </a:p>
          <a:p>
            <a:pPr marL="120650" indent="-120650" algn="just"/>
            <a:r>
              <a:rPr lang="en-US" altLang="zh-CN" sz="2400" dirty="0">
                <a:latin typeface="Helvetica" pitchFamily="34" charset="0"/>
              </a:rPr>
              <a:t> </a:t>
            </a:r>
            <a:r>
              <a:rPr lang="en-US" altLang="zh-CN" sz="2400" dirty="0" smtClean="0">
                <a:latin typeface="Helvetica" pitchFamily="34" charset="0"/>
              </a:rPr>
              <a:t>   does </a:t>
            </a:r>
            <a:r>
              <a:rPr lang="en-US" altLang="zh-CN" sz="2400" dirty="0">
                <a:latin typeface="Helvetica" pitchFamily="34" charset="0"/>
              </a:rPr>
              <a:t>it tell us about smart people?</a:t>
            </a:r>
          </a:p>
        </p:txBody>
      </p:sp>
      <p:sp>
        <p:nvSpPr>
          <p:cNvPr id="17" name="TextBox 16"/>
          <p:cNvSpPr txBox="1"/>
          <p:nvPr/>
        </p:nvSpPr>
        <p:spPr>
          <a:xfrm>
            <a:off x="1367265" y="2670240"/>
            <a:ext cx="6624736" cy="3207032"/>
          </a:xfrm>
          <a:prstGeom prst="rect">
            <a:avLst/>
          </a:prstGeom>
          <a:noFill/>
        </p:spPr>
        <p:txBody>
          <a:bodyPr wrap="square" rtlCol="0">
            <a:spAutoFit/>
          </a:bodyPr>
          <a:lstStyle/>
          <a:p>
            <a:pPr algn="just">
              <a:lnSpc>
                <a:spcPct val="110000"/>
              </a:lnSpc>
            </a:pPr>
            <a:r>
              <a:rPr lang="en-US" altLang="zh-CN" sz="2300" dirty="0">
                <a:latin typeface="Helvetica"/>
                <a:ea typeface="楷体_GB2312" pitchFamily="49" charset="-122"/>
              </a:rPr>
              <a:t>• </a:t>
            </a:r>
            <a:r>
              <a:rPr lang="en-US" altLang="zh-CN" sz="2300" dirty="0" smtClean="0">
                <a:latin typeface="Helvetica"/>
                <a:ea typeface="楷体_GB2312" pitchFamily="49" charset="-122"/>
              </a:rPr>
              <a:t> </a:t>
            </a:r>
            <a:r>
              <a:rPr lang="en-US" altLang="zh-CN" sz="2300" u="sng" dirty="0" smtClean="0">
                <a:latin typeface="Helvetica"/>
                <a:ea typeface="楷体_GB2312" pitchFamily="49" charset="-122"/>
              </a:rPr>
              <a:t>Love </a:t>
            </a:r>
            <a:r>
              <a:rPr lang="en-US" altLang="zh-CN" sz="2300" u="sng" dirty="0">
                <a:latin typeface="Helvetica"/>
                <a:ea typeface="楷体_GB2312" pitchFamily="49" charset="-122"/>
              </a:rPr>
              <a:t>is blind</a:t>
            </a:r>
            <a:r>
              <a:rPr lang="en-US" altLang="zh-CN" sz="2300" dirty="0">
                <a:latin typeface="Helvetica"/>
                <a:ea typeface="楷体_GB2312" pitchFamily="49" charset="-122"/>
              </a:rPr>
              <a:t>. It is ridiculous to use logic </a:t>
            </a:r>
            <a:r>
              <a:rPr lang="en-US" altLang="zh-CN" sz="2300" dirty="0" smtClean="0">
                <a:latin typeface="Helvetica"/>
                <a:ea typeface="楷体_GB2312" pitchFamily="49" charset="-122"/>
              </a:rPr>
              <a:t>to deal  </a:t>
            </a:r>
          </a:p>
          <a:p>
            <a:pPr algn="just">
              <a:lnSpc>
                <a:spcPct val="110000"/>
              </a:lnSpc>
            </a:pPr>
            <a:r>
              <a:rPr lang="en-US" altLang="zh-CN" sz="2300" dirty="0" smtClean="0">
                <a:latin typeface="Helvetica"/>
                <a:ea typeface="楷体_GB2312" pitchFamily="49" charset="-122"/>
              </a:rPr>
              <a:t>   with love;</a:t>
            </a:r>
            <a:endParaRPr lang="en-US" altLang="zh-CN" sz="2300" dirty="0">
              <a:latin typeface="Helvetica"/>
              <a:ea typeface="楷体_GB2312" pitchFamily="49" charset="-122"/>
            </a:endParaRPr>
          </a:p>
          <a:p>
            <a:pPr algn="just">
              <a:lnSpc>
                <a:spcPct val="110000"/>
              </a:lnSpc>
            </a:pPr>
            <a:r>
              <a:rPr lang="en-US" altLang="zh-CN" sz="2300" dirty="0" smtClean="0">
                <a:latin typeface="Helvetica"/>
                <a:ea typeface="楷体_GB2312" pitchFamily="49" charset="-122"/>
              </a:rPr>
              <a:t>•  Smart </a:t>
            </a:r>
            <a:r>
              <a:rPr lang="en-US" altLang="zh-CN" sz="2300" dirty="0">
                <a:latin typeface="Helvetica"/>
                <a:ea typeface="楷体_GB2312" pitchFamily="49" charset="-122"/>
              </a:rPr>
              <a:t>people sometimes can make </a:t>
            </a:r>
            <a:r>
              <a:rPr lang="en-US" altLang="zh-CN" sz="2300" dirty="0" smtClean="0">
                <a:latin typeface="Helvetica"/>
                <a:ea typeface="楷体_GB2312" pitchFamily="49" charset="-122"/>
              </a:rPr>
              <a:t>wrong  </a:t>
            </a:r>
          </a:p>
          <a:p>
            <a:pPr algn="just">
              <a:lnSpc>
                <a:spcPct val="110000"/>
              </a:lnSpc>
            </a:pPr>
            <a:r>
              <a:rPr lang="en-US" altLang="zh-CN" sz="2300" dirty="0" smtClean="0">
                <a:latin typeface="Helvetica"/>
                <a:ea typeface="楷体_GB2312" pitchFamily="49" charset="-122"/>
              </a:rPr>
              <a:t>   judgments</a:t>
            </a:r>
            <a:r>
              <a:rPr lang="en-US" altLang="zh-CN" sz="2300" dirty="0">
                <a:latin typeface="Helvetica"/>
                <a:ea typeface="楷体_GB2312" pitchFamily="49" charset="-122"/>
              </a:rPr>
              <a:t>;</a:t>
            </a:r>
          </a:p>
          <a:p>
            <a:pPr algn="just">
              <a:lnSpc>
                <a:spcPct val="110000"/>
              </a:lnSpc>
            </a:pPr>
            <a:r>
              <a:rPr lang="en-US" altLang="zh-CN" sz="2300" dirty="0">
                <a:latin typeface="Helvetica"/>
                <a:ea typeface="楷体_GB2312" pitchFamily="49" charset="-122"/>
              </a:rPr>
              <a:t>• </a:t>
            </a:r>
            <a:r>
              <a:rPr lang="en-US" altLang="zh-CN" sz="2300" dirty="0" smtClean="0">
                <a:latin typeface="Helvetica"/>
                <a:ea typeface="楷体_GB2312" pitchFamily="49" charset="-122"/>
              </a:rPr>
              <a:t> Smart </a:t>
            </a:r>
            <a:r>
              <a:rPr lang="en-US" altLang="zh-CN" sz="2300" dirty="0">
                <a:latin typeface="Helvetica"/>
                <a:ea typeface="楷体_GB2312" pitchFamily="49" charset="-122"/>
              </a:rPr>
              <a:t>people are sometimes too arrogant </a:t>
            </a:r>
            <a:r>
              <a:rPr lang="en-US" altLang="zh-CN" sz="2300" dirty="0" smtClean="0">
                <a:latin typeface="Helvetica"/>
                <a:ea typeface="楷体_GB2312" pitchFamily="49" charset="-122"/>
              </a:rPr>
              <a:t>and </a:t>
            </a:r>
          </a:p>
          <a:p>
            <a:pPr algn="just">
              <a:lnSpc>
                <a:spcPct val="110000"/>
              </a:lnSpc>
            </a:pPr>
            <a:r>
              <a:rPr lang="en-US" altLang="zh-CN" sz="2300" dirty="0" smtClean="0">
                <a:latin typeface="Helvetica"/>
                <a:ea typeface="楷体_GB2312" pitchFamily="49" charset="-122"/>
              </a:rPr>
              <a:t>   overconfident</a:t>
            </a:r>
            <a:r>
              <a:rPr lang="en-US" altLang="zh-CN" sz="2300" dirty="0">
                <a:latin typeface="Helvetica"/>
                <a:ea typeface="楷体_GB2312" pitchFamily="49" charset="-122"/>
              </a:rPr>
              <a:t>;</a:t>
            </a:r>
          </a:p>
          <a:p>
            <a:pPr algn="just">
              <a:lnSpc>
                <a:spcPct val="110000"/>
              </a:lnSpc>
            </a:pPr>
            <a:r>
              <a:rPr lang="en-US" altLang="zh-CN" sz="2300" dirty="0">
                <a:latin typeface="Helvetica"/>
                <a:ea typeface="楷体_GB2312" pitchFamily="49" charset="-122"/>
              </a:rPr>
              <a:t>• </a:t>
            </a:r>
            <a:r>
              <a:rPr lang="en-US" altLang="zh-CN" sz="2300" dirty="0" smtClean="0">
                <a:latin typeface="Helvetica"/>
                <a:ea typeface="楷体_GB2312" pitchFamily="49" charset="-122"/>
              </a:rPr>
              <a:t> Smart </a:t>
            </a:r>
            <a:r>
              <a:rPr lang="en-US" altLang="zh-CN" sz="2300" dirty="0">
                <a:latin typeface="Helvetica"/>
                <a:ea typeface="楷体_GB2312" pitchFamily="49" charset="-122"/>
              </a:rPr>
              <a:t>people may </a:t>
            </a:r>
            <a:r>
              <a:rPr lang="en-US" altLang="zh-CN" sz="2300" u="sng" dirty="0">
                <a:latin typeface="Helvetica"/>
                <a:ea typeface="楷体_GB2312" pitchFamily="49" charset="-122"/>
              </a:rPr>
              <a:t>fall victims to </a:t>
            </a:r>
            <a:r>
              <a:rPr lang="en-US" altLang="zh-CN" sz="2300" dirty="0">
                <a:latin typeface="Helvetica"/>
                <a:ea typeface="楷体_GB2312" pitchFamily="49" charset="-122"/>
              </a:rPr>
              <a:t>their </a:t>
            </a:r>
            <a:r>
              <a:rPr lang="en-US" altLang="zh-CN" sz="2300" dirty="0" smtClean="0">
                <a:latin typeface="Helvetica"/>
                <a:ea typeface="楷体_GB2312" pitchFamily="49" charset="-122"/>
              </a:rPr>
              <a:t>own </a:t>
            </a:r>
          </a:p>
          <a:p>
            <a:pPr algn="just">
              <a:lnSpc>
                <a:spcPct val="110000"/>
              </a:lnSpc>
            </a:pPr>
            <a:r>
              <a:rPr lang="en-US" altLang="zh-CN" sz="2300" dirty="0" smtClean="0">
                <a:latin typeface="Helvetica"/>
                <a:ea typeface="楷体_GB2312" pitchFamily="49" charset="-122"/>
              </a:rPr>
              <a:t>   smartness</a:t>
            </a:r>
            <a:r>
              <a:rPr lang="en-US" altLang="zh-CN" sz="2300" dirty="0">
                <a:latin typeface="Helvetica"/>
                <a:ea typeface="楷体_GB2312" pitchFamily="49" charset="-122"/>
              </a:rPr>
              <a:t>.</a:t>
            </a:r>
            <a:endParaRPr lang="zh-CN" altLang="en-US" sz="2300" dirty="0">
              <a:latin typeface="Helvetica"/>
              <a:ea typeface="楷体_GB2312" pitchFamily="49" charset="-122"/>
            </a:endParaRPr>
          </a:p>
        </p:txBody>
      </p:sp>
      <p:pic>
        <p:nvPicPr>
          <p:cNvPr id="13" name="Picture 2" descr="H:\2015年修改\图片16.jpg"/>
          <p:cNvPicPr>
            <a:picLocks noChangeAspect="1" noChangeArrowheads="1"/>
          </p:cNvPicPr>
          <p:nvPr/>
        </p:nvPicPr>
        <p:blipFill>
          <a:blip r:embed="rId3"/>
          <a:srcRect/>
          <a:stretch>
            <a:fillRect/>
          </a:stretch>
        </p:blipFill>
        <p:spPr bwMode="auto">
          <a:xfrm>
            <a:off x="0" y="0"/>
            <a:ext cx="7212013" cy="1163637"/>
          </a:xfrm>
          <a:prstGeom prst="rect">
            <a:avLst/>
          </a:prstGeom>
          <a:noFill/>
        </p:spPr>
      </p:pic>
      <p:pic>
        <p:nvPicPr>
          <p:cNvPr id="7"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358214" y="6143644"/>
            <a:ext cx="434975" cy="458788"/>
          </a:xfrm>
          <a:prstGeom prst="rect">
            <a:avLst/>
          </a:prstGeom>
          <a:noFill/>
          <a:ln w="9525">
            <a:noFill/>
            <a:miter lim="800000"/>
            <a:headEnd/>
            <a:tailEnd/>
          </a:ln>
        </p:spPr>
      </p:pic>
    </p:spTree>
    <p:extLst>
      <p:ext uri="{BB962C8B-B14F-4D97-AF65-F5344CB8AC3E}">
        <p14:creationId xmlns:p14="http://schemas.microsoft.com/office/powerpoint/2010/main" xmlns="" val="3231229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descr="H:\2015年修改\图片4.jpg"/>
          <p:cNvPicPr>
            <a:picLocks noChangeAspect="1" noChangeArrowheads="1"/>
          </p:cNvPicPr>
          <p:nvPr/>
        </p:nvPicPr>
        <p:blipFill>
          <a:blip r:embed="rId2"/>
          <a:srcRect/>
          <a:stretch>
            <a:fillRect/>
          </a:stretch>
        </p:blipFill>
        <p:spPr bwMode="auto">
          <a:xfrm>
            <a:off x="237131" y="1532081"/>
            <a:ext cx="8655349" cy="5107876"/>
          </a:xfrm>
          <a:prstGeom prst="rect">
            <a:avLst/>
          </a:prstGeom>
          <a:noFill/>
        </p:spPr>
      </p:pic>
      <p:sp>
        <p:nvSpPr>
          <p:cNvPr id="10" name="TextBox 9"/>
          <p:cNvSpPr txBox="1">
            <a:spLocks noChangeArrowheads="1"/>
          </p:cNvSpPr>
          <p:nvPr/>
        </p:nvSpPr>
        <p:spPr bwMode="auto">
          <a:xfrm>
            <a:off x="120267" y="2096473"/>
            <a:ext cx="8460431" cy="4339650"/>
          </a:xfrm>
          <a:prstGeom prst="rect">
            <a:avLst/>
          </a:prstGeom>
          <a:noFill/>
          <a:ln w="9525">
            <a:noFill/>
            <a:miter lim="800000"/>
            <a:headEnd/>
            <a:tailEnd/>
          </a:ln>
        </p:spPr>
        <p:txBody>
          <a:bodyPr wrap="square">
            <a:spAutoFit/>
          </a:bodyPr>
          <a:lstStyle/>
          <a:p>
            <a:pPr marL="514350" indent="-514350" algn="just">
              <a:lnSpc>
                <a:spcPct val="120000"/>
              </a:lnSpc>
              <a:defRPr/>
            </a:pPr>
            <a:r>
              <a:rPr lang="en-US" altLang="zh-CN" sz="2300" dirty="0" smtClean="0">
                <a:latin typeface="Helvetica"/>
                <a:ea typeface="楷体_GB2312" pitchFamily="49" charset="-122"/>
              </a:rPr>
              <a:t>             Yes</a:t>
            </a:r>
            <a:r>
              <a:rPr lang="en-US" altLang="zh-CN" sz="2300" dirty="0">
                <a:latin typeface="Helvetica"/>
                <a:ea typeface="楷体_GB2312" pitchFamily="49" charset="-122"/>
              </a:rPr>
              <a:t>, certainly. Actually, logical fallacies are </a:t>
            </a:r>
            <a:r>
              <a:rPr lang="en-US" altLang="zh-CN" sz="2300" dirty="0" smtClean="0">
                <a:latin typeface="Helvetica"/>
                <a:ea typeface="楷体_GB2312" pitchFamily="49" charset="-122"/>
              </a:rPr>
              <a:t>very common </a:t>
            </a:r>
            <a:r>
              <a:rPr lang="en-US" altLang="zh-CN" sz="2300" dirty="0">
                <a:latin typeface="Helvetica"/>
                <a:ea typeface="楷体_GB2312" pitchFamily="49" charset="-122"/>
              </a:rPr>
              <a:t>in our everyday life. I myself </a:t>
            </a:r>
            <a:r>
              <a:rPr lang="en-US" altLang="zh-CN" sz="2300" u="sng" dirty="0" smtClean="0">
                <a:latin typeface="Helvetica"/>
                <a:ea typeface="楷体_GB2312" pitchFamily="49" charset="-122"/>
              </a:rPr>
              <a:t>commit logical fallacies</a:t>
            </a:r>
            <a:r>
              <a:rPr lang="en-US" altLang="zh-CN" sz="2300" dirty="0" smtClean="0">
                <a:latin typeface="Helvetica"/>
                <a:ea typeface="楷体_GB2312" pitchFamily="49" charset="-122"/>
              </a:rPr>
              <a:t> very </a:t>
            </a:r>
            <a:r>
              <a:rPr lang="en-US" altLang="zh-CN" sz="2300" dirty="0">
                <a:latin typeface="Helvetica"/>
                <a:ea typeface="楷体_GB2312" pitchFamily="49" charset="-122"/>
              </a:rPr>
              <a:t>often, too. For </a:t>
            </a:r>
            <a:r>
              <a:rPr lang="en-US" altLang="zh-CN" sz="2300" dirty="0" smtClean="0">
                <a:latin typeface="Helvetica"/>
                <a:ea typeface="楷体_GB2312" pitchFamily="49" charset="-122"/>
              </a:rPr>
              <a:t>example, when </a:t>
            </a:r>
            <a:r>
              <a:rPr lang="en-US" altLang="zh-CN" sz="2300" dirty="0">
                <a:latin typeface="Helvetica"/>
                <a:ea typeface="楷体_GB2312" pitchFamily="49" charset="-122"/>
              </a:rPr>
              <a:t>I first met my roommate in college, I </a:t>
            </a:r>
            <a:r>
              <a:rPr lang="en-US" altLang="zh-CN" sz="2300" dirty="0" smtClean="0">
                <a:latin typeface="Helvetica"/>
                <a:ea typeface="楷体_GB2312" pitchFamily="49" charset="-122"/>
              </a:rPr>
              <a:t>felt very </a:t>
            </a:r>
            <a:r>
              <a:rPr lang="en-US" altLang="zh-CN" sz="2300" dirty="0">
                <a:latin typeface="Helvetica"/>
                <a:ea typeface="楷体_GB2312" pitchFamily="49" charset="-122"/>
              </a:rPr>
              <a:t>surprised when he told me he didn’t </a:t>
            </a:r>
            <a:r>
              <a:rPr lang="en-US" altLang="zh-CN" sz="2300" dirty="0" smtClean="0">
                <a:latin typeface="Helvetica"/>
                <a:ea typeface="楷体_GB2312" pitchFamily="49" charset="-122"/>
              </a:rPr>
              <a:t>like noodles</a:t>
            </a:r>
            <a:r>
              <a:rPr lang="en-US" altLang="zh-CN" sz="2300" dirty="0">
                <a:latin typeface="Helvetica"/>
                <a:ea typeface="楷体_GB2312" pitchFamily="49" charset="-122"/>
              </a:rPr>
              <a:t>. I asked, “People in the north of </a:t>
            </a:r>
            <a:r>
              <a:rPr lang="en-US" altLang="zh-CN" sz="2300" dirty="0" smtClean="0">
                <a:latin typeface="Helvetica"/>
                <a:ea typeface="楷体_GB2312" pitchFamily="49" charset="-122"/>
              </a:rPr>
              <a:t>China like </a:t>
            </a:r>
            <a:r>
              <a:rPr lang="en-US" altLang="zh-CN" sz="2300" dirty="0">
                <a:latin typeface="Helvetica"/>
                <a:ea typeface="楷体_GB2312" pitchFamily="49" charset="-122"/>
              </a:rPr>
              <a:t>eating noodles. You are from the </a:t>
            </a:r>
            <a:r>
              <a:rPr lang="en-US" altLang="zh-CN" sz="2300" dirty="0" smtClean="0">
                <a:latin typeface="Helvetica"/>
                <a:ea typeface="楷体_GB2312" pitchFamily="49" charset="-122"/>
              </a:rPr>
              <a:t>north, why </a:t>
            </a:r>
            <a:r>
              <a:rPr lang="en-US" altLang="zh-CN" sz="2300" dirty="0">
                <a:latin typeface="Helvetica"/>
                <a:ea typeface="楷体_GB2312" pitchFamily="49" charset="-122"/>
              </a:rPr>
              <a:t>don’t you like noodles?” Here I </a:t>
            </a:r>
            <a:r>
              <a:rPr lang="en-US" altLang="zh-CN" sz="2300" dirty="0" smtClean="0">
                <a:latin typeface="Helvetica"/>
                <a:ea typeface="楷体_GB2312" pitchFamily="49" charset="-122"/>
              </a:rPr>
              <a:t>committed the </a:t>
            </a:r>
            <a:r>
              <a:rPr lang="en-US" altLang="zh-CN" sz="2300" dirty="0">
                <a:latin typeface="Helvetica"/>
                <a:ea typeface="楷体_GB2312" pitchFamily="49" charset="-122"/>
              </a:rPr>
              <a:t>logical fallacy “</a:t>
            </a:r>
            <a:r>
              <a:rPr lang="en-US" altLang="zh-CN" sz="2300" dirty="0" err="1">
                <a:latin typeface="Helvetica"/>
                <a:ea typeface="楷体_GB2312" pitchFamily="49" charset="-122"/>
              </a:rPr>
              <a:t>Dicto</a:t>
            </a:r>
            <a:r>
              <a:rPr lang="en-US" altLang="zh-CN" sz="2300" dirty="0">
                <a:latin typeface="Helvetica"/>
                <a:ea typeface="楷体_GB2312" pitchFamily="49" charset="-122"/>
              </a:rPr>
              <a:t> </a:t>
            </a:r>
            <a:r>
              <a:rPr lang="en-US" altLang="zh-CN" sz="2300" dirty="0" err="1">
                <a:latin typeface="Helvetica"/>
                <a:ea typeface="楷体_GB2312" pitchFamily="49" charset="-122"/>
              </a:rPr>
              <a:t>Simpliciter</a:t>
            </a:r>
            <a:r>
              <a:rPr lang="en-US" altLang="zh-CN" sz="2300" dirty="0">
                <a:latin typeface="Helvetica"/>
                <a:ea typeface="楷体_GB2312" pitchFamily="49" charset="-122"/>
              </a:rPr>
              <a:t>”. I </a:t>
            </a:r>
            <a:r>
              <a:rPr lang="en-US" altLang="zh-CN" sz="2300" dirty="0" smtClean="0">
                <a:latin typeface="Helvetica"/>
                <a:ea typeface="楷体_GB2312" pitchFamily="49" charset="-122"/>
              </a:rPr>
              <a:t>falsely asserted </a:t>
            </a:r>
            <a:r>
              <a:rPr lang="en-US" altLang="zh-CN" sz="2300" dirty="0">
                <a:latin typeface="Helvetica"/>
                <a:ea typeface="楷体_GB2312" pitchFamily="49" charset="-122"/>
              </a:rPr>
              <a:t>that all people in the north should </a:t>
            </a:r>
            <a:r>
              <a:rPr lang="en-US" altLang="zh-CN" sz="2300" dirty="0" smtClean="0">
                <a:latin typeface="Helvetica"/>
                <a:ea typeface="楷体_GB2312" pitchFamily="49" charset="-122"/>
              </a:rPr>
              <a:t>like noodles</a:t>
            </a:r>
            <a:r>
              <a:rPr lang="en-US" altLang="zh-CN" sz="2300" dirty="0">
                <a:latin typeface="Helvetica"/>
                <a:ea typeface="楷体_GB2312" pitchFamily="49" charset="-122"/>
              </a:rPr>
              <a:t>, and there should </a:t>
            </a:r>
            <a:r>
              <a:rPr lang="en-US" altLang="zh-CN" sz="2300" u="sng" dirty="0">
                <a:latin typeface="Helvetica"/>
                <a:ea typeface="楷体_GB2312" pitchFamily="49" charset="-122"/>
              </a:rPr>
              <a:t>be no exception </a:t>
            </a:r>
            <a:r>
              <a:rPr lang="en-US" altLang="zh-CN" sz="2300" u="sng" dirty="0" smtClean="0">
                <a:latin typeface="Helvetica"/>
                <a:ea typeface="楷体_GB2312" pitchFamily="49" charset="-122"/>
              </a:rPr>
              <a:t>to </a:t>
            </a:r>
            <a:r>
              <a:rPr lang="en-US" altLang="zh-CN" sz="2300" dirty="0" smtClean="0">
                <a:latin typeface="Helvetica"/>
                <a:ea typeface="楷体_GB2312" pitchFamily="49" charset="-122"/>
              </a:rPr>
              <a:t>this </a:t>
            </a:r>
            <a:r>
              <a:rPr lang="en-US" altLang="zh-CN" sz="2300" dirty="0">
                <a:latin typeface="Helvetica"/>
                <a:ea typeface="楷体_GB2312" pitchFamily="49" charset="-122"/>
              </a:rPr>
              <a:t>premise.</a:t>
            </a:r>
            <a:endParaRPr lang="zh-CN" altLang="en-US" sz="2300" dirty="0">
              <a:latin typeface="Helvetica"/>
              <a:ea typeface="楷体_GB2312" pitchFamily="49" charset="-122"/>
            </a:endParaRPr>
          </a:p>
        </p:txBody>
      </p:sp>
      <p:sp>
        <p:nvSpPr>
          <p:cNvPr id="287754" name="Text Box 18"/>
          <p:cNvSpPr txBox="1">
            <a:spLocks noChangeArrowheads="1"/>
          </p:cNvSpPr>
          <p:nvPr/>
        </p:nvSpPr>
        <p:spPr bwMode="auto">
          <a:xfrm>
            <a:off x="904875" y="1365250"/>
            <a:ext cx="7429500" cy="461665"/>
          </a:xfrm>
          <a:prstGeom prst="rect">
            <a:avLst/>
          </a:prstGeom>
          <a:noFill/>
          <a:ln w="9525">
            <a:noFill/>
            <a:miter lim="800000"/>
            <a:headEnd/>
            <a:tailEnd/>
          </a:ln>
        </p:spPr>
        <p:txBody>
          <a:bodyPr>
            <a:spAutoFit/>
          </a:bodyPr>
          <a:lstStyle/>
          <a:p>
            <a:pPr marL="120650" indent="-120650" algn="just"/>
            <a:endParaRPr lang="en-US" altLang="zh-CN" sz="2400" dirty="0">
              <a:latin typeface="Helvetica"/>
              <a:ea typeface="楷体_GB2312" pitchFamily="49" charset="-122"/>
              <a:cs typeface="Helvetica Neue Black Condensed"/>
            </a:endParaRPr>
          </a:p>
        </p:txBody>
      </p:sp>
      <p:sp>
        <p:nvSpPr>
          <p:cNvPr id="12" name="Text Box 18"/>
          <p:cNvSpPr txBox="1">
            <a:spLocks noChangeArrowheads="1"/>
          </p:cNvSpPr>
          <p:nvPr/>
        </p:nvSpPr>
        <p:spPr bwMode="auto">
          <a:xfrm>
            <a:off x="904875" y="995918"/>
            <a:ext cx="7395543" cy="830997"/>
          </a:xfrm>
          <a:prstGeom prst="rect">
            <a:avLst/>
          </a:prstGeom>
          <a:noFill/>
          <a:ln w="9525">
            <a:noFill/>
            <a:miter lim="800000"/>
            <a:headEnd/>
            <a:tailEnd/>
          </a:ln>
        </p:spPr>
        <p:txBody>
          <a:bodyPr wrap="square">
            <a:spAutoFit/>
          </a:bodyPr>
          <a:lstStyle/>
          <a:p>
            <a:pPr marL="120650" indent="-120650" algn="just"/>
            <a:r>
              <a:rPr lang="en-US" altLang="zh-CN" sz="2400" dirty="0">
                <a:latin typeface="Helvetica"/>
                <a:ea typeface="楷体_GB2312" pitchFamily="49" charset="-122"/>
              </a:rPr>
              <a:t>3. Can you think of a logical fallacy you have </a:t>
            </a:r>
            <a:endParaRPr lang="en-US" altLang="zh-CN" sz="2400" dirty="0" smtClean="0">
              <a:latin typeface="Helvetica"/>
              <a:ea typeface="楷体_GB2312" pitchFamily="49" charset="-122"/>
            </a:endParaRPr>
          </a:p>
          <a:p>
            <a:pPr marL="120650" indent="-120650" algn="just"/>
            <a:r>
              <a:rPr lang="en-US" altLang="zh-CN" sz="2400" dirty="0">
                <a:latin typeface="Helvetica"/>
                <a:ea typeface="楷体_GB2312" pitchFamily="49" charset="-122"/>
              </a:rPr>
              <a:t> </a:t>
            </a:r>
            <a:r>
              <a:rPr lang="en-US" altLang="zh-CN" sz="2400" dirty="0" smtClean="0">
                <a:latin typeface="Helvetica"/>
                <a:ea typeface="楷体_GB2312" pitchFamily="49" charset="-122"/>
              </a:rPr>
              <a:t>   committed</a:t>
            </a:r>
            <a:r>
              <a:rPr lang="en-US" altLang="zh-CN" sz="2400" dirty="0">
                <a:latin typeface="Helvetica"/>
                <a:ea typeface="楷体_GB2312" pitchFamily="49" charset="-122"/>
              </a:rPr>
              <a:t>? Why is it a fallacy and what caused it?</a:t>
            </a:r>
          </a:p>
        </p:txBody>
      </p:sp>
      <p:pic>
        <p:nvPicPr>
          <p:cNvPr id="13" name="Picture 2" descr="H:\2015年修改\图片16.jpg"/>
          <p:cNvPicPr>
            <a:picLocks noChangeAspect="1" noChangeArrowheads="1"/>
          </p:cNvPicPr>
          <p:nvPr/>
        </p:nvPicPr>
        <p:blipFill>
          <a:blip r:embed="rId3"/>
          <a:srcRect t="9530"/>
          <a:stretch>
            <a:fillRect/>
          </a:stretch>
        </p:blipFill>
        <p:spPr bwMode="auto">
          <a:xfrm>
            <a:off x="0" y="0"/>
            <a:ext cx="7212013" cy="1052736"/>
          </a:xfrm>
          <a:prstGeom prst="rect">
            <a:avLst/>
          </a:prstGeom>
          <a:noFill/>
        </p:spPr>
      </p:pic>
      <p:pic>
        <p:nvPicPr>
          <p:cNvPr id="7"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457505" y="6206729"/>
            <a:ext cx="434975" cy="458788"/>
          </a:xfrm>
          <a:prstGeom prst="rect">
            <a:avLst/>
          </a:prstGeom>
          <a:noFill/>
          <a:ln w="9525">
            <a:noFill/>
            <a:miter lim="800000"/>
            <a:headEnd/>
            <a:tailEnd/>
          </a:ln>
        </p:spPr>
      </p:pic>
    </p:spTree>
    <p:extLst>
      <p:ext uri="{BB962C8B-B14F-4D97-AF65-F5344CB8AC3E}">
        <p14:creationId xmlns:p14="http://schemas.microsoft.com/office/powerpoint/2010/main" xmlns="" val="357101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H:\2015年修改\图片4.jpg"/>
          <p:cNvPicPr>
            <a:picLocks noChangeAspect="1" noChangeArrowheads="1"/>
          </p:cNvPicPr>
          <p:nvPr/>
        </p:nvPicPr>
        <p:blipFill>
          <a:blip r:embed="rId3"/>
          <a:srcRect/>
          <a:stretch>
            <a:fillRect/>
          </a:stretch>
        </p:blipFill>
        <p:spPr bwMode="auto">
          <a:xfrm>
            <a:off x="243971" y="1714487"/>
            <a:ext cx="8613775" cy="4853005"/>
          </a:xfrm>
          <a:prstGeom prst="rect">
            <a:avLst/>
          </a:prstGeom>
          <a:noFill/>
        </p:spPr>
      </p:pic>
      <p:sp>
        <p:nvSpPr>
          <p:cNvPr id="291845" name="TextBox 8"/>
          <p:cNvSpPr txBox="1">
            <a:spLocks noChangeArrowheads="1"/>
          </p:cNvSpPr>
          <p:nvPr/>
        </p:nvSpPr>
        <p:spPr bwMode="auto">
          <a:xfrm>
            <a:off x="877888" y="1439863"/>
            <a:ext cx="755650" cy="585787"/>
          </a:xfrm>
          <a:prstGeom prst="rect">
            <a:avLst/>
          </a:prstGeom>
          <a:noFill/>
          <a:ln w="9525">
            <a:noFill/>
            <a:miter lim="800000"/>
            <a:headEnd/>
            <a:tailEnd/>
          </a:ln>
        </p:spPr>
        <p:txBody>
          <a:bodyPr>
            <a:spAutoFit/>
          </a:bodyPr>
          <a:lstStyle/>
          <a:p>
            <a:pPr marL="514350" indent="-514350" algn="just" eaLnBrk="0" hangingPunct="0"/>
            <a:r>
              <a:rPr lang="en-US" altLang="zh-CN" b="1" dirty="0" smtClean="0">
                <a:solidFill>
                  <a:srgbClr val="0E9D80"/>
                </a:solidFill>
                <a:latin typeface="Helvetica"/>
                <a:ea typeface="Cambria Math" pitchFamily="18" charset="0"/>
                <a:cs typeface="Helvetica Neue Black Condensed"/>
              </a:rPr>
              <a:t>  </a:t>
            </a:r>
            <a:endParaRPr lang="en-US" altLang="zh-CN" b="1" dirty="0">
              <a:solidFill>
                <a:srgbClr val="0E9D80"/>
              </a:solidFill>
              <a:latin typeface="Helvetica"/>
              <a:ea typeface="Cambria Math" pitchFamily="18" charset="0"/>
              <a:cs typeface="Helvetica Neue Black Condensed"/>
            </a:endParaRPr>
          </a:p>
        </p:txBody>
      </p:sp>
      <p:sp>
        <p:nvSpPr>
          <p:cNvPr id="291851" name="文本框 5"/>
          <p:cNvSpPr txBox="1">
            <a:spLocks noChangeArrowheads="1"/>
          </p:cNvSpPr>
          <p:nvPr/>
        </p:nvSpPr>
        <p:spPr bwMode="auto">
          <a:xfrm>
            <a:off x="915332" y="1142984"/>
            <a:ext cx="7789460" cy="810478"/>
          </a:xfrm>
          <a:prstGeom prst="rect">
            <a:avLst/>
          </a:prstGeom>
          <a:noFill/>
          <a:ln w="9525">
            <a:noFill/>
            <a:miter lim="800000"/>
            <a:headEnd/>
            <a:tailEnd/>
          </a:ln>
        </p:spPr>
        <p:txBody>
          <a:bodyPr wrap="square">
            <a:spAutoFit/>
          </a:bodyPr>
          <a:lstStyle/>
          <a:p>
            <a:pPr algn="just">
              <a:lnSpc>
                <a:spcPts val="2800"/>
              </a:lnSpc>
            </a:pPr>
            <a:r>
              <a:rPr lang="en-US" altLang="zh-CN" sz="2400" dirty="0" smtClean="0">
                <a:latin typeface="Helvetica"/>
              </a:rPr>
              <a:t>What do you know about the difference between Chinese and western patterns of thinking? </a:t>
            </a:r>
            <a:endParaRPr lang="zh-CN" altLang="en-US" sz="2400" dirty="0">
              <a:solidFill>
                <a:srgbClr val="000000"/>
              </a:solidFill>
              <a:latin typeface="Helvetica"/>
            </a:endParaRPr>
          </a:p>
        </p:txBody>
      </p:sp>
      <p:sp>
        <p:nvSpPr>
          <p:cNvPr id="11" name="矩形 10"/>
          <p:cNvSpPr/>
          <p:nvPr/>
        </p:nvSpPr>
        <p:spPr>
          <a:xfrm>
            <a:off x="550801" y="2585666"/>
            <a:ext cx="8005389" cy="3415102"/>
          </a:xfrm>
          <a:prstGeom prst="rect">
            <a:avLst/>
          </a:prstGeom>
        </p:spPr>
        <p:txBody>
          <a:bodyPr wrap="square">
            <a:spAutoFit/>
          </a:bodyPr>
          <a:lstStyle/>
          <a:p>
            <a:pPr marL="342900" indent="-342900" algn="just">
              <a:lnSpc>
                <a:spcPct val="110000"/>
              </a:lnSpc>
              <a:buFont typeface="Arial" pitchFamily="34" charset="0"/>
              <a:buChar char="•"/>
            </a:pPr>
            <a:r>
              <a:rPr lang="en-US" altLang="zh-CN" sz="2200" dirty="0">
                <a:latin typeface="Helvetica"/>
              </a:rPr>
              <a:t>Western pattern of thinking </a:t>
            </a:r>
            <a:r>
              <a:rPr lang="en-US" altLang="zh-CN" sz="2200" dirty="0" smtClean="0">
                <a:latin typeface="Helvetica"/>
              </a:rPr>
              <a:t>tends </a:t>
            </a:r>
            <a:r>
              <a:rPr lang="en-US" altLang="zh-CN" sz="2200" dirty="0">
                <a:latin typeface="Helvetica"/>
              </a:rPr>
              <a:t>to be more logical than the Chinese </a:t>
            </a:r>
            <a:r>
              <a:rPr lang="en-US" altLang="zh-CN" sz="2200" dirty="0" smtClean="0">
                <a:latin typeface="Helvetica"/>
              </a:rPr>
              <a:t>one;</a:t>
            </a:r>
            <a:endParaRPr lang="en-US" altLang="zh-CN" sz="2200" dirty="0">
              <a:latin typeface="Helvetica"/>
            </a:endParaRPr>
          </a:p>
          <a:p>
            <a:pPr marL="342900" indent="-342900" algn="just">
              <a:lnSpc>
                <a:spcPct val="110000"/>
              </a:lnSpc>
              <a:buFont typeface="Arial" pitchFamily="34" charset="0"/>
              <a:buChar char="•"/>
            </a:pPr>
            <a:r>
              <a:rPr lang="en-US" altLang="zh-CN" sz="2200" dirty="0" smtClean="0">
                <a:latin typeface="Helvetica"/>
              </a:rPr>
              <a:t>Chinese integral pattern of thinking: man and nature are regarded as an integral whole;</a:t>
            </a:r>
          </a:p>
          <a:p>
            <a:pPr marL="342900" indent="-342900" algn="just">
              <a:lnSpc>
                <a:spcPct val="110000"/>
              </a:lnSpc>
              <a:buFont typeface="Arial" pitchFamily="34" charset="0"/>
              <a:buChar char="•"/>
            </a:pPr>
            <a:r>
              <a:rPr lang="en-US" altLang="zh-CN" sz="2200" dirty="0" smtClean="0">
                <a:latin typeface="Helvetica"/>
              </a:rPr>
              <a:t>Nature-man Oneness, the unity of Heaven and Earth, Nature and Man, Male and Female, Yin and Yang; </a:t>
            </a:r>
          </a:p>
          <a:p>
            <a:pPr marL="342900" indent="-342900" algn="just">
              <a:lnSpc>
                <a:spcPct val="110000"/>
              </a:lnSpc>
              <a:buFont typeface="Arial" pitchFamily="34" charset="0"/>
              <a:buChar char="•"/>
            </a:pPr>
            <a:r>
              <a:rPr lang="en-US" altLang="zh-CN" sz="2200" dirty="0" smtClean="0">
                <a:latin typeface="Helvetica"/>
              </a:rPr>
              <a:t>Instead of using logical argumentation of conception-judgment-reasoning, Chinese are used to forming a picture in the mind by imagination and use of intuitive experiences;</a:t>
            </a:r>
          </a:p>
        </p:txBody>
      </p:sp>
      <p:pic>
        <p:nvPicPr>
          <p:cNvPr id="9" name="Picture 4" descr="H:\2015年修改\图片21.jpg"/>
          <p:cNvPicPr>
            <a:picLocks noChangeAspect="1" noChangeArrowheads="1"/>
          </p:cNvPicPr>
          <p:nvPr/>
        </p:nvPicPr>
        <p:blipFill>
          <a:blip r:embed="rId4"/>
          <a:srcRect/>
          <a:stretch>
            <a:fillRect/>
          </a:stretch>
        </p:blipFill>
        <p:spPr bwMode="auto">
          <a:xfrm>
            <a:off x="-32" y="-24"/>
            <a:ext cx="7156450" cy="1163637"/>
          </a:xfrm>
          <a:prstGeom prst="rect">
            <a:avLst/>
          </a:prstGeom>
          <a:noFill/>
        </p:spPr>
      </p:pic>
      <p:sp>
        <p:nvSpPr>
          <p:cNvPr id="10" name="矩形 9"/>
          <p:cNvSpPr/>
          <p:nvPr/>
        </p:nvSpPr>
        <p:spPr>
          <a:xfrm>
            <a:off x="699403" y="2657104"/>
            <a:ext cx="8005389" cy="3415102"/>
          </a:xfrm>
          <a:prstGeom prst="rect">
            <a:avLst/>
          </a:prstGeom>
        </p:spPr>
        <p:txBody>
          <a:bodyPr wrap="square">
            <a:spAutoFit/>
          </a:bodyPr>
          <a:lstStyle/>
          <a:p>
            <a:pPr marL="342900" indent="-342900" algn="just">
              <a:lnSpc>
                <a:spcPct val="110000"/>
              </a:lnSpc>
              <a:buFont typeface="Arial" pitchFamily="34" charset="0"/>
              <a:buChar char="•"/>
            </a:pPr>
            <a:r>
              <a:rPr lang="en-US" altLang="zh-CN" sz="2200" dirty="0" smtClean="0">
                <a:latin typeface="Helvetica"/>
              </a:rPr>
              <a:t>Western analytical pattern of thinking: man and nature are separate;</a:t>
            </a:r>
          </a:p>
          <a:p>
            <a:pPr marL="342900" indent="-342900" algn="just">
              <a:lnSpc>
                <a:spcPct val="110000"/>
              </a:lnSpc>
              <a:buFont typeface="Arial" pitchFamily="34" charset="0"/>
              <a:buChar char="•"/>
            </a:pPr>
            <a:r>
              <a:rPr lang="en-US" altLang="zh-CN" sz="2200" dirty="0" smtClean="0">
                <a:latin typeface="Helvetica"/>
              </a:rPr>
              <a:t>Man against nature, separation between subjective world and objective world;</a:t>
            </a:r>
          </a:p>
          <a:p>
            <a:pPr marL="342900" indent="-342900" algn="just">
              <a:lnSpc>
                <a:spcPct val="110000"/>
              </a:lnSpc>
              <a:buFont typeface="Arial" pitchFamily="34" charset="0"/>
              <a:buChar char="•"/>
            </a:pPr>
            <a:r>
              <a:rPr lang="en-US" altLang="zh-CN" sz="2200" dirty="0" smtClean="0">
                <a:latin typeface="Helvetica"/>
              </a:rPr>
              <a:t>Viewing the objective world with objective and sober scientific attitudes;</a:t>
            </a:r>
          </a:p>
          <a:p>
            <a:pPr marL="342900" indent="-342900" algn="just">
              <a:lnSpc>
                <a:spcPct val="110000"/>
              </a:lnSpc>
              <a:buFont typeface="Arial" pitchFamily="34" charset="0"/>
              <a:buChar char="•"/>
            </a:pPr>
            <a:r>
              <a:rPr lang="en-US" altLang="zh-CN" sz="2200" dirty="0" smtClean="0">
                <a:latin typeface="Helvetica"/>
              </a:rPr>
              <a:t>Exploring nature by means of logic and reason;</a:t>
            </a:r>
          </a:p>
          <a:p>
            <a:pPr marL="342900" indent="-342900" algn="just">
              <a:lnSpc>
                <a:spcPct val="110000"/>
              </a:lnSpc>
              <a:buFont typeface="Arial" pitchFamily="34" charset="0"/>
              <a:buChar char="•"/>
            </a:pPr>
            <a:r>
              <a:rPr lang="en-US" altLang="zh-CN" sz="2200" dirty="0" smtClean="0">
                <a:latin typeface="Helvetica"/>
              </a:rPr>
              <a:t>Grasping the nature of a thing through its phenomena;</a:t>
            </a:r>
          </a:p>
          <a:p>
            <a:pPr marL="342900" indent="-342900" algn="just">
              <a:lnSpc>
                <a:spcPct val="110000"/>
              </a:lnSpc>
              <a:buFont typeface="Arial" pitchFamily="34" charset="0"/>
              <a:buChar char="•"/>
            </a:pPr>
            <a:r>
              <a:rPr lang="en-US" altLang="zh-CN" sz="2200" dirty="0" smtClean="0">
                <a:latin typeface="Helvetica"/>
              </a:rPr>
              <a:t>Use of logical concepts.</a:t>
            </a:r>
          </a:p>
        </p:txBody>
      </p:sp>
    </p:spTree>
    <p:extLst>
      <p:ext uri="{BB962C8B-B14F-4D97-AF65-F5344CB8AC3E}">
        <p14:creationId xmlns:p14="http://schemas.microsoft.com/office/powerpoint/2010/main" xmlns="" val="249702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4" name="TextBox 8"/>
          <p:cNvSpPr txBox="1">
            <a:spLocks noChangeArrowheads="1"/>
          </p:cNvSpPr>
          <p:nvPr/>
        </p:nvSpPr>
        <p:spPr bwMode="auto">
          <a:xfrm>
            <a:off x="1149350" y="1484313"/>
            <a:ext cx="755650" cy="585787"/>
          </a:xfrm>
          <a:prstGeom prst="rect">
            <a:avLst/>
          </a:prstGeom>
          <a:noFill/>
          <a:ln w="9525">
            <a:noFill/>
            <a:miter lim="800000"/>
            <a:headEnd/>
            <a:tailEnd/>
          </a:ln>
        </p:spPr>
        <p:txBody>
          <a:bodyPr>
            <a:spAutoFit/>
          </a:bodyPr>
          <a:lstStyle/>
          <a:p>
            <a:pPr marL="514350" indent="-514350" algn="just" eaLnBrk="0" hangingPunct="0"/>
            <a:r>
              <a:rPr lang="en-US" altLang="zh-CN" b="1" dirty="0" smtClean="0">
                <a:solidFill>
                  <a:srgbClr val="0E9D80"/>
                </a:solidFill>
                <a:latin typeface="Helvetica"/>
                <a:ea typeface="Cambria Math" pitchFamily="18" charset="0"/>
                <a:cs typeface="Helvetica Neue Black Condensed"/>
              </a:rPr>
              <a:t>  </a:t>
            </a:r>
            <a:endParaRPr lang="en-US" altLang="zh-CN" b="1" dirty="0">
              <a:solidFill>
                <a:srgbClr val="0E9D80"/>
              </a:solidFill>
              <a:latin typeface="Helvetica"/>
              <a:ea typeface="Cambria Math" pitchFamily="18" charset="0"/>
              <a:cs typeface="Helvetica Neue Black Condensed"/>
            </a:endParaRPr>
          </a:p>
        </p:txBody>
      </p:sp>
      <p:grpSp>
        <p:nvGrpSpPr>
          <p:cNvPr id="18" name="组合 17"/>
          <p:cNvGrpSpPr/>
          <p:nvPr/>
        </p:nvGrpSpPr>
        <p:grpSpPr>
          <a:xfrm>
            <a:off x="1285852" y="1930589"/>
            <a:ext cx="5429288" cy="2069915"/>
            <a:chOff x="1285852" y="1930589"/>
            <a:chExt cx="5429288" cy="2069915"/>
          </a:xfrm>
        </p:grpSpPr>
        <p:sp>
          <p:nvSpPr>
            <p:cNvPr id="7" name="TextBox 6"/>
            <p:cNvSpPr txBox="1">
              <a:spLocks noChangeArrowheads="1"/>
            </p:cNvSpPr>
            <p:nvPr/>
          </p:nvSpPr>
          <p:spPr bwMode="auto">
            <a:xfrm>
              <a:off x="1285852" y="3354173"/>
              <a:ext cx="5309070" cy="646331"/>
            </a:xfrm>
            <a:prstGeom prst="rect">
              <a:avLst/>
            </a:prstGeom>
            <a:noFill/>
            <a:ln w="9525">
              <a:noFill/>
              <a:miter lim="800000"/>
              <a:headEnd/>
              <a:tailEnd/>
            </a:ln>
          </p:spPr>
          <p:txBody>
            <a:bodyPr wrap="square">
              <a:spAutoFit/>
            </a:bodyPr>
            <a:lstStyle/>
            <a:p>
              <a:pPr>
                <a:lnSpc>
                  <a:spcPct val="150000"/>
                </a:lnSpc>
                <a:defRPr/>
              </a:pPr>
              <a:r>
                <a:rPr lang="en-US" altLang="zh-CN" sz="2400" dirty="0" smtClean="0">
                  <a:solidFill>
                    <a:srgbClr val="000000"/>
                  </a:solidFill>
                  <a:latin typeface="Helvetica"/>
                </a:rPr>
                <a:t>Q: What truly is logic in our life?</a:t>
              </a:r>
              <a:endParaRPr lang="zh-CN" altLang="en-US" sz="2400" dirty="0" smtClean="0">
                <a:solidFill>
                  <a:srgbClr val="000000"/>
                </a:solidFill>
                <a:latin typeface="Helvetica"/>
              </a:endParaRPr>
            </a:p>
          </p:txBody>
        </p:sp>
        <p:sp>
          <p:nvSpPr>
            <p:cNvPr id="11" name="矩形 10"/>
            <p:cNvSpPr/>
            <p:nvPr/>
          </p:nvSpPr>
          <p:spPr>
            <a:xfrm>
              <a:off x="1285852" y="1930589"/>
              <a:ext cx="5429288" cy="830997"/>
            </a:xfrm>
            <a:prstGeom prst="rect">
              <a:avLst/>
            </a:prstGeom>
          </p:spPr>
          <p:txBody>
            <a:bodyPr wrap="square">
              <a:spAutoFit/>
            </a:bodyPr>
            <a:lstStyle/>
            <a:p>
              <a:pPr eaLnBrk="0" hangingPunct="0">
                <a:defRPr/>
              </a:pPr>
              <a:r>
                <a:rPr lang="en-US" altLang="zh-CN" sz="2400" b="1" dirty="0" smtClean="0">
                  <a:solidFill>
                    <a:srgbClr val="000000"/>
                  </a:solidFill>
                  <a:latin typeface="Helvetica"/>
                </a:rPr>
                <a:t>Watch a video clip and discuss some question.</a:t>
              </a:r>
              <a:endParaRPr lang="en-US" altLang="zh-CN" sz="2400" b="1" dirty="0">
                <a:solidFill>
                  <a:srgbClr val="000000"/>
                </a:solidFill>
                <a:latin typeface="Helvetica"/>
              </a:endParaRPr>
            </a:p>
          </p:txBody>
        </p:sp>
      </p:grpSp>
      <p:sp>
        <p:nvSpPr>
          <p:cNvPr id="12" name="Text Box 1074">
            <a:hlinkClick r:id="" action="ppaction://hlinkshowjump?jump=nextslide"/>
          </p:cNvPr>
          <p:cNvSpPr txBox="1">
            <a:spLocks noChangeArrowheads="1"/>
          </p:cNvSpPr>
          <p:nvPr/>
        </p:nvSpPr>
        <p:spPr bwMode="auto">
          <a:xfrm>
            <a:off x="4000496" y="5715016"/>
            <a:ext cx="2767010" cy="461665"/>
          </a:xfrm>
          <a:prstGeom prst="rect">
            <a:avLst/>
          </a:prstGeom>
          <a:noFill/>
          <a:ln w="12700" cap="sq">
            <a:noFill/>
            <a:miter lim="800000"/>
            <a:headEnd type="none" w="sm" len="sm"/>
            <a:tailEnd type="none" w="sm" len="sm"/>
          </a:ln>
        </p:spPr>
        <p:txBody>
          <a:bodyPr wrap="square">
            <a:spAutoFit/>
          </a:bodyPr>
          <a:lstStyle/>
          <a:p>
            <a:pPr fontAlgn="auto">
              <a:spcBef>
                <a:spcPts val="0"/>
              </a:spcBef>
              <a:spcAft>
                <a:spcPts val="0"/>
              </a:spcAft>
              <a:defRPr/>
            </a:pPr>
            <a:r>
              <a:rPr lang="en-US" altLang="zh-CN" sz="2400" b="1" dirty="0" smtClean="0">
                <a:solidFill>
                  <a:schemeClr val="accent6">
                    <a:lumMod val="75000"/>
                  </a:schemeClr>
                </a:solidFill>
                <a:latin typeface="Helvetica" pitchFamily="34" charset="0"/>
                <a:ea typeface="+mn-ea"/>
                <a:cs typeface="Helvetica Neue"/>
              </a:rPr>
              <a:t>Video Watching</a:t>
            </a:r>
          </a:p>
        </p:txBody>
      </p:sp>
      <p:pic>
        <p:nvPicPr>
          <p:cNvPr id="13" name="Picture 9" descr="13">
            <a:hlinkClick r:id="" action="ppaction://hlinkshowjump?jump=nextslide"/>
          </p:cNvPr>
          <p:cNvPicPr>
            <a:picLocks noChangeAspect="1" noChangeArrowheads="1" noCrop="1"/>
          </p:cNvPicPr>
          <p:nvPr/>
        </p:nvPicPr>
        <p:blipFill>
          <a:blip r:embed="rId3" cstate="print"/>
          <a:srcRect/>
          <a:stretch>
            <a:fillRect/>
          </a:stretch>
        </p:blipFill>
        <p:spPr bwMode="auto">
          <a:xfrm>
            <a:off x="6634973" y="5715016"/>
            <a:ext cx="1530334" cy="408873"/>
          </a:xfrm>
          <a:prstGeom prst="rect">
            <a:avLst/>
          </a:prstGeom>
          <a:noFill/>
          <a:ln w="9525">
            <a:noFill/>
            <a:miter lim="800000"/>
            <a:headEnd/>
            <a:tailEnd/>
          </a:ln>
        </p:spPr>
      </p:pic>
      <p:pic>
        <p:nvPicPr>
          <p:cNvPr id="14" name="Picture 27" descr="E:\2014素材\441\24[2007418114541].png"/>
          <p:cNvPicPr>
            <a:picLocks noChangeAspect="1" noChangeArrowheads="1"/>
          </p:cNvPicPr>
          <p:nvPr/>
        </p:nvPicPr>
        <p:blipFill>
          <a:blip r:embed="rId4" cstate="print"/>
          <a:srcRect/>
          <a:stretch>
            <a:fillRect/>
          </a:stretch>
        </p:blipFill>
        <p:spPr bwMode="auto">
          <a:xfrm rot="1602339">
            <a:off x="6657399" y="1145702"/>
            <a:ext cx="1500187" cy="1566863"/>
          </a:xfrm>
          <a:prstGeom prst="rect">
            <a:avLst/>
          </a:prstGeom>
          <a:noFill/>
          <a:ln w="9525">
            <a:noFill/>
            <a:miter lim="800000"/>
            <a:headEnd/>
            <a:tailEnd/>
          </a:ln>
        </p:spPr>
      </p:pic>
      <p:grpSp>
        <p:nvGrpSpPr>
          <p:cNvPr id="19" name="组合 18"/>
          <p:cNvGrpSpPr/>
          <p:nvPr/>
        </p:nvGrpSpPr>
        <p:grpSpPr>
          <a:xfrm>
            <a:off x="6554811" y="3571876"/>
            <a:ext cx="1446213" cy="1365250"/>
            <a:chOff x="5697555" y="4278328"/>
            <a:chExt cx="1446213" cy="1365250"/>
          </a:xfrm>
        </p:grpSpPr>
        <p:pic>
          <p:nvPicPr>
            <p:cNvPr id="15" name="Picture 3">
              <a:hlinkClick r:id="rId5" action="ppaction://hlinksldjump"/>
            </p:cNvPr>
            <p:cNvPicPr>
              <a:picLocks noChangeAspect="1" noChangeArrowheads="1"/>
            </p:cNvPicPr>
            <p:nvPr/>
          </p:nvPicPr>
          <p:blipFill>
            <a:blip r:embed="rId6" cstate="print"/>
            <a:srcRect/>
            <a:stretch>
              <a:fillRect/>
            </a:stretch>
          </p:blipFill>
          <p:spPr bwMode="auto">
            <a:xfrm>
              <a:off x="5697555" y="4278328"/>
              <a:ext cx="1446213" cy="1365250"/>
            </a:xfrm>
            <a:prstGeom prst="rect">
              <a:avLst/>
            </a:prstGeom>
            <a:noFill/>
            <a:ln w="9525">
              <a:noFill/>
              <a:miter lim="800000"/>
              <a:headEnd/>
              <a:tailEnd/>
            </a:ln>
          </p:spPr>
        </p:pic>
        <p:sp>
          <p:nvSpPr>
            <p:cNvPr id="17" name="TextBox 16">
              <a:hlinkClick r:id="rId5" action="ppaction://hlinksldjump"/>
            </p:cNvPr>
            <p:cNvSpPr txBox="1"/>
            <p:nvPr/>
          </p:nvSpPr>
          <p:spPr>
            <a:xfrm>
              <a:off x="6070618" y="4778394"/>
              <a:ext cx="1073150" cy="461962"/>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Tempus Sans ITC" pitchFamily="82" charset="0"/>
                  <a:ea typeface="+mn-ea"/>
                </a:rPr>
                <a:t>Tips</a:t>
              </a:r>
              <a:endParaRPr lang="zh-CN" altLang="en-US" sz="2400" b="1" dirty="0">
                <a:solidFill>
                  <a:schemeClr val="bg1"/>
                </a:solidFill>
                <a:effectLst>
                  <a:outerShdw blurRad="38100" dist="38100" dir="2700000" algn="tl">
                    <a:srgbClr val="000000">
                      <a:alpha val="43137"/>
                    </a:srgbClr>
                  </a:outerShdw>
                </a:effectLst>
                <a:latin typeface="Tempus Sans ITC" pitchFamily="82" charset="0"/>
                <a:ea typeface="+mn-ea"/>
              </a:endParaRPr>
            </a:p>
          </p:txBody>
        </p:sp>
      </p:grpSp>
      <p:pic>
        <p:nvPicPr>
          <p:cNvPr id="20" name="Picture 2" descr="H:\2015年修改\图片17.jpg"/>
          <p:cNvPicPr>
            <a:picLocks noChangeAspect="1" noChangeArrowheads="1"/>
          </p:cNvPicPr>
          <p:nvPr/>
        </p:nvPicPr>
        <p:blipFill>
          <a:blip r:embed="rId7"/>
          <a:srcRect/>
          <a:stretch>
            <a:fillRect/>
          </a:stretch>
        </p:blipFill>
        <p:spPr bwMode="auto">
          <a:xfrm>
            <a:off x="0" y="0"/>
            <a:ext cx="8656637" cy="1163637"/>
          </a:xfrm>
          <a:prstGeom prst="rect">
            <a:avLst/>
          </a:prstGeom>
          <a:noFill/>
        </p:spPr>
      </p:pic>
    </p:spTree>
    <p:extLst>
      <p:ext uri="{BB962C8B-B14F-4D97-AF65-F5344CB8AC3E}">
        <p14:creationId xmlns:p14="http://schemas.microsoft.com/office/powerpoint/2010/main" xmlns="" val="9794277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88910" y="1484784"/>
            <a:ext cx="8540808" cy="4515984"/>
            <a:chOff x="388910" y="1484784"/>
            <a:chExt cx="8540808" cy="4515984"/>
          </a:xfrm>
        </p:grpSpPr>
        <p:pic>
          <p:nvPicPr>
            <p:cNvPr id="5121" name="Picture 1" descr="H:\2015年修改\图片3.jpg"/>
            <p:cNvPicPr>
              <a:picLocks noChangeAspect="1" noChangeArrowheads="1"/>
            </p:cNvPicPr>
            <p:nvPr/>
          </p:nvPicPr>
          <p:blipFill>
            <a:blip r:embed="rId3"/>
            <a:srcRect/>
            <a:stretch>
              <a:fillRect/>
            </a:stretch>
          </p:blipFill>
          <p:spPr bwMode="auto">
            <a:xfrm>
              <a:off x="388910" y="2184418"/>
              <a:ext cx="8455025" cy="3816350"/>
            </a:xfrm>
            <a:prstGeom prst="rect">
              <a:avLst/>
            </a:prstGeom>
            <a:noFill/>
          </p:spPr>
        </p:pic>
        <p:sp>
          <p:nvSpPr>
            <p:cNvPr id="141314" name="TextBox 8"/>
            <p:cNvSpPr txBox="1">
              <a:spLocks noChangeArrowheads="1"/>
            </p:cNvSpPr>
            <p:nvPr/>
          </p:nvSpPr>
          <p:spPr bwMode="auto">
            <a:xfrm>
              <a:off x="800131" y="1484784"/>
              <a:ext cx="8129587" cy="830997"/>
            </a:xfrm>
            <a:prstGeom prst="rect">
              <a:avLst/>
            </a:prstGeom>
            <a:noFill/>
            <a:ln w="9525">
              <a:noFill/>
              <a:miter lim="800000"/>
              <a:headEnd/>
              <a:tailEnd/>
            </a:ln>
          </p:spPr>
          <p:txBody>
            <a:bodyPr wrap="square">
              <a:spAutoFit/>
            </a:bodyPr>
            <a:lstStyle/>
            <a:p>
              <a:pPr marL="514350" indent="-514350" eaLnBrk="0" hangingPunct="0"/>
              <a:r>
                <a:rPr lang="en-US" altLang="zh-CN" sz="2400" dirty="0" smtClean="0">
                  <a:latin typeface="Helvetica"/>
                  <a:ea typeface="Cambria Math" pitchFamily="18" charset="0"/>
                  <a:cs typeface="Arial" charset="0"/>
                </a:rPr>
                <a:t>2.   Do you think it is possible to deal with life in a completely rational and logical way?</a:t>
              </a:r>
              <a:endParaRPr lang="en-US" altLang="zh-CN" sz="2400" dirty="0">
                <a:latin typeface="Helvetica"/>
                <a:ea typeface="Cambria Math" pitchFamily="18" charset="0"/>
                <a:cs typeface="Arial" charset="0"/>
              </a:endParaRPr>
            </a:p>
          </p:txBody>
        </p:sp>
      </p:grpSp>
      <p:sp>
        <p:nvSpPr>
          <p:cNvPr id="141323" name="TextBox 33"/>
          <p:cNvSpPr txBox="1">
            <a:spLocks noChangeArrowheads="1"/>
          </p:cNvSpPr>
          <p:nvPr/>
        </p:nvSpPr>
        <p:spPr bwMode="auto">
          <a:xfrm>
            <a:off x="899592" y="2996952"/>
            <a:ext cx="7812360" cy="2677656"/>
          </a:xfrm>
          <a:prstGeom prst="rect">
            <a:avLst/>
          </a:prstGeom>
          <a:noFill/>
          <a:ln w="9525">
            <a:noFill/>
            <a:miter lim="800000"/>
            <a:headEnd/>
            <a:tailEnd/>
          </a:ln>
        </p:spPr>
        <p:txBody>
          <a:bodyPr wrap="square">
            <a:spAutoFit/>
          </a:bodyPr>
          <a:lstStyle/>
          <a:p>
            <a:pPr marL="342900" indent="-342900" eaLnBrk="0" hangingPunct="0">
              <a:buFont typeface="Arial" pitchFamily="34" charset="0"/>
              <a:buChar char="•"/>
            </a:pPr>
            <a:r>
              <a:rPr lang="en-US" altLang="zh-CN" sz="2400" dirty="0">
                <a:latin typeface="Helvetica"/>
                <a:ea typeface="Cambria Math" pitchFamily="18" charset="0"/>
                <a:cs typeface="Arial" charset="0"/>
              </a:rPr>
              <a:t>When it comes to </a:t>
            </a:r>
            <a:r>
              <a:rPr lang="en-US" altLang="zh-CN" sz="2400" dirty="0" smtClean="0">
                <a:latin typeface="Helvetica"/>
                <a:ea typeface="Cambria Math" pitchFamily="18" charset="0"/>
                <a:cs typeface="Arial" charset="0"/>
              </a:rPr>
              <a:t>making </a:t>
            </a:r>
            <a:r>
              <a:rPr lang="en-US" altLang="zh-CN" sz="2400" dirty="0">
                <a:latin typeface="Helvetica"/>
                <a:ea typeface="Cambria Math" pitchFamily="18" charset="0"/>
                <a:cs typeface="Arial" charset="0"/>
              </a:rPr>
              <a:t>a choice, </a:t>
            </a:r>
            <a:r>
              <a:rPr lang="en-US" altLang="zh-CN" sz="2400" dirty="0" smtClean="0">
                <a:latin typeface="Helvetica"/>
                <a:ea typeface="Cambria Math" pitchFamily="18" charset="0"/>
                <a:cs typeface="Arial" charset="0"/>
              </a:rPr>
              <a:t>many </a:t>
            </a:r>
            <a:r>
              <a:rPr lang="en-US" altLang="zh-CN" sz="2400" dirty="0">
                <a:latin typeface="Helvetica"/>
                <a:ea typeface="Cambria Math" pitchFamily="18" charset="0"/>
                <a:cs typeface="Arial" charset="0"/>
              </a:rPr>
              <a:t>people tend to use </a:t>
            </a:r>
            <a:r>
              <a:rPr lang="en-US" altLang="zh-CN" sz="2400" dirty="0" smtClean="0">
                <a:latin typeface="Helvetica"/>
                <a:ea typeface="Cambria Math" pitchFamily="18" charset="0"/>
                <a:cs typeface="Arial" charset="0"/>
              </a:rPr>
              <a:t>rational </a:t>
            </a:r>
            <a:r>
              <a:rPr lang="en-US" altLang="zh-CN" sz="2400" dirty="0">
                <a:latin typeface="Helvetica"/>
                <a:ea typeface="Cambria Math" pitchFamily="18" charset="0"/>
                <a:cs typeface="Arial" charset="0"/>
              </a:rPr>
              <a:t>and logical </a:t>
            </a:r>
            <a:r>
              <a:rPr lang="en-US" altLang="zh-CN" sz="2400" dirty="0" smtClean="0">
                <a:latin typeface="Helvetica"/>
                <a:ea typeface="Cambria Math" pitchFamily="18" charset="0"/>
                <a:cs typeface="Arial" charset="0"/>
              </a:rPr>
              <a:t>reasoning;</a:t>
            </a:r>
          </a:p>
          <a:p>
            <a:pPr marL="342900" indent="-342900" eaLnBrk="0" hangingPunct="0">
              <a:buFont typeface="Arial" pitchFamily="34" charset="0"/>
              <a:buChar char="•"/>
            </a:pPr>
            <a:r>
              <a:rPr lang="en-US" altLang="zh-CN" sz="2400" dirty="0" smtClean="0">
                <a:latin typeface="Helvetica"/>
                <a:ea typeface="Cambria Math" pitchFamily="18" charset="0"/>
                <a:cs typeface="Arial" charset="0"/>
              </a:rPr>
              <a:t>Males are more rational than females; </a:t>
            </a:r>
          </a:p>
          <a:p>
            <a:pPr marL="342900" indent="-342900" eaLnBrk="0" hangingPunct="0">
              <a:buFont typeface="Arial" pitchFamily="34" charset="0"/>
              <a:buChar char="•"/>
            </a:pPr>
            <a:r>
              <a:rPr lang="en-US" altLang="zh-CN" sz="2400" dirty="0" smtClean="0">
                <a:latin typeface="Helvetica"/>
                <a:ea typeface="Cambria Math" pitchFamily="18" charset="0"/>
                <a:cs typeface="Arial" charset="0"/>
              </a:rPr>
              <a:t>Rational world is not necessarily a wonderful one;</a:t>
            </a:r>
          </a:p>
          <a:p>
            <a:pPr marL="342900" indent="-342900" eaLnBrk="0" hangingPunct="0">
              <a:buFont typeface="Arial" pitchFamily="34" charset="0"/>
              <a:buChar char="•"/>
            </a:pPr>
            <a:r>
              <a:rPr lang="en-US" altLang="zh-CN" sz="2400" dirty="0" smtClean="0">
                <a:latin typeface="Helvetica"/>
                <a:ea typeface="Cambria Math" pitchFamily="18" charset="0"/>
                <a:cs typeface="Arial" charset="0"/>
              </a:rPr>
              <a:t>Rational individuals can make choices that are bad news for others;</a:t>
            </a:r>
          </a:p>
          <a:p>
            <a:pPr marL="342900" indent="-342900" eaLnBrk="0" hangingPunct="0">
              <a:buFont typeface="Arial" pitchFamily="34" charset="0"/>
              <a:buChar char="•"/>
            </a:pPr>
            <a:r>
              <a:rPr lang="en-US" altLang="zh-CN" sz="2400" dirty="0" smtClean="0">
                <a:latin typeface="Helvetica"/>
                <a:ea typeface="Cambria Math" pitchFamily="18" charset="0"/>
                <a:cs typeface="Arial" charset="0"/>
              </a:rPr>
              <a:t>It is ridiculous to deal with love in a logical way.</a:t>
            </a:r>
          </a:p>
        </p:txBody>
      </p:sp>
      <p:pic>
        <p:nvPicPr>
          <p:cNvPr id="14" name="Picture 4">
            <a:hlinkClick r:id="rId4" action="ppaction://hlinksldjump"/>
          </p:cNvPr>
          <p:cNvPicPr>
            <a:picLocks noChangeAspect="1" noChangeArrowheads="1"/>
          </p:cNvPicPr>
          <p:nvPr/>
        </p:nvPicPr>
        <p:blipFill>
          <a:blip r:embed="rId5" cstate="print"/>
          <a:srcRect/>
          <a:stretch>
            <a:fillRect/>
          </a:stretch>
        </p:blipFill>
        <p:spPr bwMode="auto">
          <a:xfrm>
            <a:off x="8399463" y="6181725"/>
            <a:ext cx="434975" cy="458788"/>
          </a:xfrm>
          <a:prstGeom prst="rect">
            <a:avLst/>
          </a:prstGeom>
          <a:noFill/>
          <a:ln w="9525">
            <a:noFill/>
            <a:miter lim="800000"/>
            <a:headEnd/>
            <a:tailEnd/>
          </a:ln>
        </p:spPr>
      </p:pic>
      <p:pic>
        <p:nvPicPr>
          <p:cNvPr id="2" name="Picture 1" descr="H:\2015年修改\图片6.jpg"/>
          <p:cNvPicPr>
            <a:picLocks noChangeAspect="1" noChangeArrowheads="1"/>
          </p:cNvPicPr>
          <p:nvPr/>
        </p:nvPicPr>
        <p:blipFill>
          <a:blip r:embed="rId6"/>
          <a:srcRect/>
          <a:stretch>
            <a:fillRect/>
          </a:stretch>
        </p:blipFill>
        <p:spPr bwMode="auto">
          <a:xfrm>
            <a:off x="0" y="0"/>
            <a:ext cx="7156450" cy="1212850"/>
          </a:xfrm>
          <a:prstGeom prst="rect">
            <a:avLst/>
          </a:prstGeom>
          <a:noFill/>
        </p:spPr>
      </p:pic>
    </p:spTree>
    <p:extLst>
      <p:ext uri="{BB962C8B-B14F-4D97-AF65-F5344CB8AC3E}">
        <p14:creationId xmlns:p14="http://schemas.microsoft.com/office/powerpoint/2010/main" xmlns="" val="2925525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41323"/>
                                        </p:tgtEl>
                                        <p:attrNameLst>
                                          <p:attrName>style.visibility</p:attrName>
                                        </p:attrNameLst>
                                      </p:cBhvr>
                                      <p:to>
                                        <p:strVal val="visible"/>
                                      </p:to>
                                    </p:set>
                                    <p:animEffect transition="in" filter="box(in)">
                                      <p:cBhvr>
                                        <p:cTn id="7" dur="500"/>
                                        <p:tgtEl>
                                          <p:spTgt spid="141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2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4" name="TextBox 8"/>
          <p:cNvSpPr txBox="1">
            <a:spLocks noChangeArrowheads="1"/>
          </p:cNvSpPr>
          <p:nvPr/>
        </p:nvSpPr>
        <p:spPr bwMode="auto">
          <a:xfrm>
            <a:off x="1149350" y="1484313"/>
            <a:ext cx="755650" cy="585787"/>
          </a:xfrm>
          <a:prstGeom prst="rect">
            <a:avLst/>
          </a:prstGeom>
          <a:noFill/>
          <a:ln w="9525">
            <a:noFill/>
            <a:miter lim="800000"/>
            <a:headEnd/>
            <a:tailEnd/>
          </a:ln>
        </p:spPr>
        <p:txBody>
          <a:bodyPr>
            <a:spAutoFit/>
          </a:bodyPr>
          <a:lstStyle/>
          <a:p>
            <a:pPr marL="514350" indent="-514350" algn="just" eaLnBrk="0" hangingPunct="0"/>
            <a:r>
              <a:rPr lang="en-US" altLang="zh-CN" b="1" dirty="0" smtClean="0">
                <a:solidFill>
                  <a:srgbClr val="0E9D80"/>
                </a:solidFill>
                <a:latin typeface="Helvetica"/>
                <a:ea typeface="Cambria Math" pitchFamily="18" charset="0"/>
                <a:cs typeface="Helvetica Neue Black Condensed"/>
              </a:rPr>
              <a:t>  </a:t>
            </a:r>
            <a:endParaRPr lang="en-US" altLang="zh-CN" b="1" dirty="0">
              <a:solidFill>
                <a:srgbClr val="0E9D80"/>
              </a:solidFill>
              <a:latin typeface="Helvetica"/>
              <a:ea typeface="Cambria Math" pitchFamily="18" charset="0"/>
              <a:cs typeface="Helvetica Neue Black Condensed"/>
            </a:endParaRPr>
          </a:p>
        </p:txBody>
      </p:sp>
      <p:sp>
        <p:nvSpPr>
          <p:cNvPr id="11" name="矩形 10"/>
          <p:cNvSpPr/>
          <p:nvPr/>
        </p:nvSpPr>
        <p:spPr>
          <a:xfrm>
            <a:off x="1905000" y="1484313"/>
            <a:ext cx="5881710" cy="430887"/>
          </a:xfrm>
          <a:prstGeom prst="rect">
            <a:avLst/>
          </a:prstGeom>
        </p:spPr>
        <p:txBody>
          <a:bodyPr wrap="square">
            <a:spAutoFit/>
          </a:bodyPr>
          <a:lstStyle/>
          <a:p>
            <a:pPr eaLnBrk="0" hangingPunct="0">
              <a:defRPr/>
            </a:pPr>
            <a:endParaRPr lang="en-US" altLang="zh-CN" sz="2200" dirty="0">
              <a:solidFill>
                <a:srgbClr val="000000"/>
              </a:solidFill>
              <a:latin typeface="Helvetica"/>
            </a:endParaRPr>
          </a:p>
        </p:txBody>
      </p:sp>
      <p:pic>
        <p:nvPicPr>
          <p:cNvPr id="15" name="Picture 21" descr="tv"/>
          <p:cNvPicPr>
            <a:picLocks noChangeAspect="1" noChangeArrowheads="1"/>
          </p:cNvPicPr>
          <p:nvPr/>
        </p:nvPicPr>
        <p:blipFill>
          <a:blip r:embed="rId4" cstate="print"/>
          <a:srcRect/>
          <a:stretch>
            <a:fillRect/>
          </a:stretch>
        </p:blipFill>
        <p:spPr bwMode="auto">
          <a:xfrm>
            <a:off x="142844" y="1214422"/>
            <a:ext cx="8912226" cy="5419747"/>
          </a:xfrm>
          <a:prstGeom prst="rect">
            <a:avLst/>
          </a:prstGeom>
          <a:noFill/>
          <a:ln w="9525">
            <a:noFill/>
            <a:miter lim="800000"/>
            <a:headEnd/>
            <a:tailEnd/>
          </a:ln>
        </p:spPr>
      </p:pic>
      <p:sp>
        <p:nvSpPr>
          <p:cNvPr id="19" name="AutoShape 11">
            <a:hlinkClick r:id="rId5" action="ppaction://hlinksldjump"/>
          </p:cNvPr>
          <p:cNvSpPr>
            <a:spLocks noChangeArrowheads="1"/>
          </p:cNvSpPr>
          <p:nvPr/>
        </p:nvSpPr>
        <p:spPr bwMode="auto">
          <a:xfrm>
            <a:off x="3929058" y="5357826"/>
            <a:ext cx="1399088" cy="730268"/>
          </a:xfrm>
          <a:prstGeom prst="diamond">
            <a:avLst/>
          </a:prstGeom>
          <a:solidFill>
            <a:schemeClr val="accent4">
              <a:lumMod val="10000"/>
            </a:schemeClr>
          </a:solidFill>
          <a:ln w="9525">
            <a:noFill/>
            <a:miter lim="800000"/>
            <a:headEnd/>
            <a:tailEnd/>
          </a:ln>
          <a:scene3d>
            <a:camera prst="orthographicFront"/>
            <a:lightRig rig="threePt" dir="t"/>
          </a:scene3d>
          <a:sp3d>
            <a:bevelT/>
          </a:sp3d>
        </p:spPr>
        <p:txBody>
          <a:bodyPr wrap="none" anchor="ctr"/>
          <a:lstStyle/>
          <a:p>
            <a:pPr algn="ctr">
              <a:lnSpc>
                <a:spcPct val="90000"/>
              </a:lnSpc>
              <a:defRPr/>
            </a:pPr>
            <a:r>
              <a:rPr lang="en-US" altLang="zh-CN" sz="1800" dirty="0">
                <a:solidFill>
                  <a:schemeClr val="tx2"/>
                </a:solidFill>
                <a:latin typeface="Times New Roman" pitchFamily="18" charset="0"/>
                <a:ea typeface="宋体" pitchFamily="2" charset="-122"/>
              </a:rPr>
              <a:t>Back</a:t>
            </a:r>
          </a:p>
        </p:txBody>
      </p:sp>
      <p:pic>
        <p:nvPicPr>
          <p:cNvPr id="62466" name="Picture 2" descr="H:\2015年修改\图片17.jpg"/>
          <p:cNvPicPr>
            <a:picLocks noChangeAspect="1" noChangeArrowheads="1"/>
          </p:cNvPicPr>
          <p:nvPr/>
        </p:nvPicPr>
        <p:blipFill>
          <a:blip r:embed="rId6"/>
          <a:srcRect/>
          <a:stretch>
            <a:fillRect/>
          </a:stretch>
        </p:blipFill>
        <p:spPr bwMode="auto">
          <a:xfrm>
            <a:off x="0" y="0"/>
            <a:ext cx="8656637" cy="1163637"/>
          </a:xfrm>
          <a:prstGeom prst="rect">
            <a:avLst/>
          </a:prstGeom>
          <a:noFill/>
        </p:spPr>
      </p:pic>
      <p:pic>
        <p:nvPicPr>
          <p:cNvPr id="9" name="[电影天堂www.dygod.net].美丽心灵.[中英双字.1024分辨率].mp4">
            <a:hlinkClick r:id="" action="ppaction://media"/>
          </p:cNvPr>
          <p:cNvPicPr>
            <a:picLocks noRot="1" noChangeAspect="1"/>
          </p:cNvPicPr>
          <p:nvPr>
            <a:videoFile r:link="rId1"/>
          </p:nvPr>
        </p:nvPicPr>
        <p:blipFill>
          <a:blip r:embed="rId7"/>
          <a:stretch>
            <a:fillRect/>
          </a:stretch>
        </p:blipFill>
        <p:spPr>
          <a:xfrm>
            <a:off x="539291" y="1496890"/>
            <a:ext cx="8058375" cy="3860936"/>
          </a:xfrm>
          <a:prstGeom prst="rect">
            <a:avLst/>
          </a:prstGeom>
        </p:spPr>
      </p:pic>
    </p:spTree>
    <p:extLst>
      <p:ext uri="{BB962C8B-B14F-4D97-AF65-F5344CB8AC3E}">
        <p14:creationId xmlns:p14="http://schemas.microsoft.com/office/powerpoint/2010/main" xmlns="" val="119686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p:cTn id="7" fill="hold" display="0">
                  <p:stCondLst>
                    <p:cond delay="indefinite"/>
                  </p:stCondLst>
                  <p:endCondLst>
                    <p:cond evt="onNext" delay="0">
                      <p:tgtEl>
                        <p:sldTgt/>
                      </p:tgtEl>
                    </p:cond>
                    <p:cond evt="onPrev" delay="0">
                      <p:tgtEl>
                        <p:sldTgt/>
                      </p:tgtEl>
                    </p:cond>
                  </p:endCondLst>
                </p:cTn>
                <p:tgtEl>
                  <p:spTgt spid="9"/>
                </p:tgtEl>
              </p:cMediaNode>
            </p:video>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H:\2015年修改\图片5.jpg"/>
          <p:cNvPicPr>
            <a:picLocks noChangeAspect="1" noChangeArrowheads="1"/>
          </p:cNvPicPr>
          <p:nvPr/>
        </p:nvPicPr>
        <p:blipFill>
          <a:blip r:embed="rId3"/>
          <a:srcRect/>
          <a:stretch>
            <a:fillRect/>
          </a:stretch>
        </p:blipFill>
        <p:spPr bwMode="auto">
          <a:xfrm>
            <a:off x="239713" y="1439863"/>
            <a:ext cx="8594725" cy="4971256"/>
          </a:xfrm>
          <a:prstGeom prst="rect">
            <a:avLst/>
          </a:prstGeom>
          <a:noFill/>
        </p:spPr>
      </p:pic>
      <p:sp>
        <p:nvSpPr>
          <p:cNvPr id="291845" name="TextBox 8"/>
          <p:cNvSpPr txBox="1">
            <a:spLocks noChangeArrowheads="1"/>
          </p:cNvSpPr>
          <p:nvPr/>
        </p:nvSpPr>
        <p:spPr bwMode="auto">
          <a:xfrm>
            <a:off x="877888" y="1439863"/>
            <a:ext cx="755650" cy="585787"/>
          </a:xfrm>
          <a:prstGeom prst="rect">
            <a:avLst/>
          </a:prstGeom>
          <a:noFill/>
          <a:ln w="9525">
            <a:noFill/>
            <a:miter lim="800000"/>
            <a:headEnd/>
            <a:tailEnd/>
          </a:ln>
        </p:spPr>
        <p:txBody>
          <a:bodyPr>
            <a:spAutoFit/>
          </a:bodyPr>
          <a:lstStyle/>
          <a:p>
            <a:pPr marL="514350" indent="-514350" algn="just" eaLnBrk="0" hangingPunct="0"/>
            <a:r>
              <a:rPr lang="en-US" altLang="zh-CN" b="1" dirty="0" smtClean="0">
                <a:solidFill>
                  <a:srgbClr val="0E9D80"/>
                </a:solidFill>
                <a:latin typeface="Helvetica"/>
                <a:ea typeface="Cambria Math" pitchFamily="18" charset="0"/>
                <a:cs typeface="Helvetica Neue Black Condensed"/>
              </a:rPr>
              <a:t>  </a:t>
            </a:r>
            <a:endParaRPr lang="en-US" altLang="zh-CN" b="1" dirty="0">
              <a:solidFill>
                <a:srgbClr val="0E9D80"/>
              </a:solidFill>
              <a:latin typeface="Helvetica"/>
              <a:ea typeface="Cambria Math" pitchFamily="18" charset="0"/>
              <a:cs typeface="Helvetica Neue Black Condensed"/>
            </a:endParaRPr>
          </a:p>
        </p:txBody>
      </p:sp>
      <p:sp>
        <p:nvSpPr>
          <p:cNvPr id="291851" name="文本框 5"/>
          <p:cNvSpPr txBox="1">
            <a:spLocks noChangeArrowheads="1"/>
          </p:cNvSpPr>
          <p:nvPr/>
        </p:nvSpPr>
        <p:spPr bwMode="auto">
          <a:xfrm>
            <a:off x="1140124" y="1268760"/>
            <a:ext cx="6323436" cy="451406"/>
          </a:xfrm>
          <a:prstGeom prst="rect">
            <a:avLst/>
          </a:prstGeom>
          <a:noFill/>
          <a:ln w="9525">
            <a:noFill/>
            <a:miter lim="800000"/>
            <a:headEnd/>
            <a:tailEnd/>
          </a:ln>
        </p:spPr>
        <p:txBody>
          <a:bodyPr wrap="square">
            <a:spAutoFit/>
          </a:bodyPr>
          <a:lstStyle/>
          <a:p>
            <a:pPr algn="just">
              <a:lnSpc>
                <a:spcPts val="2800"/>
              </a:lnSpc>
            </a:pPr>
            <a:r>
              <a:rPr lang="en-US" altLang="zh-CN" sz="2600" dirty="0">
                <a:latin typeface="Helvetica"/>
              </a:rPr>
              <a:t>What </a:t>
            </a:r>
            <a:r>
              <a:rPr lang="en-US" altLang="zh-CN" sz="2600" dirty="0" smtClean="0">
                <a:latin typeface="Helvetica"/>
              </a:rPr>
              <a:t>truly is logic in our life?</a:t>
            </a:r>
            <a:endParaRPr lang="en-US" altLang="zh-CN" sz="2600" dirty="0">
              <a:latin typeface="Helvetica"/>
            </a:endParaRPr>
          </a:p>
        </p:txBody>
      </p:sp>
      <p:sp>
        <p:nvSpPr>
          <p:cNvPr id="11" name="矩形 10"/>
          <p:cNvSpPr/>
          <p:nvPr/>
        </p:nvSpPr>
        <p:spPr>
          <a:xfrm>
            <a:off x="1071538" y="2291411"/>
            <a:ext cx="7356691" cy="3637919"/>
          </a:xfrm>
          <a:prstGeom prst="rect">
            <a:avLst/>
          </a:prstGeom>
        </p:spPr>
        <p:txBody>
          <a:bodyPr wrap="square">
            <a:spAutoFit/>
          </a:bodyPr>
          <a:lstStyle/>
          <a:p>
            <a:pPr indent="457200" algn="just">
              <a:lnSpc>
                <a:spcPct val="120000"/>
              </a:lnSpc>
              <a:spcBef>
                <a:spcPct val="50000"/>
              </a:spcBef>
              <a:defRPr/>
            </a:pPr>
            <a:r>
              <a:rPr lang="en-US" altLang="zh-CN" sz="2400" dirty="0" smtClean="0">
                <a:latin typeface="Helvetica"/>
                <a:ea typeface="楷体_GB2312" pitchFamily="49" charset="-122"/>
              </a:rPr>
              <a:t>Logic is the use and study of valid reasoning. It is important to the development of human civilization, especially in the field of philosophy, mathematics, and sciences. Thanks to Aristotle, the study of logic became one part of the classical </a:t>
            </a:r>
            <a:r>
              <a:rPr lang="en-US" altLang="zh-CN" sz="2400" dirty="0" err="1" smtClean="0">
                <a:latin typeface="Helvetica"/>
                <a:ea typeface="楷体_GB2312" pitchFamily="49" charset="-122"/>
              </a:rPr>
              <a:t>trivium</a:t>
            </a:r>
            <a:r>
              <a:rPr lang="en-US" altLang="zh-CN" sz="2400" dirty="0" smtClean="0">
                <a:latin typeface="Helvetica"/>
                <a:ea typeface="楷体_GB2312" pitchFamily="49" charset="-122"/>
              </a:rPr>
              <a:t>, which also included grammar and rhetoric. And ever since then, it has been a useful tool for human beings to quest the world.</a:t>
            </a:r>
            <a:endParaRPr lang="en-US" altLang="zh-CN" sz="2400" dirty="0">
              <a:latin typeface="Helvetica"/>
              <a:ea typeface="楷体_GB2312" pitchFamily="49" charset="-122"/>
            </a:endParaRPr>
          </a:p>
        </p:txBody>
      </p:sp>
      <p:sp>
        <p:nvSpPr>
          <p:cNvPr id="12" name="右箭头 11">
            <a:hlinkClick r:id="" action="ppaction://hlinkshowjump?jump=nextslide"/>
          </p:cNvPr>
          <p:cNvSpPr/>
          <p:nvPr/>
        </p:nvSpPr>
        <p:spPr>
          <a:xfrm>
            <a:off x="6858016" y="6147516"/>
            <a:ext cx="1812871" cy="644200"/>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ffectLst/>
            </a:endParaRPr>
          </a:p>
        </p:txBody>
      </p:sp>
      <p:pic>
        <p:nvPicPr>
          <p:cNvPr id="15" name="Picture 2" descr="H:\2015年修改\图片17.jpg"/>
          <p:cNvPicPr>
            <a:picLocks noChangeAspect="1" noChangeArrowheads="1"/>
          </p:cNvPicPr>
          <p:nvPr/>
        </p:nvPicPr>
        <p:blipFill>
          <a:blip r:embed="rId4"/>
          <a:srcRect/>
          <a:stretch>
            <a:fillRect/>
          </a:stretch>
        </p:blipFill>
        <p:spPr bwMode="auto">
          <a:xfrm>
            <a:off x="0" y="0"/>
            <a:ext cx="8656637" cy="1163637"/>
          </a:xfrm>
          <a:prstGeom prst="rect">
            <a:avLst/>
          </a:prstGeom>
          <a:noFill/>
        </p:spPr>
      </p:pic>
    </p:spTree>
    <p:extLst>
      <p:ext uri="{BB962C8B-B14F-4D97-AF65-F5344CB8AC3E}">
        <p14:creationId xmlns:p14="http://schemas.microsoft.com/office/powerpoint/2010/main" xmlns="" val="371082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H:\2015年修改\图片5.jpg"/>
          <p:cNvPicPr>
            <a:picLocks noChangeAspect="1" noChangeArrowheads="1"/>
          </p:cNvPicPr>
          <p:nvPr/>
        </p:nvPicPr>
        <p:blipFill>
          <a:blip r:embed="rId3"/>
          <a:srcRect/>
          <a:stretch>
            <a:fillRect/>
          </a:stretch>
        </p:blipFill>
        <p:spPr bwMode="auto">
          <a:xfrm>
            <a:off x="239713" y="1439862"/>
            <a:ext cx="8594725" cy="4797449"/>
          </a:xfrm>
          <a:prstGeom prst="rect">
            <a:avLst/>
          </a:prstGeom>
          <a:noFill/>
        </p:spPr>
      </p:pic>
      <p:sp>
        <p:nvSpPr>
          <p:cNvPr id="291845" name="TextBox 8"/>
          <p:cNvSpPr txBox="1">
            <a:spLocks noChangeArrowheads="1"/>
          </p:cNvSpPr>
          <p:nvPr/>
        </p:nvSpPr>
        <p:spPr bwMode="auto">
          <a:xfrm>
            <a:off x="877888" y="1439863"/>
            <a:ext cx="755650" cy="585787"/>
          </a:xfrm>
          <a:prstGeom prst="rect">
            <a:avLst/>
          </a:prstGeom>
          <a:noFill/>
          <a:ln w="9525">
            <a:noFill/>
            <a:miter lim="800000"/>
            <a:headEnd/>
            <a:tailEnd/>
          </a:ln>
        </p:spPr>
        <p:txBody>
          <a:bodyPr>
            <a:spAutoFit/>
          </a:bodyPr>
          <a:lstStyle/>
          <a:p>
            <a:pPr marL="514350" indent="-514350" algn="just" eaLnBrk="0" hangingPunct="0"/>
            <a:r>
              <a:rPr lang="en-US" altLang="zh-CN" b="1" dirty="0" smtClean="0">
                <a:solidFill>
                  <a:srgbClr val="0E9D80"/>
                </a:solidFill>
                <a:latin typeface="Helvetica"/>
                <a:ea typeface="Cambria Math" pitchFamily="18" charset="0"/>
                <a:cs typeface="Helvetica Neue Black Condensed"/>
              </a:rPr>
              <a:t>  </a:t>
            </a:r>
            <a:endParaRPr lang="en-US" altLang="zh-CN" b="1" dirty="0">
              <a:solidFill>
                <a:srgbClr val="0E9D80"/>
              </a:solidFill>
              <a:latin typeface="Helvetica"/>
              <a:ea typeface="Cambria Math" pitchFamily="18" charset="0"/>
              <a:cs typeface="Helvetica Neue Black Condensed"/>
            </a:endParaRPr>
          </a:p>
        </p:txBody>
      </p:sp>
      <p:sp>
        <p:nvSpPr>
          <p:cNvPr id="291851" name="文本框 5"/>
          <p:cNvSpPr txBox="1">
            <a:spLocks noChangeArrowheads="1"/>
          </p:cNvSpPr>
          <p:nvPr/>
        </p:nvSpPr>
        <p:spPr bwMode="auto">
          <a:xfrm>
            <a:off x="1177522" y="1268760"/>
            <a:ext cx="6323436" cy="451406"/>
          </a:xfrm>
          <a:prstGeom prst="rect">
            <a:avLst/>
          </a:prstGeom>
          <a:noFill/>
          <a:ln w="9525">
            <a:noFill/>
            <a:miter lim="800000"/>
            <a:headEnd/>
            <a:tailEnd/>
          </a:ln>
        </p:spPr>
        <p:txBody>
          <a:bodyPr wrap="square">
            <a:spAutoFit/>
          </a:bodyPr>
          <a:lstStyle/>
          <a:p>
            <a:pPr algn="just">
              <a:lnSpc>
                <a:spcPts val="2800"/>
              </a:lnSpc>
            </a:pPr>
            <a:r>
              <a:rPr lang="en-US" altLang="zh-CN" sz="2600" dirty="0">
                <a:latin typeface="Helvetica"/>
              </a:rPr>
              <a:t>What </a:t>
            </a:r>
            <a:r>
              <a:rPr lang="en-US" altLang="zh-CN" sz="2600" dirty="0" smtClean="0">
                <a:latin typeface="Helvetica"/>
              </a:rPr>
              <a:t>truly is logic in our life?</a:t>
            </a:r>
            <a:endParaRPr lang="en-US" altLang="zh-CN" sz="2600" dirty="0">
              <a:latin typeface="Helvetica"/>
            </a:endParaRPr>
          </a:p>
        </p:txBody>
      </p:sp>
      <p:sp>
        <p:nvSpPr>
          <p:cNvPr id="11" name="矩形 10"/>
          <p:cNvSpPr/>
          <p:nvPr/>
        </p:nvSpPr>
        <p:spPr>
          <a:xfrm>
            <a:off x="1187624" y="2013348"/>
            <a:ext cx="7223153" cy="4081117"/>
          </a:xfrm>
          <a:prstGeom prst="rect">
            <a:avLst/>
          </a:prstGeom>
        </p:spPr>
        <p:txBody>
          <a:bodyPr wrap="square">
            <a:spAutoFit/>
          </a:bodyPr>
          <a:lstStyle/>
          <a:p>
            <a:pPr algn="just">
              <a:lnSpc>
                <a:spcPct val="120000"/>
              </a:lnSpc>
              <a:spcBef>
                <a:spcPct val="50000"/>
              </a:spcBef>
              <a:defRPr/>
            </a:pPr>
            <a:r>
              <a:rPr lang="en-US" altLang="zh-CN" sz="2400" dirty="0" smtClean="0">
                <a:latin typeface="Helvetica"/>
                <a:ea typeface="楷体_GB2312" pitchFamily="49" charset="-122"/>
              </a:rPr>
              <a:t>      It’s true that we are living in a reasonable world of logic. But does that mean everything we see and experience follows certain logic? Definitely not. As the old saying goes: love is blind. In the text, the narrator tries to win Rob’s girl friend, Polly, over by logically thinking that all girls would be willing to date a boy who’s ingenious, intellectual, and with an assured future, but he failed miserably. </a:t>
            </a:r>
            <a:r>
              <a:rPr lang="en-US" altLang="zh-CN" sz="2400" dirty="0">
                <a:latin typeface="Helvetica"/>
                <a:ea typeface="楷体_GB2312" pitchFamily="49" charset="-122"/>
              </a:rPr>
              <a:t>It is </a:t>
            </a:r>
            <a:r>
              <a:rPr lang="en-US" altLang="zh-CN" sz="2400" dirty="0" smtClean="0">
                <a:latin typeface="Helvetica"/>
                <a:ea typeface="楷体_GB2312" pitchFamily="49" charset="-122"/>
              </a:rPr>
              <a:t>not a wise thing </a:t>
            </a:r>
            <a:r>
              <a:rPr lang="en-US" altLang="zh-CN" sz="2400" dirty="0">
                <a:latin typeface="Helvetica"/>
                <a:ea typeface="楷体_GB2312" pitchFamily="49" charset="-122"/>
              </a:rPr>
              <a:t>to use logic to deal with </a:t>
            </a:r>
            <a:r>
              <a:rPr lang="en-US" altLang="zh-CN" sz="2400" dirty="0" smtClean="0">
                <a:latin typeface="Helvetica"/>
                <a:ea typeface="楷体_GB2312" pitchFamily="49" charset="-122"/>
              </a:rPr>
              <a:t>love. </a:t>
            </a:r>
            <a:endParaRPr lang="en-US" altLang="zh-CN" sz="2400" dirty="0">
              <a:latin typeface="Helvetica"/>
              <a:ea typeface="楷体_GB2312" pitchFamily="49" charset="-122"/>
            </a:endParaRPr>
          </a:p>
        </p:txBody>
      </p:sp>
      <p:sp>
        <p:nvSpPr>
          <p:cNvPr id="12" name="右箭头 11">
            <a:hlinkClick r:id="" action="ppaction://hlinkshowjump?jump=nextslide"/>
          </p:cNvPr>
          <p:cNvSpPr/>
          <p:nvPr/>
        </p:nvSpPr>
        <p:spPr>
          <a:xfrm>
            <a:off x="6843766" y="6129300"/>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ffectLst/>
            </a:endParaRPr>
          </a:p>
        </p:txBody>
      </p:sp>
      <p:pic>
        <p:nvPicPr>
          <p:cNvPr id="15" name="Picture 2" descr="H:\2015年修改\图片17.jpg"/>
          <p:cNvPicPr>
            <a:picLocks noChangeAspect="1" noChangeArrowheads="1"/>
          </p:cNvPicPr>
          <p:nvPr/>
        </p:nvPicPr>
        <p:blipFill>
          <a:blip r:embed="rId4"/>
          <a:srcRect/>
          <a:stretch>
            <a:fillRect/>
          </a:stretch>
        </p:blipFill>
        <p:spPr bwMode="auto">
          <a:xfrm>
            <a:off x="0" y="0"/>
            <a:ext cx="8656637" cy="1163637"/>
          </a:xfrm>
          <a:prstGeom prst="rect">
            <a:avLst/>
          </a:prstGeom>
          <a:noFill/>
        </p:spPr>
      </p:pic>
    </p:spTree>
    <p:extLst>
      <p:ext uri="{BB962C8B-B14F-4D97-AF65-F5344CB8AC3E}">
        <p14:creationId xmlns:p14="http://schemas.microsoft.com/office/powerpoint/2010/main" xmlns="" val="1918170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H:\2015年修改\图片5.jpg"/>
          <p:cNvPicPr>
            <a:picLocks noChangeAspect="1" noChangeArrowheads="1"/>
          </p:cNvPicPr>
          <p:nvPr/>
        </p:nvPicPr>
        <p:blipFill>
          <a:blip r:embed="rId3"/>
          <a:srcRect/>
          <a:stretch>
            <a:fillRect/>
          </a:stretch>
        </p:blipFill>
        <p:spPr bwMode="auto">
          <a:xfrm>
            <a:off x="32479" y="1214422"/>
            <a:ext cx="9040115" cy="5643578"/>
          </a:xfrm>
          <a:prstGeom prst="rect">
            <a:avLst/>
          </a:prstGeom>
          <a:noFill/>
        </p:spPr>
      </p:pic>
      <p:sp>
        <p:nvSpPr>
          <p:cNvPr id="291845" name="TextBox 8"/>
          <p:cNvSpPr txBox="1">
            <a:spLocks noChangeArrowheads="1"/>
          </p:cNvSpPr>
          <p:nvPr/>
        </p:nvSpPr>
        <p:spPr bwMode="auto">
          <a:xfrm>
            <a:off x="877888" y="1439863"/>
            <a:ext cx="755650" cy="585787"/>
          </a:xfrm>
          <a:prstGeom prst="rect">
            <a:avLst/>
          </a:prstGeom>
          <a:noFill/>
          <a:ln w="9525">
            <a:noFill/>
            <a:miter lim="800000"/>
            <a:headEnd/>
            <a:tailEnd/>
          </a:ln>
        </p:spPr>
        <p:txBody>
          <a:bodyPr>
            <a:spAutoFit/>
          </a:bodyPr>
          <a:lstStyle/>
          <a:p>
            <a:pPr marL="514350" indent="-514350" algn="just" eaLnBrk="0" hangingPunct="0"/>
            <a:r>
              <a:rPr lang="en-US" altLang="zh-CN" b="1" dirty="0" smtClean="0">
                <a:solidFill>
                  <a:srgbClr val="0E9D80"/>
                </a:solidFill>
                <a:latin typeface="Helvetica"/>
                <a:ea typeface="Cambria Math" pitchFamily="18" charset="0"/>
                <a:cs typeface="Helvetica Neue Black Condensed"/>
              </a:rPr>
              <a:t>  </a:t>
            </a:r>
            <a:endParaRPr lang="en-US" altLang="zh-CN" b="1" dirty="0">
              <a:solidFill>
                <a:srgbClr val="0E9D80"/>
              </a:solidFill>
              <a:latin typeface="Helvetica"/>
              <a:ea typeface="Cambria Math" pitchFamily="18" charset="0"/>
              <a:cs typeface="Helvetica Neue Black Condensed"/>
            </a:endParaRPr>
          </a:p>
        </p:txBody>
      </p:sp>
      <p:sp>
        <p:nvSpPr>
          <p:cNvPr id="291851" name="文本框 5"/>
          <p:cNvSpPr txBox="1">
            <a:spLocks noChangeArrowheads="1"/>
          </p:cNvSpPr>
          <p:nvPr/>
        </p:nvSpPr>
        <p:spPr bwMode="auto">
          <a:xfrm>
            <a:off x="963208" y="1105386"/>
            <a:ext cx="6323436" cy="451406"/>
          </a:xfrm>
          <a:prstGeom prst="rect">
            <a:avLst/>
          </a:prstGeom>
          <a:noFill/>
          <a:ln w="9525">
            <a:noFill/>
            <a:miter lim="800000"/>
            <a:headEnd/>
            <a:tailEnd/>
          </a:ln>
        </p:spPr>
        <p:txBody>
          <a:bodyPr wrap="square">
            <a:spAutoFit/>
          </a:bodyPr>
          <a:lstStyle/>
          <a:p>
            <a:pPr algn="just">
              <a:lnSpc>
                <a:spcPts val="2800"/>
              </a:lnSpc>
            </a:pPr>
            <a:r>
              <a:rPr lang="en-US" altLang="zh-CN" sz="2600" dirty="0">
                <a:latin typeface="Helvetica"/>
              </a:rPr>
              <a:t>What </a:t>
            </a:r>
            <a:r>
              <a:rPr lang="en-US" altLang="zh-CN" sz="2600" dirty="0" smtClean="0">
                <a:latin typeface="Helvetica"/>
              </a:rPr>
              <a:t>truly is logic in our life?</a:t>
            </a:r>
            <a:endParaRPr lang="en-US" altLang="zh-CN" sz="2600" dirty="0">
              <a:latin typeface="Helvetica"/>
            </a:endParaRPr>
          </a:p>
        </p:txBody>
      </p:sp>
      <p:sp>
        <p:nvSpPr>
          <p:cNvPr id="11" name="矩形 10"/>
          <p:cNvSpPr/>
          <p:nvPr/>
        </p:nvSpPr>
        <p:spPr>
          <a:xfrm>
            <a:off x="928662" y="2000240"/>
            <a:ext cx="7776864" cy="4524315"/>
          </a:xfrm>
          <a:prstGeom prst="rect">
            <a:avLst/>
          </a:prstGeom>
        </p:spPr>
        <p:txBody>
          <a:bodyPr wrap="square">
            <a:spAutoFit/>
          </a:bodyPr>
          <a:lstStyle/>
          <a:p>
            <a:pPr algn="just">
              <a:lnSpc>
                <a:spcPct val="120000"/>
              </a:lnSpc>
              <a:spcBef>
                <a:spcPct val="50000"/>
              </a:spcBef>
              <a:defRPr/>
            </a:pPr>
            <a:r>
              <a:rPr lang="en-US" altLang="zh-CN" sz="2400" dirty="0" smtClean="0">
                <a:latin typeface="Helvetica"/>
                <a:ea typeface="楷体_GB2312" pitchFamily="49" charset="-122"/>
              </a:rPr>
              <a:t>       But </a:t>
            </a:r>
            <a:r>
              <a:rPr lang="en-US" altLang="zh-CN" sz="2400" dirty="0">
                <a:latin typeface="Helvetica"/>
                <a:ea typeface="楷体_GB2312" pitchFamily="49" charset="-122"/>
              </a:rPr>
              <a:t>on the </a:t>
            </a:r>
            <a:r>
              <a:rPr lang="en-US" altLang="zh-CN" sz="2400" dirty="0" smtClean="0">
                <a:latin typeface="Helvetica"/>
                <a:ea typeface="楷体_GB2312" pitchFamily="49" charset="-122"/>
              </a:rPr>
              <a:t>other hand, love itself is logic. As can be learned in the video clip, </a:t>
            </a:r>
            <a:r>
              <a:rPr lang="en-US" altLang="zh-CN" sz="2400" dirty="0">
                <a:latin typeface="Helvetica"/>
                <a:ea typeface="楷体_GB2312" pitchFamily="49" charset="-122"/>
              </a:rPr>
              <a:t>after a </a:t>
            </a:r>
            <a:r>
              <a:rPr lang="en-US" altLang="zh-CN" sz="2400" dirty="0" smtClean="0">
                <a:latin typeface="Helvetica"/>
                <a:ea typeface="楷体_GB2312" pitchFamily="49" charset="-122"/>
              </a:rPr>
              <a:t>lifetime </a:t>
            </a:r>
            <a:r>
              <a:rPr lang="en-US" altLang="zh-CN" sz="2400" dirty="0">
                <a:latin typeface="Helvetica"/>
                <a:ea typeface="楷体_GB2312" pitchFamily="49" charset="-122"/>
              </a:rPr>
              <a:t>of </a:t>
            </a:r>
            <a:r>
              <a:rPr lang="en-US" altLang="zh-CN" sz="2400" dirty="0" smtClean="0">
                <a:latin typeface="Helvetica"/>
                <a:ea typeface="楷体_GB2312" pitchFamily="49" charset="-122"/>
              </a:rPr>
              <a:t>pursuit for the equations and logics </a:t>
            </a:r>
            <a:r>
              <a:rPr lang="en-US" altLang="zh-CN" sz="2400" dirty="0">
                <a:latin typeface="Helvetica"/>
                <a:ea typeface="楷体_GB2312" pitchFamily="49" charset="-122"/>
              </a:rPr>
              <a:t>that lead to </a:t>
            </a:r>
            <a:r>
              <a:rPr lang="en-US" altLang="zh-CN" sz="2400" dirty="0" smtClean="0">
                <a:latin typeface="Helvetica"/>
                <a:ea typeface="楷体_GB2312" pitchFamily="49" charset="-122"/>
              </a:rPr>
              <a:t>reason, the Nobel prize winner finally asked himself, </a:t>
            </a:r>
            <a:r>
              <a:rPr lang="en-US" altLang="zh-CN" sz="2400" dirty="0">
                <a:latin typeface="Helvetica"/>
                <a:ea typeface="楷体_GB2312" pitchFamily="49" charset="-122"/>
              </a:rPr>
              <a:t>“What truly is logic? Who decides reason?” </a:t>
            </a:r>
            <a:r>
              <a:rPr lang="en-US" altLang="zh-CN" sz="2400" dirty="0" smtClean="0">
                <a:latin typeface="Helvetica"/>
                <a:ea typeface="楷体_GB2312" pitchFamily="49" charset="-122"/>
              </a:rPr>
              <a:t>And he believes that he has made </a:t>
            </a:r>
            <a:r>
              <a:rPr lang="en-US" altLang="zh-CN" sz="2400" dirty="0">
                <a:latin typeface="Helvetica"/>
                <a:ea typeface="楷体_GB2312" pitchFamily="49" charset="-122"/>
              </a:rPr>
              <a:t>the most important discovery of </a:t>
            </a:r>
            <a:r>
              <a:rPr lang="en-US" altLang="zh-CN" sz="2400" dirty="0" smtClean="0">
                <a:latin typeface="Helvetica"/>
                <a:ea typeface="楷体_GB2312" pitchFamily="49" charset="-122"/>
              </a:rPr>
              <a:t>his career as well as his life</a:t>
            </a:r>
            <a:r>
              <a:rPr lang="en-US" altLang="zh-CN" sz="2400" dirty="0">
                <a:latin typeface="Helvetica"/>
                <a:ea typeface="楷体_GB2312" pitchFamily="49" charset="-122"/>
              </a:rPr>
              <a:t>: It is only in the mysterious equations of love that any logical reasons can be found. </a:t>
            </a:r>
            <a:r>
              <a:rPr lang="en-US" altLang="zh-CN" sz="2400" dirty="0" smtClean="0">
                <a:latin typeface="Helvetica"/>
                <a:ea typeface="楷体_GB2312" pitchFamily="49" charset="-122"/>
              </a:rPr>
              <a:t>So to live the true meaning out of our lives in this reasonably logical world, we need to love and be loved.</a:t>
            </a:r>
            <a:endParaRPr lang="en-US" altLang="zh-CN" sz="2400" dirty="0">
              <a:latin typeface="Helvetica"/>
              <a:ea typeface="楷体_GB2312" pitchFamily="49" charset="-122"/>
            </a:endParaRPr>
          </a:p>
        </p:txBody>
      </p:sp>
      <p:pic>
        <p:nvPicPr>
          <p:cNvPr id="17"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637619" y="6399236"/>
            <a:ext cx="434975" cy="458788"/>
          </a:xfrm>
          <a:prstGeom prst="rect">
            <a:avLst/>
          </a:prstGeom>
          <a:noFill/>
          <a:ln w="9525">
            <a:noFill/>
            <a:miter lim="800000"/>
            <a:headEnd/>
            <a:tailEnd/>
          </a:ln>
        </p:spPr>
      </p:pic>
      <p:pic>
        <p:nvPicPr>
          <p:cNvPr id="15" name="Picture 2" descr="H:\2015年修改\图片17.jpg"/>
          <p:cNvPicPr>
            <a:picLocks noChangeAspect="1" noChangeArrowheads="1"/>
          </p:cNvPicPr>
          <p:nvPr/>
        </p:nvPicPr>
        <p:blipFill>
          <a:blip r:embed="rId6"/>
          <a:srcRect t="12280"/>
          <a:stretch>
            <a:fillRect/>
          </a:stretch>
        </p:blipFill>
        <p:spPr bwMode="auto">
          <a:xfrm>
            <a:off x="-32" y="0"/>
            <a:ext cx="8656637" cy="1020737"/>
          </a:xfrm>
          <a:prstGeom prst="rect">
            <a:avLst/>
          </a:prstGeom>
          <a:noFill/>
        </p:spPr>
      </p:pic>
    </p:spTree>
    <p:extLst>
      <p:ext uri="{BB962C8B-B14F-4D97-AF65-F5344CB8AC3E}">
        <p14:creationId xmlns:p14="http://schemas.microsoft.com/office/powerpoint/2010/main" xmlns="" val="24709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7" name="组合 26"/>
          <p:cNvGrpSpPr/>
          <p:nvPr/>
        </p:nvGrpSpPr>
        <p:grpSpPr>
          <a:xfrm>
            <a:off x="-32" y="0"/>
            <a:ext cx="9144032" cy="6639957"/>
            <a:chOff x="-32" y="0"/>
            <a:chExt cx="9144032" cy="6639957"/>
          </a:xfrm>
        </p:grpSpPr>
        <p:pic>
          <p:nvPicPr>
            <p:cNvPr id="23"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10800000">
              <a:off x="263475" y="4726288"/>
              <a:ext cx="4379963"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1"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10800000">
              <a:off x="286071" y="3718177"/>
              <a:ext cx="4143053"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8" name="Rectangle 10"/>
            <p:cNvSpPr/>
            <p:nvPr/>
          </p:nvSpPr>
          <p:spPr>
            <a:xfrm>
              <a:off x="0" y="0"/>
              <a:ext cx="9144000" cy="707886"/>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19" name="TextBox 18"/>
            <p:cNvSpPr txBox="1"/>
            <p:nvPr/>
          </p:nvSpPr>
          <p:spPr>
            <a:xfrm>
              <a:off x="857224" y="0"/>
              <a:ext cx="762000" cy="707886"/>
            </a:xfrm>
            <a:prstGeom prst="rect">
              <a:avLst/>
            </a:prstGeom>
            <a:noFill/>
          </p:spPr>
          <p:txBody>
            <a:bodyPr wrap="square" rtlCol="0">
              <a:spAutoFit/>
            </a:bodyPr>
            <a:lstStyle/>
            <a:p>
              <a:r>
                <a:rPr lang="en-US" altLang="zh-CN" sz="4000" b="1" i="1" dirty="0" smtClean="0">
                  <a:latin typeface="Helvetica" pitchFamily="34" charset="0"/>
                  <a:ea typeface="Arial Unicode MS" pitchFamily="34" charset="-122"/>
                  <a:cs typeface="Helvetica Neue"/>
                </a:rPr>
                <a:t>A</a:t>
              </a:r>
              <a:endParaRPr lang="en-US" altLang="zh-CN" sz="4000" b="1" i="1" dirty="0">
                <a:latin typeface="Helvetica" pitchFamily="34" charset="0"/>
                <a:ea typeface="Arial Unicode MS" pitchFamily="34" charset="-122"/>
                <a:cs typeface="Helvetica Neue"/>
              </a:endParaRPr>
            </a:p>
          </p:txBody>
        </p:sp>
        <p:sp>
          <p:nvSpPr>
            <p:cNvPr id="20" name="Isosceles Triangle 15"/>
            <p:cNvSpPr/>
            <p:nvPr/>
          </p:nvSpPr>
          <p:spPr>
            <a:xfrm flipV="1">
              <a:off x="1379005" y="381000"/>
              <a:ext cx="192599" cy="116400"/>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TextBox 21"/>
            <p:cNvSpPr txBox="1"/>
            <p:nvPr/>
          </p:nvSpPr>
          <p:spPr>
            <a:xfrm>
              <a:off x="-32" y="214290"/>
              <a:ext cx="1018227" cy="369332"/>
            </a:xfrm>
            <a:prstGeom prst="rect">
              <a:avLst/>
            </a:prstGeom>
            <a:noFill/>
          </p:spPr>
          <p:txBody>
            <a:bodyPr wrap="none" rtlCol="0">
              <a:spAutoFit/>
            </a:bodyPr>
            <a:lstStyle/>
            <a:p>
              <a:r>
                <a:rPr lang="en-US" b="1" i="1" dirty="0" smtClean="0">
                  <a:latin typeface="Helvetica" pitchFamily="34" charset="0"/>
                  <a:cs typeface="Helvetica Neue"/>
                </a:rPr>
                <a:t>Section</a:t>
              </a:r>
              <a:endParaRPr lang="en-US" b="1" i="1" dirty="0">
                <a:latin typeface="Helvetica" pitchFamily="34" charset="0"/>
                <a:cs typeface="Helvetica Neue"/>
              </a:endParaRPr>
            </a:p>
          </p:txBody>
        </p:sp>
        <p:pic>
          <p:nvPicPr>
            <p:cNvPr id="15" name="Picture 4"/>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95609" y="1142984"/>
              <a:ext cx="3633449" cy="6191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6" name="Rectangle 14"/>
            <p:cNvSpPr>
              <a:spLocks noChangeArrowheads="1"/>
            </p:cNvSpPr>
            <p:nvPr/>
          </p:nvSpPr>
          <p:spPr bwMode="auto">
            <a:xfrm>
              <a:off x="285720" y="1214422"/>
              <a:ext cx="4082406" cy="461665"/>
            </a:xfrm>
            <a:prstGeom prst="rect">
              <a:avLst/>
            </a:prstGeom>
            <a:noFill/>
            <a:ln w="9525">
              <a:noFill/>
              <a:miter lim="800000"/>
              <a:headEnd/>
              <a:tailEnd/>
            </a:ln>
          </p:spPr>
          <p:txBody>
            <a:bodyPr wrap="square">
              <a:prstTxWarp prst="textNoShape">
                <a:avLst/>
              </a:prstTxWarp>
              <a:spAutoFit/>
            </a:bodyPr>
            <a:lstStyle/>
            <a:p>
              <a:pPr eaLnBrk="0" hangingPunct="0"/>
              <a:r>
                <a:rPr lang="en-US" altLang="zh-CN" sz="2400" dirty="0" smtClean="0">
                  <a:solidFill>
                    <a:srgbClr val="000000"/>
                  </a:solidFill>
                  <a:latin typeface="Helvetica" pitchFamily="34" charset="0"/>
                </a:rPr>
                <a:t>   Language Application</a:t>
              </a:r>
              <a:endParaRPr lang="en-US" altLang="zh-CN" sz="2400" dirty="0">
                <a:solidFill>
                  <a:srgbClr val="000000"/>
                </a:solidFill>
                <a:latin typeface="Helvetica" pitchFamily="34" charset="0"/>
              </a:endParaRPr>
            </a:p>
          </p:txBody>
        </p:sp>
        <p:pic>
          <p:nvPicPr>
            <p:cNvPr id="17"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10800000">
              <a:off x="292022" y="2714620"/>
              <a:ext cx="3779912"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6" name="TextBox 25">
              <a:hlinkClick r:id="rId6" action="ppaction://hlinksldjump"/>
            </p:cNvPr>
            <p:cNvSpPr txBox="1"/>
            <p:nvPr/>
          </p:nvSpPr>
          <p:spPr>
            <a:xfrm>
              <a:off x="447625" y="3214686"/>
              <a:ext cx="3481433"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Writing Devices</a:t>
              </a:r>
            </a:p>
          </p:txBody>
        </p:sp>
        <p:sp>
          <p:nvSpPr>
            <p:cNvPr id="32" name="TextBox 31">
              <a:hlinkClick r:id="rId7" action="ppaction://hlinksldjump"/>
            </p:cNvPr>
            <p:cNvSpPr txBox="1"/>
            <p:nvPr/>
          </p:nvSpPr>
          <p:spPr>
            <a:xfrm>
              <a:off x="447625" y="4212559"/>
              <a:ext cx="3481433"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Oral Reproduction</a:t>
              </a:r>
            </a:p>
          </p:txBody>
        </p:sp>
        <p:sp>
          <p:nvSpPr>
            <p:cNvPr id="34" name="TextBox 33">
              <a:hlinkClick r:id="rId8" action="ppaction://hlinksldjump"/>
            </p:cNvPr>
            <p:cNvSpPr txBox="1"/>
            <p:nvPr/>
          </p:nvSpPr>
          <p:spPr>
            <a:xfrm>
              <a:off x="396809" y="5212691"/>
              <a:ext cx="3603687" cy="430887"/>
            </a:xfrm>
            <a:prstGeom prst="rect">
              <a:avLst/>
            </a:prstGeom>
            <a:noFill/>
          </p:spPr>
          <p:txBody>
            <a:bodyPr wrap="square" rtlCol="0">
              <a:spAutoFit/>
            </a:bodyPr>
            <a:lstStyle/>
            <a:p>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Paragraph Translation</a:t>
              </a:r>
            </a:p>
          </p:txBody>
        </p:sp>
        <p:pic>
          <p:nvPicPr>
            <p:cNvPr id="24" name="Picture 4">
              <a:hlinkClick r:id="rId9" action="ppaction://hlinksldjump"/>
            </p:cNvPr>
            <p:cNvPicPr>
              <a:picLocks noChangeAspect="1"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sp>
        <p:nvSpPr>
          <p:cNvPr id="25" name="TextBox 24"/>
          <p:cNvSpPr txBox="1"/>
          <p:nvPr/>
        </p:nvSpPr>
        <p:spPr>
          <a:xfrm>
            <a:off x="1572174" y="116632"/>
            <a:ext cx="7536330" cy="477054"/>
          </a:xfrm>
          <a:prstGeom prst="rect">
            <a:avLst/>
          </a:prstGeom>
          <a:noFill/>
        </p:spPr>
        <p:txBody>
          <a:bodyPr wrap="squar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pPr fontAlgn="auto">
              <a:spcBef>
                <a:spcPts val="0"/>
              </a:spcBef>
              <a:spcAft>
                <a:spcPts val="0"/>
              </a:spcAft>
              <a:defRPr/>
            </a:pPr>
            <a:r>
              <a:rPr lang="en-US" altLang="zh-CN" sz="2500" dirty="0">
                <a:effectLst>
                  <a:glow rad="101600">
                    <a:schemeClr val="tx1">
                      <a:alpha val="60000"/>
                    </a:schemeClr>
                  </a:glow>
                  <a:outerShdw blurRad="38100" dist="38100" dir="2700000" algn="tl">
                    <a:srgbClr val="000000">
                      <a:alpha val="43137"/>
                    </a:srgbClr>
                  </a:outerShdw>
                </a:effectLst>
              </a:rPr>
              <a:t>Love and </a:t>
            </a:r>
            <a:r>
              <a:rPr lang="en-US" altLang="zh-CN" sz="2500" dirty="0" smtClean="0">
                <a:effectLst>
                  <a:glow rad="101600">
                    <a:schemeClr val="tx1">
                      <a:alpha val="60000"/>
                    </a:schemeClr>
                  </a:glow>
                  <a:outerShdw blurRad="38100" dist="38100" dir="2700000" algn="tl">
                    <a:srgbClr val="000000">
                      <a:alpha val="43137"/>
                    </a:srgbClr>
                  </a:outerShdw>
                </a:effectLst>
              </a:rPr>
              <a:t>logic: The </a:t>
            </a:r>
            <a:r>
              <a:rPr lang="en-US" altLang="zh-CN" sz="2500" dirty="0">
                <a:effectLst>
                  <a:glow rad="101600">
                    <a:schemeClr val="tx1">
                      <a:alpha val="60000"/>
                    </a:schemeClr>
                  </a:glow>
                  <a:outerShdw blurRad="38100" dist="38100" dir="2700000" algn="tl">
                    <a:srgbClr val="000000">
                      <a:alpha val="43137"/>
                    </a:srgbClr>
                  </a:outerShdw>
                </a:effectLst>
              </a:rPr>
              <a:t>story of a fallacy</a:t>
            </a:r>
          </a:p>
        </p:txBody>
      </p:sp>
      <p:pic>
        <p:nvPicPr>
          <p:cNvPr id="2" name="Picture 2" descr="C:\Documents and Settings\jiangll\桌面\94C58PICdIp.jpg"/>
          <p:cNvPicPr>
            <a:picLocks noChangeAspect="1" noChangeArrowheads="1"/>
          </p:cNvPicPr>
          <p:nvPr/>
        </p:nvPicPr>
        <p:blipFill>
          <a:blip r:embed="rId11" cstate="print"/>
          <a:stretch>
            <a:fillRect/>
          </a:stretch>
        </p:blipFill>
        <p:spPr bwMode="auto">
          <a:xfrm>
            <a:off x="4677079" y="2990208"/>
            <a:ext cx="3895449" cy="27248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 y="692696"/>
            <a:ext cx="9144000" cy="61653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TextBox 12"/>
          <p:cNvSpPr txBox="1"/>
          <p:nvPr/>
        </p:nvSpPr>
        <p:spPr>
          <a:xfrm>
            <a:off x="323528" y="1405026"/>
            <a:ext cx="6659590" cy="4760278"/>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defRPr/>
            </a:pPr>
            <a:r>
              <a:rPr lang="en-US" altLang="zh-CN" sz="2600" dirty="0" smtClean="0">
                <a:solidFill>
                  <a:srgbClr val="FF6600"/>
                </a:solidFill>
                <a:ea typeface="楷体_GB2312" pitchFamily="49" charset="-122"/>
                <a:cs typeface="+mn-cs"/>
              </a:rPr>
              <a:t>Write a narrative essay</a:t>
            </a:r>
          </a:p>
          <a:p>
            <a:r>
              <a:rPr lang="en-US" altLang="zh-CN" sz="2400" dirty="0"/>
              <a:t>      </a:t>
            </a:r>
            <a:r>
              <a:rPr lang="en-US" altLang="zh-CN" sz="2200" dirty="0"/>
              <a:t>Narrative writing can be broadly defined as </a:t>
            </a:r>
            <a:r>
              <a:rPr lang="en-US" altLang="zh-CN" sz="2200" dirty="0" smtClean="0"/>
              <a:t>story writing</a:t>
            </a:r>
            <a:r>
              <a:rPr lang="en-US" altLang="zh-CN" sz="2200" dirty="0"/>
              <a:t>. It is a piece of writing characterized </a:t>
            </a:r>
            <a:r>
              <a:rPr lang="en-US" altLang="zh-CN" sz="2200" dirty="0" smtClean="0"/>
              <a:t>by a </a:t>
            </a:r>
            <a:r>
              <a:rPr lang="en-US" altLang="zh-CN" sz="2200" dirty="0"/>
              <a:t>main character who encounters a problem </a:t>
            </a:r>
            <a:r>
              <a:rPr lang="en-US" altLang="zh-CN" sz="2200" dirty="0" smtClean="0"/>
              <a:t>or engages </a:t>
            </a:r>
            <a:r>
              <a:rPr lang="en-US" altLang="zh-CN" sz="2200" dirty="0"/>
              <a:t>in an interesting, significant or </a:t>
            </a:r>
            <a:r>
              <a:rPr lang="en-US" altLang="zh-CN" sz="2200" dirty="0" smtClean="0"/>
              <a:t>entertaining activity/experience </a:t>
            </a:r>
            <a:r>
              <a:rPr lang="en-US" altLang="zh-CN" sz="2200" dirty="0"/>
              <a:t>in a particular setting. </a:t>
            </a:r>
            <a:r>
              <a:rPr lang="en-US" altLang="zh-CN" sz="2200" dirty="0" smtClean="0"/>
              <a:t>What happens </a:t>
            </a:r>
            <a:r>
              <a:rPr lang="en-US" altLang="zh-CN" sz="2200" dirty="0"/>
              <a:t>to this main character is called the “plot</a:t>
            </a:r>
            <a:r>
              <a:rPr lang="en-US" altLang="zh-CN" sz="2200" dirty="0" smtClean="0"/>
              <a:t>”.</a:t>
            </a:r>
            <a:r>
              <a:rPr lang="en-US" sz="2200" dirty="0"/>
              <a:t> The plot follows a “beginning, middle, </a:t>
            </a:r>
            <a:r>
              <a:rPr lang="en-US" sz="2200" dirty="0" smtClean="0"/>
              <a:t>end” sequence</a:t>
            </a:r>
            <a:r>
              <a:rPr lang="en-US" sz="2200" dirty="0"/>
              <a:t>. The middle of the story is the </a:t>
            </a:r>
            <a:r>
              <a:rPr lang="en-US" sz="2200" dirty="0" smtClean="0"/>
              <a:t>largest and </a:t>
            </a:r>
            <a:r>
              <a:rPr lang="en-US" sz="2200" dirty="0"/>
              <a:t>most significant part, which we call “the </a:t>
            </a:r>
            <a:r>
              <a:rPr lang="en-US" sz="2200" dirty="0" smtClean="0"/>
              <a:t>main event</a:t>
            </a:r>
            <a:r>
              <a:rPr lang="en-US" sz="2200" dirty="0"/>
              <a:t>”. The main event is what the story is all </a:t>
            </a:r>
            <a:r>
              <a:rPr lang="en-US" sz="2200" dirty="0" smtClean="0"/>
              <a:t>about and </a:t>
            </a:r>
            <a:r>
              <a:rPr lang="en-US" sz="2200" dirty="0"/>
              <a:t>involves either a problem to be solved or </a:t>
            </a:r>
            <a:r>
              <a:rPr lang="en-US" sz="2200" dirty="0" smtClean="0"/>
              <a:t>a significant </a:t>
            </a:r>
            <a:r>
              <a:rPr lang="en-US" sz="2200" dirty="0"/>
              <a:t>life experience for the main character.</a:t>
            </a:r>
            <a:endParaRPr lang="en-US" altLang="zh-CN" sz="2200" b="1" i="1" dirty="0"/>
          </a:p>
        </p:txBody>
      </p:sp>
      <p:pic>
        <p:nvPicPr>
          <p:cNvPr id="52226" name="Picture 2" descr="H:\2015年修改\图片18.jpg"/>
          <p:cNvPicPr>
            <a:picLocks noChangeAspect="1" noChangeArrowheads="1"/>
          </p:cNvPicPr>
          <p:nvPr/>
        </p:nvPicPr>
        <p:blipFill>
          <a:blip r:embed="rId4"/>
          <a:srcRect/>
          <a:stretch>
            <a:fillRect/>
          </a:stretch>
        </p:blipFill>
        <p:spPr bwMode="auto">
          <a:xfrm>
            <a:off x="0" y="0"/>
            <a:ext cx="7302500" cy="1163637"/>
          </a:xfrm>
          <a:prstGeom prst="rect">
            <a:avLst/>
          </a:prstGeom>
          <a:noFill/>
        </p:spPr>
      </p:pic>
      <p:sp>
        <p:nvSpPr>
          <p:cNvPr id="14" name="右箭头 13">
            <a:hlinkClick r:id="" action="ppaction://hlinkshowjump?jump=nextslide"/>
          </p:cNvPr>
          <p:cNvSpPr/>
          <p:nvPr/>
        </p:nvSpPr>
        <p:spPr>
          <a:xfrm>
            <a:off x="5364088" y="5949280"/>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7" name="Picture 4">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8399716" y="6399172"/>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H:\2015年修改\图片18.jpg"/>
          <p:cNvPicPr>
            <a:picLocks noChangeAspect="1" noChangeArrowheads="1"/>
          </p:cNvPicPr>
          <p:nvPr/>
        </p:nvPicPr>
        <p:blipFill>
          <a:blip r:embed="rId3"/>
          <a:srcRect/>
          <a:stretch>
            <a:fillRect/>
          </a:stretch>
        </p:blipFill>
        <p:spPr bwMode="auto">
          <a:xfrm>
            <a:off x="0" y="0"/>
            <a:ext cx="7302500" cy="1163637"/>
          </a:xfrm>
          <a:prstGeom prst="rect">
            <a:avLst/>
          </a:prstGeom>
          <a:noFill/>
        </p:spPr>
      </p:pic>
      <p:grpSp>
        <p:nvGrpSpPr>
          <p:cNvPr id="29" name="组合 28"/>
          <p:cNvGrpSpPr/>
          <p:nvPr/>
        </p:nvGrpSpPr>
        <p:grpSpPr>
          <a:xfrm>
            <a:off x="330143" y="1340768"/>
            <a:ext cx="8499146" cy="5240500"/>
            <a:chOff x="363616" y="1710277"/>
            <a:chExt cx="8499146" cy="5240500"/>
          </a:xfrm>
        </p:grpSpPr>
        <p:sp>
          <p:nvSpPr>
            <p:cNvPr id="9" name="圆角矩形 8"/>
            <p:cNvSpPr/>
            <p:nvPr/>
          </p:nvSpPr>
          <p:spPr>
            <a:xfrm>
              <a:off x="611560" y="1710277"/>
              <a:ext cx="7560840" cy="718591"/>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extBox 29"/>
            <p:cNvSpPr txBox="1"/>
            <p:nvPr/>
          </p:nvSpPr>
          <p:spPr>
            <a:xfrm>
              <a:off x="539552" y="1844824"/>
              <a:ext cx="7787903" cy="451406"/>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lgn="ctr"/>
              <a:r>
                <a:rPr lang="en-US" altLang="zh-CN" sz="2800" b="1" dirty="0" smtClean="0"/>
                <a:t>Structure of a Narrative Essay</a:t>
              </a:r>
            </a:p>
          </p:txBody>
        </p:sp>
        <p:sp>
          <p:nvSpPr>
            <p:cNvPr id="12" name="圆角矩形 11"/>
            <p:cNvSpPr/>
            <p:nvPr/>
          </p:nvSpPr>
          <p:spPr>
            <a:xfrm>
              <a:off x="363616" y="3500437"/>
              <a:ext cx="2520280" cy="3426360"/>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6405673" y="3500437"/>
              <a:ext cx="2376264" cy="3426359"/>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70419" y="3510477"/>
              <a:ext cx="2341469" cy="3416320"/>
            </a:xfrm>
            <a:prstGeom prst="rect">
              <a:avLst/>
            </a:prstGeom>
          </p:spPr>
          <p:txBody>
            <a:bodyPr wrap="square">
              <a:spAutoFit/>
            </a:bodyPr>
            <a:lstStyle/>
            <a:p>
              <a:r>
                <a:rPr lang="en-US" altLang="zh-CN" sz="2400" b="1" dirty="0" smtClean="0"/>
                <a:t>1. </a:t>
              </a:r>
              <a:r>
                <a:rPr lang="en-US" sz="2400" b="1" dirty="0"/>
                <a:t>Introduction:</a:t>
              </a:r>
              <a:r>
                <a:rPr lang="en-US" sz="2400" dirty="0"/>
                <a:t> a beginning which introduces </a:t>
              </a:r>
              <a:r>
                <a:rPr lang="en-US" sz="2400" dirty="0" smtClean="0"/>
                <a:t>the setting </a:t>
              </a:r>
              <a:r>
                <a:rPr lang="en-US" sz="2400" dirty="0"/>
                <a:t>and characters of the story, that is, the</a:t>
              </a:r>
            </a:p>
            <a:p>
              <a:r>
                <a:rPr lang="en-US" sz="2400" dirty="0"/>
                <a:t>time, place and people involved in the story. </a:t>
              </a:r>
              <a:endParaRPr lang="zh-CN" altLang="en-US" sz="2400" dirty="0"/>
            </a:p>
          </p:txBody>
        </p:sp>
        <p:sp>
          <p:nvSpPr>
            <p:cNvPr id="17" name="矩形 16"/>
            <p:cNvSpPr/>
            <p:nvPr/>
          </p:nvSpPr>
          <p:spPr>
            <a:xfrm>
              <a:off x="3226857" y="3534457"/>
              <a:ext cx="3096344" cy="3416320"/>
            </a:xfrm>
            <a:prstGeom prst="rect">
              <a:avLst/>
            </a:prstGeom>
          </p:spPr>
          <p:txBody>
            <a:bodyPr wrap="square">
              <a:spAutoFit/>
            </a:bodyPr>
            <a:lstStyle/>
            <a:p>
              <a:r>
                <a:rPr lang="en-US" altLang="zh-CN" sz="2400" b="1" dirty="0"/>
                <a:t>2. </a:t>
              </a:r>
              <a:r>
                <a:rPr lang="en-US" sz="2400" b="1" dirty="0"/>
                <a:t>Body:</a:t>
              </a:r>
              <a:r>
                <a:rPr lang="en-US" sz="2400" dirty="0"/>
                <a:t> an </a:t>
              </a:r>
              <a:r>
                <a:rPr lang="en-US" sz="2400" dirty="0" smtClean="0"/>
                <a:t>account </a:t>
              </a:r>
              <a:r>
                <a:rPr lang="en-US" sz="2400" dirty="0"/>
                <a:t>and description of the </a:t>
              </a:r>
              <a:r>
                <a:rPr lang="en-US" sz="2400" dirty="0" smtClean="0"/>
                <a:t>main event that occurred</a:t>
              </a:r>
              <a:r>
                <a:rPr lang="en-US" sz="2400" dirty="0"/>
                <a:t>. </a:t>
              </a:r>
              <a:r>
                <a:rPr lang="en-US" sz="2400" dirty="0" smtClean="0"/>
                <a:t>This </a:t>
              </a:r>
              <a:r>
                <a:rPr lang="en-US" sz="2400" dirty="0"/>
                <a:t>p</a:t>
              </a:r>
              <a:r>
                <a:rPr lang="en-US" sz="2400" dirty="0" smtClean="0"/>
                <a:t>art involves the problem /struggle sequence, or </a:t>
              </a:r>
              <a:r>
                <a:rPr lang="en-US" sz="2400" dirty="0"/>
                <a:t>the adventure </a:t>
              </a:r>
              <a:r>
                <a:rPr lang="en-US" sz="2400" dirty="0" smtClean="0"/>
                <a:t>or interesting </a:t>
              </a:r>
              <a:r>
                <a:rPr lang="en-US" sz="2400" dirty="0"/>
                <a:t>peak experience.</a:t>
              </a:r>
              <a:endParaRPr lang="zh-CN" altLang="en-US" sz="2400" dirty="0"/>
            </a:p>
          </p:txBody>
        </p:sp>
        <p:sp>
          <p:nvSpPr>
            <p:cNvPr id="24" name="圆角矩形 23"/>
            <p:cNvSpPr/>
            <p:nvPr/>
          </p:nvSpPr>
          <p:spPr>
            <a:xfrm>
              <a:off x="3093305" y="3473587"/>
              <a:ext cx="3096344" cy="3426360"/>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6451305" y="3570797"/>
              <a:ext cx="2411457" cy="3046988"/>
            </a:xfrm>
            <a:prstGeom prst="rect">
              <a:avLst/>
            </a:prstGeom>
          </p:spPr>
          <p:txBody>
            <a:bodyPr wrap="square">
              <a:spAutoFit/>
            </a:bodyPr>
            <a:lstStyle/>
            <a:p>
              <a:r>
                <a:rPr lang="en-US" altLang="zh-CN" sz="2400" b="1" dirty="0" smtClean="0"/>
                <a:t>3. </a:t>
              </a:r>
              <a:r>
                <a:rPr lang="en-US" sz="2400" b="1" dirty="0"/>
                <a:t>Conclusion: </a:t>
              </a:r>
              <a:r>
                <a:rPr lang="en-US" sz="2400" dirty="0"/>
                <a:t>the part that brings the main </a:t>
              </a:r>
              <a:r>
                <a:rPr lang="en-US" sz="2400" dirty="0" smtClean="0"/>
                <a:t>event to </a:t>
              </a:r>
              <a:r>
                <a:rPr lang="en-US" sz="2400" dirty="0"/>
                <a:t>a close, that is, </a:t>
              </a:r>
              <a:r>
                <a:rPr lang="en-US" sz="2400" dirty="0" smtClean="0"/>
                <a:t>the problem </a:t>
              </a:r>
              <a:r>
                <a:rPr lang="en-US" sz="2400" dirty="0"/>
                <a:t>is solved or </a:t>
              </a:r>
              <a:r>
                <a:rPr lang="en-US" sz="2400" dirty="0" smtClean="0"/>
                <a:t>the adventure </a:t>
              </a:r>
              <a:r>
                <a:rPr lang="en-US" sz="2400" dirty="0"/>
                <a:t>comes to an end. </a:t>
              </a:r>
              <a:endParaRPr lang="zh-CN" altLang="en-US" sz="2400" dirty="0"/>
            </a:p>
          </p:txBody>
        </p:sp>
      </p:grpSp>
      <p:grpSp>
        <p:nvGrpSpPr>
          <p:cNvPr id="28" name="组合 27"/>
          <p:cNvGrpSpPr/>
          <p:nvPr/>
        </p:nvGrpSpPr>
        <p:grpSpPr>
          <a:xfrm>
            <a:off x="1778854" y="2060848"/>
            <a:ext cx="5567349" cy="1052651"/>
            <a:chOff x="1934270" y="2428868"/>
            <a:chExt cx="5567349" cy="1052651"/>
          </a:xfrm>
        </p:grpSpPr>
        <p:cxnSp>
          <p:nvCxnSpPr>
            <p:cNvPr id="23" name="直接连接符 22"/>
            <p:cNvCxnSpPr/>
            <p:nvPr/>
          </p:nvCxnSpPr>
          <p:spPr>
            <a:xfrm rot="5400000">
              <a:off x="4532573" y="2681021"/>
              <a:ext cx="505894" cy="1588"/>
            </a:xfrm>
            <a:prstGeom prst="line">
              <a:avLst/>
            </a:prstGeom>
            <a:ln>
              <a:solidFill>
                <a:srgbClr val="336600"/>
              </a:solidFill>
            </a:ln>
          </p:spPr>
          <p:style>
            <a:lnRef idx="3">
              <a:schemeClr val="accent3"/>
            </a:lnRef>
            <a:fillRef idx="0">
              <a:schemeClr val="accent3"/>
            </a:fillRef>
            <a:effectRef idx="2">
              <a:schemeClr val="accent3"/>
            </a:effectRef>
            <a:fontRef idx="minor">
              <a:schemeClr val="tx1"/>
            </a:fontRef>
          </p:style>
        </p:cxnSp>
        <p:cxnSp>
          <p:nvCxnSpPr>
            <p:cNvPr id="25" name="直接连接符 24"/>
            <p:cNvCxnSpPr/>
            <p:nvPr/>
          </p:nvCxnSpPr>
          <p:spPr>
            <a:xfrm>
              <a:off x="1934270" y="2934762"/>
              <a:ext cx="5567349" cy="0"/>
            </a:xfrm>
            <a:prstGeom prst="line">
              <a:avLst/>
            </a:prstGeom>
            <a:ln>
              <a:solidFill>
                <a:srgbClr val="336600"/>
              </a:solidFill>
            </a:ln>
          </p:spPr>
          <p:style>
            <a:lnRef idx="3">
              <a:schemeClr val="accent3"/>
            </a:lnRef>
            <a:fillRef idx="0">
              <a:schemeClr val="accent3"/>
            </a:fillRef>
            <a:effectRef idx="2">
              <a:schemeClr val="accent3"/>
            </a:effectRef>
            <a:fontRef idx="minor">
              <a:schemeClr val="tx1"/>
            </a:fontRef>
          </p:style>
        </p:cxnSp>
        <p:cxnSp>
          <p:nvCxnSpPr>
            <p:cNvPr id="26" name="直接连接符 25"/>
            <p:cNvCxnSpPr/>
            <p:nvPr/>
          </p:nvCxnSpPr>
          <p:spPr>
            <a:xfrm rot="5400000">
              <a:off x="1682117" y="3217491"/>
              <a:ext cx="505894" cy="1588"/>
            </a:xfrm>
            <a:prstGeom prst="line">
              <a:avLst/>
            </a:prstGeom>
            <a:ln>
              <a:solidFill>
                <a:srgbClr val="336600"/>
              </a:solidFill>
            </a:ln>
          </p:spPr>
          <p:style>
            <a:lnRef idx="3">
              <a:schemeClr val="accent3"/>
            </a:lnRef>
            <a:fillRef idx="0">
              <a:schemeClr val="accent3"/>
            </a:fillRef>
            <a:effectRef idx="2">
              <a:schemeClr val="accent3"/>
            </a:effectRef>
            <a:fontRef idx="minor">
              <a:schemeClr val="tx1"/>
            </a:fontRef>
          </p:style>
        </p:cxnSp>
        <p:cxnSp>
          <p:nvCxnSpPr>
            <p:cNvPr id="27" name="直接连接符 26"/>
            <p:cNvCxnSpPr/>
            <p:nvPr/>
          </p:nvCxnSpPr>
          <p:spPr>
            <a:xfrm rot="5400000">
              <a:off x="7247878" y="3227778"/>
              <a:ext cx="505894" cy="1588"/>
            </a:xfrm>
            <a:prstGeom prst="line">
              <a:avLst/>
            </a:prstGeom>
            <a:ln>
              <a:solidFill>
                <a:srgbClr val="336600"/>
              </a:solidFill>
            </a:ln>
          </p:spPr>
          <p:style>
            <a:lnRef idx="3">
              <a:schemeClr val="accent3"/>
            </a:lnRef>
            <a:fillRef idx="0">
              <a:schemeClr val="accent3"/>
            </a:fillRef>
            <a:effectRef idx="2">
              <a:schemeClr val="accent3"/>
            </a:effectRef>
            <a:fontRef idx="minor">
              <a:schemeClr val="tx1"/>
            </a:fontRef>
          </p:style>
        </p:cxnSp>
        <p:cxnSp>
          <p:nvCxnSpPr>
            <p:cNvPr id="21" name="直接连接符 20"/>
            <p:cNvCxnSpPr/>
            <p:nvPr/>
          </p:nvCxnSpPr>
          <p:spPr>
            <a:xfrm rot="5400000">
              <a:off x="4530985" y="3186915"/>
              <a:ext cx="505894" cy="1588"/>
            </a:xfrm>
            <a:prstGeom prst="line">
              <a:avLst/>
            </a:prstGeom>
            <a:ln>
              <a:solidFill>
                <a:srgbClr val="336600"/>
              </a:solidFill>
            </a:ln>
          </p:spPr>
          <p:style>
            <a:lnRef idx="3">
              <a:schemeClr val="accent3"/>
            </a:lnRef>
            <a:fillRef idx="0">
              <a:schemeClr val="accent3"/>
            </a:fillRef>
            <a:effectRef idx="2">
              <a:schemeClr val="accent3"/>
            </a:effectRef>
            <a:fontRef idx="minor">
              <a:schemeClr val="tx1"/>
            </a:fontRef>
          </p:style>
        </p:cxnSp>
      </p:grpSp>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71472" y="2857496"/>
            <a:ext cx="5429288" cy="1200329"/>
          </a:xfrm>
          <a:prstGeom prst="rect">
            <a:avLst/>
          </a:prstGeom>
        </p:spPr>
        <p:txBody>
          <a:bodyPr wrap="square">
            <a:spAutoFit/>
          </a:bodyPr>
          <a:lstStyle/>
          <a:p>
            <a:pPr>
              <a:lnSpc>
                <a:spcPct val="150000"/>
              </a:lnSpc>
            </a:pPr>
            <a:r>
              <a:rPr lang="en-US" altLang="zh-CN" sz="2400" b="1" i="1" dirty="0" smtClean="0">
                <a:latin typeface="Helvetica" pitchFamily="34" charset="0"/>
                <a:ea typeface="Cambria Math" pitchFamily="18" charset="0"/>
                <a:cs typeface="Arial" pitchFamily="34" charset="0"/>
              </a:rPr>
              <a:t>Take a look at Text A to see how a narrative essay is structured.</a:t>
            </a:r>
            <a:endParaRPr lang="zh-CN" altLang="en-US" sz="2400" b="1" i="1" dirty="0" smtClean="0">
              <a:latin typeface="Helvetica" pitchFamily="34" charset="0"/>
              <a:ea typeface="Cambria Math" pitchFamily="18" charset="0"/>
              <a:cs typeface="Arial" pitchFamily="34" charset="0"/>
            </a:endParaRPr>
          </a:p>
        </p:txBody>
      </p:sp>
      <p:pic>
        <p:nvPicPr>
          <p:cNvPr id="8" name="Picture 2" descr="H:\2015年修改\图片18.jpg"/>
          <p:cNvPicPr>
            <a:picLocks noChangeAspect="1" noChangeArrowheads="1"/>
          </p:cNvPicPr>
          <p:nvPr/>
        </p:nvPicPr>
        <p:blipFill>
          <a:blip r:embed="rId3"/>
          <a:srcRect/>
          <a:stretch>
            <a:fillRect/>
          </a:stretch>
        </p:blipFill>
        <p:spPr bwMode="auto">
          <a:xfrm>
            <a:off x="0" y="0"/>
            <a:ext cx="7302500" cy="1163637"/>
          </a:xfrm>
          <a:prstGeom prst="rect">
            <a:avLst/>
          </a:prstGeom>
          <a:noFill/>
        </p:spPr>
      </p:pic>
      <p:pic>
        <p:nvPicPr>
          <p:cNvPr id="6" name="图片 5" descr="estanteria-libros-arbol-muebles-modernos-ahoramas-reformas-interiorismo.jpg"/>
          <p:cNvPicPr>
            <a:picLocks noChangeAspect="1"/>
          </p:cNvPicPr>
          <p:nvPr/>
        </p:nvPicPr>
        <p:blipFill>
          <a:blip r:embed="rId4"/>
          <a:srcRect l="16666" r="16667"/>
          <a:stretch>
            <a:fillRect/>
          </a:stretch>
        </p:blipFill>
        <p:spPr>
          <a:xfrm>
            <a:off x="5677031" y="1305353"/>
            <a:ext cx="3250938" cy="4876372"/>
          </a:xfrm>
          <a:prstGeom prst="rect">
            <a:avLst/>
          </a:prstGeom>
        </p:spPr>
      </p:pic>
    </p:spTree>
    <p:extLst>
      <p:ext uri="{BB962C8B-B14F-4D97-AF65-F5344CB8AC3E}">
        <p14:creationId xmlns:p14="http://schemas.microsoft.com/office/powerpoint/2010/main" xmlns="" val="271836749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H:\2015年修改\图片18.jpg"/>
          <p:cNvPicPr>
            <a:picLocks noChangeAspect="1" noChangeArrowheads="1"/>
          </p:cNvPicPr>
          <p:nvPr/>
        </p:nvPicPr>
        <p:blipFill>
          <a:blip r:embed="rId3"/>
          <a:srcRect/>
          <a:stretch>
            <a:fillRect/>
          </a:stretch>
        </p:blipFill>
        <p:spPr bwMode="auto">
          <a:xfrm>
            <a:off x="0" y="0"/>
            <a:ext cx="7302500" cy="1163637"/>
          </a:xfrm>
          <a:prstGeom prst="rect">
            <a:avLst/>
          </a:prstGeom>
          <a:noFill/>
        </p:spPr>
      </p:pic>
      <p:sp>
        <p:nvSpPr>
          <p:cNvPr id="21" name="Rectangle 12"/>
          <p:cNvSpPr>
            <a:spLocks noChangeArrowheads="1"/>
          </p:cNvSpPr>
          <p:nvPr/>
        </p:nvSpPr>
        <p:spPr bwMode="auto">
          <a:xfrm>
            <a:off x="288965" y="1100673"/>
            <a:ext cx="8603515" cy="1464231"/>
          </a:xfrm>
          <a:prstGeom prst="roundRect">
            <a:avLst/>
          </a:prstGeom>
          <a:ln cap="rnd">
            <a:headEnd/>
            <a:tailEnd/>
          </a:ln>
          <a:scene3d>
            <a:camera prst="orthographicFront">
              <a:rot lat="0" lon="0" rev="0"/>
            </a:camera>
            <a:lightRig rig="balanced" dir="t">
              <a:rot lat="0" lon="0" rev="8700000"/>
            </a:lightRig>
          </a:scene3d>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zh-CN" sz="2000" b="1" dirty="0" smtClean="0">
                <a:latin typeface="Helvetica"/>
                <a:cs typeface="Arial" charset="0"/>
              </a:rPr>
              <a:t>Introduction:</a:t>
            </a:r>
            <a:r>
              <a:rPr lang="en-US" altLang="zh-CN" sz="2000" dirty="0">
                <a:latin typeface="Helvetica"/>
                <a:cs typeface="Arial" charset="0"/>
              </a:rPr>
              <a:t> The author begins by making clear the setting and characters of the story through telling </a:t>
            </a:r>
            <a:r>
              <a:rPr lang="en-US" altLang="zh-CN" sz="2000" dirty="0" smtClean="0">
                <a:latin typeface="Helvetica"/>
                <a:cs typeface="Arial" charset="0"/>
              </a:rPr>
              <a:t>about a </a:t>
            </a:r>
            <a:r>
              <a:rPr lang="en-US" altLang="zh-CN" sz="2000" dirty="0">
                <a:latin typeface="Helvetica"/>
                <a:cs typeface="Arial" charset="0"/>
              </a:rPr>
              <a:t>deal reached between the narrator and his roommate, Rob – the exchange of a leather jacket for a </a:t>
            </a:r>
            <a:r>
              <a:rPr lang="en-US" altLang="zh-CN" sz="2000" dirty="0" smtClean="0">
                <a:latin typeface="Helvetica"/>
                <a:cs typeface="Arial" charset="0"/>
              </a:rPr>
              <a:t>beautiful girl Polly.                                                                  (</a:t>
            </a:r>
            <a:r>
              <a:rPr lang="en-US" altLang="zh-CN" sz="2000" dirty="0" err="1" smtClean="0">
                <a:latin typeface="Helvetica"/>
                <a:cs typeface="Arial" charset="0"/>
              </a:rPr>
              <a:t>Paras</a:t>
            </a:r>
            <a:r>
              <a:rPr lang="en-US" altLang="zh-CN" sz="2000" dirty="0" smtClean="0">
                <a:latin typeface="Helvetica"/>
                <a:cs typeface="Arial" charset="0"/>
              </a:rPr>
              <a:t>. 1-3)</a:t>
            </a:r>
            <a:endParaRPr lang="en-US" altLang="zh-CN" sz="2000" dirty="0">
              <a:latin typeface="Helvetica"/>
              <a:cs typeface="Arial" charset="0"/>
            </a:endParaRPr>
          </a:p>
        </p:txBody>
      </p:sp>
      <p:sp>
        <p:nvSpPr>
          <p:cNvPr id="22" name="Rectangle 12"/>
          <p:cNvSpPr>
            <a:spLocks noChangeArrowheads="1"/>
          </p:cNvSpPr>
          <p:nvPr/>
        </p:nvSpPr>
        <p:spPr bwMode="auto">
          <a:xfrm>
            <a:off x="288965" y="2804678"/>
            <a:ext cx="8603515" cy="1464231"/>
          </a:xfrm>
          <a:prstGeom prst="roundRect">
            <a:avLst/>
          </a:prstGeom>
          <a:ln>
            <a:headEnd/>
            <a:tailEnd/>
          </a:ln>
          <a:scene3d>
            <a:camera prst="orthographicFront">
              <a:rot lat="0" lon="0" rev="0"/>
            </a:camera>
            <a:lightRig rig="balanced" dir="t">
              <a:rot lat="0" lon="0" rev="8700000"/>
            </a:lightRig>
          </a:scene3d>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zh-CN" sz="2000" b="1" dirty="0" smtClean="0">
                <a:latin typeface="Helvetica"/>
                <a:cs typeface="Arial" charset="0"/>
              </a:rPr>
              <a:t>Body: </a:t>
            </a:r>
            <a:r>
              <a:rPr lang="en-US" altLang="zh-CN" sz="2000" dirty="0">
                <a:latin typeface="Helvetica"/>
                <a:cs typeface="Arial" charset="0"/>
              </a:rPr>
              <a:t>Then the author continues by writing about the logic lessons </a:t>
            </a:r>
            <a:r>
              <a:rPr lang="en-US" altLang="zh-CN" sz="2000" dirty="0" smtClean="0">
                <a:latin typeface="Helvetica"/>
                <a:cs typeface="Arial" charset="0"/>
              </a:rPr>
              <a:t>the narrator </a:t>
            </a:r>
            <a:r>
              <a:rPr lang="en-US" altLang="zh-CN" sz="2000" dirty="0">
                <a:latin typeface="Helvetica"/>
                <a:cs typeface="Arial" charset="0"/>
              </a:rPr>
              <a:t>gave to Polly, with </a:t>
            </a:r>
            <a:r>
              <a:rPr lang="en-US" altLang="zh-CN" sz="2000" dirty="0" smtClean="0">
                <a:latin typeface="Helvetica"/>
                <a:cs typeface="Arial" charset="0"/>
              </a:rPr>
              <a:t>vivid descriptions </a:t>
            </a:r>
            <a:r>
              <a:rPr lang="en-US" altLang="zh-CN" sz="2000" dirty="0">
                <a:latin typeface="Helvetica"/>
                <a:cs typeface="Arial" charset="0"/>
              </a:rPr>
              <a:t>of many details such as </a:t>
            </a:r>
            <a:r>
              <a:rPr lang="en-US" altLang="zh-CN" sz="2000" dirty="0" smtClean="0">
                <a:latin typeface="Helvetica"/>
                <a:cs typeface="Arial" charset="0"/>
              </a:rPr>
              <a:t>his </a:t>
            </a:r>
            <a:r>
              <a:rPr lang="en-US" altLang="zh-CN" sz="2000" dirty="0">
                <a:latin typeface="Helvetica"/>
                <a:cs typeface="Arial" charset="0"/>
              </a:rPr>
              <a:t>actions and feelings, as well as the girl’s responses to </a:t>
            </a:r>
            <a:r>
              <a:rPr lang="en-US" altLang="zh-CN" sz="2000" dirty="0" smtClean="0">
                <a:latin typeface="Helvetica"/>
                <a:cs typeface="Arial" charset="0"/>
              </a:rPr>
              <a:t>his teaching.      </a:t>
            </a:r>
          </a:p>
          <a:p>
            <a:r>
              <a:rPr lang="en-US" altLang="zh-CN" sz="2000" dirty="0">
                <a:latin typeface="Helvetica"/>
                <a:cs typeface="Arial" charset="0"/>
              </a:rPr>
              <a:t> </a:t>
            </a:r>
            <a:r>
              <a:rPr lang="en-US" altLang="zh-CN" sz="2000" dirty="0" smtClean="0">
                <a:latin typeface="Helvetica"/>
                <a:cs typeface="Arial" charset="0"/>
              </a:rPr>
              <a:t>                                                                                              (</a:t>
            </a:r>
            <a:r>
              <a:rPr lang="en-US" altLang="zh-CN" sz="2000" dirty="0" err="1" smtClean="0">
                <a:latin typeface="Helvetica"/>
                <a:cs typeface="Arial" charset="0"/>
              </a:rPr>
              <a:t>Paras</a:t>
            </a:r>
            <a:r>
              <a:rPr lang="en-US" altLang="zh-CN" sz="2000" dirty="0" smtClean="0">
                <a:latin typeface="Helvetica"/>
                <a:cs typeface="Arial" charset="0"/>
              </a:rPr>
              <a:t>. 4-25)</a:t>
            </a:r>
            <a:endParaRPr lang="en-US" altLang="zh-CN" sz="2000" dirty="0">
              <a:latin typeface="Helvetica"/>
              <a:cs typeface="Arial" charset="0"/>
            </a:endParaRPr>
          </a:p>
        </p:txBody>
      </p:sp>
      <p:sp>
        <p:nvSpPr>
          <p:cNvPr id="24" name="下箭头 23"/>
          <p:cNvSpPr/>
          <p:nvPr/>
        </p:nvSpPr>
        <p:spPr>
          <a:xfrm>
            <a:off x="4558128" y="2600529"/>
            <a:ext cx="212160" cy="166035"/>
          </a:xfrm>
          <a:prstGeom prst="downArrow">
            <a:avLst/>
          </a:prstGeom>
          <a:ln/>
          <a:scene3d>
            <a:camera prst="orthographicFront">
              <a:rot lat="0" lon="0" rev="0"/>
            </a:camera>
            <a:lightRig rig="balanced" dir="t">
              <a:rot lat="0" lon="0" rev="8700000"/>
            </a:lightRig>
          </a:scene3d>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2000"/>
          </a:p>
        </p:txBody>
      </p:sp>
      <p:sp>
        <p:nvSpPr>
          <p:cNvPr id="29" name="Rectangle 12"/>
          <p:cNvSpPr>
            <a:spLocks noChangeArrowheads="1"/>
          </p:cNvSpPr>
          <p:nvPr/>
        </p:nvSpPr>
        <p:spPr bwMode="auto">
          <a:xfrm>
            <a:off x="288964" y="4509120"/>
            <a:ext cx="8603516" cy="2145268"/>
          </a:xfrm>
          <a:prstGeom prst="roundRect">
            <a:avLst/>
          </a:prstGeom>
          <a:ln>
            <a:headEnd/>
            <a:tailEnd/>
          </a:ln>
          <a:scene3d>
            <a:camera prst="orthographicFront">
              <a:rot lat="0" lon="0" rev="0"/>
            </a:camera>
            <a:lightRig rig="balanced" dir="t">
              <a:rot lat="0" lon="0" rev="8700000"/>
            </a:lightRig>
          </a:scene3d>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zh-CN" sz="2000" b="1" dirty="0" smtClean="0">
                <a:latin typeface="Helvetica"/>
                <a:cs typeface="Arial" charset="0"/>
              </a:rPr>
              <a:t>Conclusion: </a:t>
            </a:r>
            <a:r>
              <a:rPr lang="en-US" altLang="zh-CN" sz="2000" dirty="0">
                <a:latin typeface="Helvetica"/>
                <a:cs typeface="Arial" charset="0"/>
              </a:rPr>
              <a:t>Lastly, the author tells how Polly rejected </a:t>
            </a:r>
            <a:r>
              <a:rPr lang="en-US" altLang="zh-CN" sz="2000" dirty="0" smtClean="0">
                <a:latin typeface="Helvetica"/>
                <a:cs typeface="Arial" charset="0"/>
              </a:rPr>
              <a:t>the narrator’s arguments </a:t>
            </a:r>
            <a:r>
              <a:rPr lang="en-US" altLang="zh-CN" sz="2000" dirty="0">
                <a:latin typeface="Helvetica"/>
                <a:cs typeface="Arial" charset="0"/>
              </a:rPr>
              <a:t>as logical fallacies by using </a:t>
            </a:r>
            <a:r>
              <a:rPr lang="en-US" altLang="zh-CN" sz="2000" dirty="0" smtClean="0">
                <a:latin typeface="Helvetica"/>
                <a:cs typeface="Arial" charset="0"/>
              </a:rPr>
              <a:t>what he </a:t>
            </a:r>
            <a:r>
              <a:rPr lang="en-US" altLang="zh-CN" sz="2000" dirty="0">
                <a:latin typeface="Helvetica"/>
                <a:cs typeface="Arial" charset="0"/>
              </a:rPr>
              <a:t>had taught her. The climax of the story is reached when Polly refused to be the girlfriend of the </a:t>
            </a:r>
            <a:r>
              <a:rPr lang="en-US" altLang="zh-CN" sz="2000" dirty="0" smtClean="0">
                <a:latin typeface="Helvetica"/>
                <a:cs typeface="Arial" charset="0"/>
              </a:rPr>
              <a:t>narrator. With </a:t>
            </a:r>
            <a:r>
              <a:rPr lang="en-US" altLang="zh-CN" sz="2000" dirty="0">
                <a:latin typeface="Helvetica"/>
                <a:cs typeface="Arial" charset="0"/>
              </a:rPr>
              <a:t>this humorous but ironic story, the author tries to illustrate the implied central theme: It is ridiculous </a:t>
            </a:r>
            <a:r>
              <a:rPr lang="en-US" altLang="zh-CN" sz="2000" dirty="0" smtClean="0">
                <a:latin typeface="Helvetica"/>
                <a:cs typeface="Arial" charset="0"/>
              </a:rPr>
              <a:t>to deal </a:t>
            </a:r>
            <a:r>
              <a:rPr lang="en-US" altLang="zh-CN" sz="2000" dirty="0">
                <a:latin typeface="Helvetica"/>
                <a:cs typeface="Arial" charset="0"/>
              </a:rPr>
              <a:t>with love in a logical way. </a:t>
            </a:r>
            <a:r>
              <a:rPr lang="en-US" altLang="zh-CN" sz="2000" dirty="0" smtClean="0">
                <a:latin typeface="Helvetica"/>
                <a:cs typeface="Arial" charset="0"/>
              </a:rPr>
              <a:t>                                                                           (</a:t>
            </a:r>
            <a:r>
              <a:rPr lang="en-US" altLang="zh-CN" sz="2000" dirty="0" err="1" smtClean="0">
                <a:latin typeface="Helvetica"/>
                <a:cs typeface="Arial" charset="0"/>
              </a:rPr>
              <a:t>Paras</a:t>
            </a:r>
            <a:r>
              <a:rPr lang="en-US" altLang="zh-CN" sz="2000" dirty="0" smtClean="0">
                <a:latin typeface="Helvetica"/>
                <a:cs typeface="Arial" charset="0"/>
              </a:rPr>
              <a:t>. 26-43)</a:t>
            </a:r>
            <a:endParaRPr lang="en-US" altLang="zh-CN" sz="2000" dirty="0">
              <a:latin typeface="Helvetica"/>
              <a:cs typeface="Arial" charset="0"/>
            </a:endParaRPr>
          </a:p>
        </p:txBody>
      </p:sp>
      <p:sp>
        <p:nvSpPr>
          <p:cNvPr id="33" name="下箭头 32"/>
          <p:cNvSpPr/>
          <p:nvPr/>
        </p:nvSpPr>
        <p:spPr>
          <a:xfrm>
            <a:off x="4540390" y="4304971"/>
            <a:ext cx="229897" cy="166035"/>
          </a:xfrm>
          <a:prstGeom prst="downArrow">
            <a:avLst/>
          </a:prstGeom>
          <a:ln/>
          <a:scene3d>
            <a:camera prst="orthographicFront">
              <a:rot lat="0" lon="0" rev="0"/>
            </a:camera>
            <a:lightRig rig="balanced" dir="t">
              <a:rot lat="0" lon="0" rev="8700000"/>
            </a:lightRig>
          </a:scene3d>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2000"/>
          </a:p>
        </p:txBody>
      </p:sp>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92624" y="2786058"/>
            <a:ext cx="5222384" cy="1754326"/>
          </a:xfrm>
          <a:prstGeom prst="rect">
            <a:avLst/>
          </a:prstGeom>
        </p:spPr>
        <p:txBody>
          <a:bodyPr wrap="square">
            <a:spAutoFit/>
          </a:bodyPr>
          <a:lstStyle/>
          <a:p>
            <a:pPr algn="just">
              <a:lnSpc>
                <a:spcPct val="150000"/>
              </a:lnSpc>
            </a:pPr>
            <a:r>
              <a:rPr lang="en-US" altLang="zh-CN" sz="2400" b="1" i="1" dirty="0" smtClean="0">
                <a:latin typeface="Helvetica" pitchFamily="34" charset="0"/>
                <a:ea typeface="Cambria Math" pitchFamily="18" charset="0"/>
                <a:cs typeface="Arial" pitchFamily="34" charset="0"/>
              </a:rPr>
              <a:t>Read </a:t>
            </a:r>
            <a:r>
              <a:rPr lang="en-US" altLang="zh-CN" sz="2400" b="1" i="1" dirty="0">
                <a:latin typeface="Helvetica" pitchFamily="34" charset="0"/>
                <a:ea typeface="Cambria Math" pitchFamily="18" charset="0"/>
                <a:cs typeface="Arial" pitchFamily="34" charset="0"/>
              </a:rPr>
              <a:t>the sample essay and see how the examples are developed and organized.</a:t>
            </a:r>
            <a:endParaRPr lang="zh-CN" altLang="en-US" sz="2400" b="1" i="1" dirty="0" smtClean="0">
              <a:latin typeface="Helvetica" pitchFamily="34" charset="0"/>
              <a:ea typeface="Cambria Math" pitchFamily="18" charset="0"/>
              <a:cs typeface="Arial" pitchFamily="34" charset="0"/>
            </a:endParaRPr>
          </a:p>
        </p:txBody>
      </p:sp>
      <p:pic>
        <p:nvPicPr>
          <p:cNvPr id="8" name="Picture 2" descr="H:\2015年修改\图片18.jpg"/>
          <p:cNvPicPr>
            <a:picLocks noChangeAspect="1" noChangeArrowheads="1"/>
          </p:cNvPicPr>
          <p:nvPr/>
        </p:nvPicPr>
        <p:blipFill>
          <a:blip r:embed="rId3"/>
          <a:srcRect/>
          <a:stretch>
            <a:fillRect/>
          </a:stretch>
        </p:blipFill>
        <p:spPr bwMode="auto">
          <a:xfrm>
            <a:off x="0" y="0"/>
            <a:ext cx="7302500" cy="1163637"/>
          </a:xfrm>
          <a:prstGeom prst="rect">
            <a:avLst/>
          </a:prstGeom>
          <a:noFill/>
        </p:spPr>
      </p:pic>
      <p:pic>
        <p:nvPicPr>
          <p:cNvPr id="6" name="图片 5" descr="estanteria-libros-arbol-muebles-modernos-ahoramas-reformas-interiorismo.jpg"/>
          <p:cNvPicPr>
            <a:picLocks noChangeAspect="1"/>
          </p:cNvPicPr>
          <p:nvPr/>
        </p:nvPicPr>
        <p:blipFill>
          <a:blip r:embed="rId4"/>
          <a:srcRect l="16666" r="16667"/>
          <a:stretch>
            <a:fillRect/>
          </a:stretch>
        </p:blipFill>
        <p:spPr>
          <a:xfrm>
            <a:off x="5677031" y="1305353"/>
            <a:ext cx="3250938" cy="4876372"/>
          </a:xfrm>
          <a:prstGeom prst="rect">
            <a:avLst/>
          </a:prstGeom>
        </p:spPr>
      </p:pic>
    </p:spTree>
    <p:extLst>
      <p:ext uri="{BB962C8B-B14F-4D97-AF65-F5344CB8AC3E}">
        <p14:creationId xmlns:p14="http://schemas.microsoft.com/office/powerpoint/2010/main" xmlns="" val="27183674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90711" y="1296050"/>
            <a:ext cx="7492753" cy="2492990"/>
          </a:xfrm>
          <a:prstGeom prst="rect">
            <a:avLst/>
          </a:prstGeom>
        </p:spPr>
        <p:txBody>
          <a:bodyPr wrap="square">
            <a:spAutoFit/>
          </a:bodyPr>
          <a:lstStyle/>
          <a:p>
            <a:pPr algn="just">
              <a:lnSpc>
                <a:spcPct val="130000"/>
              </a:lnSpc>
              <a:defRPr/>
            </a:pPr>
            <a:r>
              <a:rPr lang="en-US" altLang="zh-CN" sz="2400" b="1" dirty="0">
                <a:latin typeface="Helvetica"/>
                <a:ea typeface="Helvetica Neue"/>
                <a:cs typeface="Helvetica Neue"/>
              </a:rPr>
              <a:t>The following are some statements to test your reasoning ability. Tell whether the conclusions after the word “Therefore” are true (T), false (F), or uncertain (U). Write your answer on the line before each statement.</a:t>
            </a:r>
            <a:endParaRPr lang="zh-CN" altLang="en-US" sz="2400" b="1" dirty="0" smtClean="0">
              <a:latin typeface="Helvetica"/>
              <a:ea typeface="Helvetica Neue"/>
              <a:cs typeface="Helvetica Neue"/>
            </a:endParaRPr>
          </a:p>
        </p:txBody>
      </p:sp>
      <p:pic>
        <p:nvPicPr>
          <p:cNvPr id="13" name="Picture 4">
            <a:hlinkClick r:id="rId3" action="ppaction://hlinksldjump"/>
          </p:cNvPr>
          <p:cNvPicPr>
            <a:picLocks noChangeAspect="1" noChangeArrowheads="1"/>
          </p:cNvPicPr>
          <p:nvPr/>
        </p:nvPicPr>
        <p:blipFill>
          <a:blip r:embed="rId4" cstate="print"/>
          <a:srcRect/>
          <a:stretch>
            <a:fillRect/>
          </a:stretch>
        </p:blipFill>
        <p:spPr bwMode="auto">
          <a:xfrm>
            <a:off x="8399463" y="6181725"/>
            <a:ext cx="434975" cy="458788"/>
          </a:xfrm>
          <a:prstGeom prst="rect">
            <a:avLst/>
          </a:prstGeom>
          <a:noFill/>
          <a:ln w="9525">
            <a:noFill/>
            <a:miter lim="800000"/>
            <a:headEnd/>
            <a:tailEnd/>
          </a:ln>
        </p:spPr>
      </p:pic>
      <p:sp>
        <p:nvSpPr>
          <p:cNvPr id="9" name="矩形 8"/>
          <p:cNvSpPr/>
          <p:nvPr/>
        </p:nvSpPr>
        <p:spPr>
          <a:xfrm>
            <a:off x="4639547" y="427644"/>
            <a:ext cx="4075857" cy="522451"/>
          </a:xfrm>
          <a:prstGeom prst="rect">
            <a:avLst/>
          </a:prstGeom>
        </p:spPr>
        <p:txBody>
          <a:bodyPr wrap="square">
            <a:spAutoFit/>
          </a:bodyPr>
          <a:lstStyle/>
          <a:p>
            <a:pPr algn="just">
              <a:lnSpc>
                <a:spcPct val="130000"/>
              </a:lnSpc>
              <a:defRPr/>
            </a:pPr>
            <a:r>
              <a:rPr lang="en-US" altLang="zh-CN" sz="2400" b="1" dirty="0" smtClean="0">
                <a:solidFill>
                  <a:srgbClr val="0070C0"/>
                </a:solidFill>
                <a:latin typeface="Helvetica"/>
                <a:ea typeface="Helvetica Neue"/>
                <a:cs typeface="Helvetica Neue"/>
              </a:rPr>
              <a:t>True or False</a:t>
            </a:r>
            <a:endParaRPr lang="zh-CN" altLang="en-US" sz="2400" b="1" dirty="0" smtClean="0">
              <a:solidFill>
                <a:srgbClr val="0070C0"/>
              </a:solidFill>
              <a:latin typeface="Helvetica"/>
              <a:ea typeface="Helvetica Neue"/>
              <a:cs typeface="Helvetica Neue"/>
            </a:endParaRPr>
          </a:p>
        </p:txBody>
      </p:sp>
      <p:pic>
        <p:nvPicPr>
          <p:cNvPr id="10" name="Picture 3"/>
          <p:cNvPicPr>
            <a:picLocks noChangeAspect="1" noChangeArrowheads="1"/>
          </p:cNvPicPr>
          <p:nvPr/>
        </p:nvPicPr>
        <p:blipFill>
          <a:blip r:embed="rId5" cstate="print"/>
          <a:srcRect/>
          <a:stretch>
            <a:fillRect/>
          </a:stretch>
        </p:blipFill>
        <p:spPr bwMode="auto">
          <a:xfrm>
            <a:off x="-7938" y="9525"/>
            <a:ext cx="4645026" cy="1187450"/>
          </a:xfrm>
          <a:prstGeom prst="rect">
            <a:avLst/>
          </a:prstGeom>
          <a:noFill/>
          <a:ln w="9525">
            <a:noFill/>
            <a:miter lim="800000"/>
            <a:headEnd/>
            <a:tailEnd/>
          </a:ln>
        </p:spPr>
      </p:pic>
      <p:sp>
        <p:nvSpPr>
          <p:cNvPr id="12" name="TextBox 11"/>
          <p:cNvSpPr txBox="1"/>
          <p:nvPr/>
        </p:nvSpPr>
        <p:spPr>
          <a:xfrm>
            <a:off x="666750" y="333375"/>
            <a:ext cx="3481388" cy="400050"/>
          </a:xfrm>
          <a:prstGeom prst="rect">
            <a:avLst/>
          </a:prstGeom>
          <a:noFill/>
        </p:spPr>
        <p:txBody>
          <a:bodyPr>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Pre-reading Activities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pic>
        <p:nvPicPr>
          <p:cNvPr id="8" name="图片 7" descr="b6a6b4e941994fe9916039a09a5a47de.jpg"/>
          <p:cNvPicPr>
            <a:picLocks noChangeAspect="1"/>
          </p:cNvPicPr>
          <p:nvPr/>
        </p:nvPicPr>
        <p:blipFill>
          <a:blip r:embed="rId6"/>
          <a:srcRect t="18333" b="6666"/>
          <a:stretch>
            <a:fillRect/>
          </a:stretch>
        </p:blipFill>
        <p:spPr>
          <a:xfrm>
            <a:off x="1000100" y="3893836"/>
            <a:ext cx="7253189" cy="2392684"/>
          </a:xfrm>
          <a:prstGeom prst="rect">
            <a:avLst/>
          </a:prstGeom>
          <a:ln>
            <a:noFill/>
          </a:ln>
          <a:effectLst>
            <a:softEdge rad="112500"/>
          </a:effectLst>
        </p:spPr>
      </p:pic>
    </p:spTree>
    <p:extLst>
      <p:ext uri="{BB962C8B-B14F-4D97-AF65-F5344CB8AC3E}">
        <p14:creationId xmlns:p14="http://schemas.microsoft.com/office/powerpoint/2010/main" xmlns="" val="211488250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5"/>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7698" t="13989"/>
          <a:stretch/>
        </p:blipFill>
        <p:spPr bwMode="auto">
          <a:xfrm>
            <a:off x="827584" y="1155322"/>
            <a:ext cx="8050306" cy="5684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 name="Text Box 23"/>
          <p:cNvSpPr txBox="1">
            <a:spLocks noChangeArrowheads="1"/>
          </p:cNvSpPr>
          <p:nvPr/>
        </p:nvSpPr>
        <p:spPr bwMode="auto">
          <a:xfrm>
            <a:off x="1331640" y="1906954"/>
            <a:ext cx="7067824" cy="39703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800" b="1">
                <a:solidFill>
                  <a:srgbClr val="000000"/>
                </a:solidFill>
                <a:latin typeface="Arial" pitchFamily="34" charset="0"/>
                <a:ea typeface="楷体_GB2312" pitchFamily="49" charset="-122"/>
              </a:defRPr>
            </a:lvl1pPr>
            <a:lvl2pPr marL="742950" indent="-285750" eaLnBrk="0" hangingPunct="0">
              <a:defRPr sz="2800" b="1">
                <a:solidFill>
                  <a:srgbClr val="000000"/>
                </a:solidFill>
                <a:latin typeface="Arial" pitchFamily="34" charset="0"/>
                <a:ea typeface="楷体_GB2312" pitchFamily="49" charset="-122"/>
              </a:defRPr>
            </a:lvl2pPr>
            <a:lvl3pPr marL="1143000" indent="-228600" eaLnBrk="0" hangingPunct="0">
              <a:defRPr sz="2800" b="1">
                <a:solidFill>
                  <a:srgbClr val="000000"/>
                </a:solidFill>
                <a:latin typeface="Arial" pitchFamily="34" charset="0"/>
                <a:ea typeface="楷体_GB2312" pitchFamily="49" charset="-122"/>
              </a:defRPr>
            </a:lvl3pPr>
            <a:lvl4pPr marL="1600200" indent="-228600" eaLnBrk="0" hangingPunct="0">
              <a:defRPr sz="2800" b="1">
                <a:solidFill>
                  <a:srgbClr val="000000"/>
                </a:solidFill>
                <a:latin typeface="Arial" pitchFamily="34" charset="0"/>
                <a:ea typeface="楷体_GB2312" pitchFamily="49" charset="-122"/>
              </a:defRPr>
            </a:lvl4pPr>
            <a:lvl5pPr marL="2057400" indent="-228600" eaLnBrk="0" hangingPunct="0">
              <a:defRPr sz="2800" b="1">
                <a:solidFill>
                  <a:srgbClr val="000000"/>
                </a:solidFill>
                <a:latin typeface="Arial" pitchFamily="34" charset="0"/>
                <a:ea typeface="楷体_GB2312" pitchFamily="49" charset="-122"/>
              </a:defRPr>
            </a:lvl5pPr>
            <a:lvl6pPr marL="2514600" indent="-228600" eaLnBrk="0" fontAlgn="base" hangingPunct="0">
              <a:spcBef>
                <a:spcPct val="0"/>
              </a:spcBef>
              <a:spcAft>
                <a:spcPct val="0"/>
              </a:spcAft>
              <a:defRPr sz="2800" b="1">
                <a:solidFill>
                  <a:srgbClr val="000000"/>
                </a:solidFill>
                <a:latin typeface="Arial" pitchFamily="34" charset="0"/>
                <a:ea typeface="楷体_GB2312" pitchFamily="49" charset="-122"/>
              </a:defRPr>
            </a:lvl6pPr>
            <a:lvl7pPr marL="2971800" indent="-228600" eaLnBrk="0" fontAlgn="base" hangingPunct="0">
              <a:spcBef>
                <a:spcPct val="0"/>
              </a:spcBef>
              <a:spcAft>
                <a:spcPct val="0"/>
              </a:spcAft>
              <a:defRPr sz="2800" b="1">
                <a:solidFill>
                  <a:srgbClr val="000000"/>
                </a:solidFill>
                <a:latin typeface="Arial" pitchFamily="34" charset="0"/>
                <a:ea typeface="楷体_GB2312" pitchFamily="49" charset="-122"/>
              </a:defRPr>
            </a:lvl7pPr>
            <a:lvl8pPr marL="3429000" indent="-228600" eaLnBrk="0" fontAlgn="base" hangingPunct="0">
              <a:spcBef>
                <a:spcPct val="0"/>
              </a:spcBef>
              <a:spcAft>
                <a:spcPct val="0"/>
              </a:spcAft>
              <a:defRPr sz="2800" b="1">
                <a:solidFill>
                  <a:srgbClr val="000000"/>
                </a:solidFill>
                <a:latin typeface="Arial" pitchFamily="34" charset="0"/>
                <a:ea typeface="楷体_GB2312" pitchFamily="49" charset="-122"/>
              </a:defRPr>
            </a:lvl8pPr>
            <a:lvl9pPr marL="3886200" indent="-228600" eaLnBrk="0" fontAlgn="base" hangingPunct="0">
              <a:spcBef>
                <a:spcPct val="0"/>
              </a:spcBef>
              <a:spcAft>
                <a:spcPct val="0"/>
              </a:spcAft>
              <a:defRPr sz="2800" b="1">
                <a:solidFill>
                  <a:srgbClr val="000000"/>
                </a:solidFill>
                <a:latin typeface="Arial" pitchFamily="34" charset="0"/>
                <a:ea typeface="楷体_GB2312" pitchFamily="49" charset="-122"/>
              </a:defRPr>
            </a:lvl9pPr>
          </a:lstStyle>
          <a:p>
            <a:r>
              <a:rPr lang="en-US" altLang="zh-CN" dirty="0" smtClean="0">
                <a:solidFill>
                  <a:schemeClr val="tx1"/>
                </a:solidFill>
                <a:latin typeface="+mn-lt"/>
                <a:ea typeface="+mn-ea"/>
              </a:rPr>
              <a:t>Topic: </a:t>
            </a:r>
            <a:r>
              <a:rPr lang="en-US" altLang="zh-CN" b="0" dirty="0" smtClean="0">
                <a:solidFill>
                  <a:schemeClr val="tx1"/>
                </a:solidFill>
                <a:latin typeface="+mn-lt"/>
                <a:ea typeface="+mn-ea"/>
              </a:rPr>
              <a:t>My </a:t>
            </a:r>
            <a:r>
              <a:rPr lang="en-US" altLang="zh-CN" b="0" dirty="0">
                <a:solidFill>
                  <a:schemeClr val="tx1"/>
                </a:solidFill>
                <a:latin typeface="+mn-lt"/>
                <a:ea typeface="+mn-ea"/>
              </a:rPr>
              <a:t>first meeting with my </a:t>
            </a:r>
            <a:r>
              <a:rPr lang="en-US" altLang="zh-CN" b="0" dirty="0" smtClean="0">
                <a:solidFill>
                  <a:schemeClr val="tx1"/>
                </a:solidFill>
                <a:latin typeface="+mn-lt"/>
                <a:ea typeface="+mn-ea"/>
              </a:rPr>
              <a:t>roommate</a:t>
            </a:r>
          </a:p>
          <a:p>
            <a:r>
              <a:rPr lang="en-US" altLang="zh-CN" dirty="0" smtClean="0">
                <a:solidFill>
                  <a:schemeClr val="tx1"/>
                </a:solidFill>
                <a:latin typeface="+mn-lt"/>
                <a:ea typeface="+mn-ea"/>
              </a:rPr>
              <a:t>Introduction: </a:t>
            </a:r>
            <a:r>
              <a:rPr lang="en-US" altLang="zh-CN" b="0" dirty="0" smtClean="0">
                <a:solidFill>
                  <a:schemeClr val="tx1"/>
                </a:solidFill>
                <a:latin typeface="+mn-lt"/>
                <a:ea typeface="+mn-ea"/>
              </a:rPr>
              <a:t>Introduce </a:t>
            </a:r>
            <a:r>
              <a:rPr lang="en-US" altLang="zh-CN" b="0" dirty="0">
                <a:solidFill>
                  <a:schemeClr val="tx1"/>
                </a:solidFill>
                <a:latin typeface="+mn-lt"/>
                <a:ea typeface="+mn-ea"/>
              </a:rPr>
              <a:t>the setting </a:t>
            </a:r>
            <a:r>
              <a:rPr lang="en-US" altLang="zh-CN" b="0" dirty="0" smtClean="0">
                <a:solidFill>
                  <a:schemeClr val="tx1"/>
                </a:solidFill>
                <a:latin typeface="+mn-lt"/>
                <a:ea typeface="+mn-ea"/>
              </a:rPr>
              <a:t>and characters </a:t>
            </a:r>
            <a:r>
              <a:rPr lang="en-US" altLang="zh-CN" b="0" dirty="0">
                <a:solidFill>
                  <a:schemeClr val="tx1"/>
                </a:solidFill>
                <a:latin typeface="+mn-lt"/>
                <a:ea typeface="+mn-ea"/>
              </a:rPr>
              <a:t>of the </a:t>
            </a:r>
            <a:r>
              <a:rPr lang="en-US" altLang="zh-CN" b="0" dirty="0" smtClean="0">
                <a:solidFill>
                  <a:schemeClr val="tx1"/>
                </a:solidFill>
                <a:latin typeface="+mn-lt"/>
                <a:ea typeface="+mn-ea"/>
              </a:rPr>
              <a:t>story (the </a:t>
            </a:r>
            <a:r>
              <a:rPr lang="en-US" altLang="zh-CN" b="0" dirty="0">
                <a:solidFill>
                  <a:schemeClr val="tx1"/>
                </a:solidFill>
                <a:latin typeface="+mn-lt"/>
                <a:ea typeface="+mn-ea"/>
              </a:rPr>
              <a:t>time, place and people involved).</a:t>
            </a:r>
          </a:p>
          <a:p>
            <a:r>
              <a:rPr lang="en-US" altLang="zh-CN" dirty="0" smtClean="0">
                <a:solidFill>
                  <a:schemeClr val="tx1"/>
                </a:solidFill>
                <a:latin typeface="+mn-lt"/>
                <a:ea typeface="+mn-ea"/>
              </a:rPr>
              <a:t>Body: </a:t>
            </a:r>
            <a:r>
              <a:rPr lang="en-US" altLang="zh-CN" b="0" dirty="0">
                <a:solidFill>
                  <a:schemeClr val="tx1"/>
                </a:solidFill>
                <a:latin typeface="+mn-lt"/>
                <a:ea typeface="+mn-ea"/>
              </a:rPr>
              <a:t>Give a clear account of what </a:t>
            </a:r>
            <a:r>
              <a:rPr lang="en-US" altLang="zh-CN" b="0" dirty="0" smtClean="0">
                <a:solidFill>
                  <a:schemeClr val="tx1"/>
                </a:solidFill>
                <a:latin typeface="+mn-lt"/>
                <a:ea typeface="+mn-ea"/>
              </a:rPr>
              <a:t>happened (the </a:t>
            </a:r>
            <a:r>
              <a:rPr lang="en-US" altLang="zh-CN" b="0" dirty="0">
                <a:solidFill>
                  <a:schemeClr val="tx1"/>
                </a:solidFill>
                <a:latin typeface="+mn-lt"/>
                <a:ea typeface="+mn-ea"/>
              </a:rPr>
              <a:t>main event) and include some </a:t>
            </a:r>
            <a:r>
              <a:rPr lang="en-US" altLang="zh-CN" b="0" dirty="0" smtClean="0">
                <a:solidFill>
                  <a:schemeClr val="tx1"/>
                </a:solidFill>
                <a:latin typeface="+mn-lt"/>
                <a:ea typeface="+mn-ea"/>
              </a:rPr>
              <a:t>vivid descriptions </a:t>
            </a:r>
            <a:r>
              <a:rPr lang="en-US" altLang="zh-CN" b="0" dirty="0">
                <a:solidFill>
                  <a:schemeClr val="tx1"/>
                </a:solidFill>
                <a:latin typeface="+mn-lt"/>
                <a:ea typeface="+mn-ea"/>
              </a:rPr>
              <a:t>of details such as feelings, </a:t>
            </a:r>
            <a:r>
              <a:rPr lang="en-US" altLang="zh-CN" b="0" dirty="0" smtClean="0">
                <a:solidFill>
                  <a:schemeClr val="tx1"/>
                </a:solidFill>
                <a:latin typeface="+mn-lt"/>
                <a:ea typeface="+mn-ea"/>
              </a:rPr>
              <a:t>images, actions</a:t>
            </a:r>
            <a:r>
              <a:rPr lang="en-US" altLang="zh-CN" b="0" dirty="0">
                <a:solidFill>
                  <a:schemeClr val="tx1"/>
                </a:solidFill>
                <a:latin typeface="+mn-lt"/>
                <a:ea typeface="+mn-ea"/>
              </a:rPr>
              <a:t>, thoughts, facial expressions, etc</a:t>
            </a:r>
            <a:r>
              <a:rPr lang="en-US" altLang="zh-CN" b="0" dirty="0" smtClean="0">
                <a:solidFill>
                  <a:schemeClr val="tx1"/>
                </a:solidFill>
                <a:latin typeface="+mn-lt"/>
                <a:ea typeface="+mn-ea"/>
              </a:rPr>
              <a:t>.</a:t>
            </a:r>
          </a:p>
          <a:p>
            <a:r>
              <a:rPr lang="en-US" altLang="zh-CN" dirty="0" smtClean="0">
                <a:solidFill>
                  <a:schemeClr val="tx1"/>
                </a:solidFill>
                <a:latin typeface="+mn-lt"/>
                <a:ea typeface="+mn-ea"/>
              </a:rPr>
              <a:t>Conclusion: </a:t>
            </a:r>
            <a:r>
              <a:rPr lang="en-US" altLang="zh-CN" b="0" dirty="0" smtClean="0">
                <a:solidFill>
                  <a:schemeClr val="tx1"/>
                </a:solidFill>
                <a:latin typeface="+mn-lt"/>
                <a:ea typeface="+mn-ea"/>
              </a:rPr>
              <a:t>Give </a:t>
            </a:r>
            <a:r>
              <a:rPr lang="en-US" altLang="zh-CN" b="0" dirty="0">
                <a:solidFill>
                  <a:schemeClr val="tx1"/>
                </a:solidFill>
                <a:latin typeface="+mn-lt"/>
                <a:ea typeface="+mn-ea"/>
              </a:rPr>
              <a:t>a final thought to the story.</a:t>
            </a:r>
            <a:endParaRPr lang="zh-CN" altLang="en-US" b="0" dirty="0">
              <a:solidFill>
                <a:schemeClr val="tx1"/>
              </a:solidFill>
              <a:latin typeface="+mn-lt"/>
              <a:ea typeface="+mn-ea"/>
            </a:endParaRPr>
          </a:p>
        </p:txBody>
      </p:sp>
      <p:pic>
        <p:nvPicPr>
          <p:cNvPr id="7" name="Picture 2" descr="H:\2015年修改\图片18.jpg"/>
          <p:cNvPicPr>
            <a:picLocks noChangeAspect="1" noChangeArrowheads="1"/>
          </p:cNvPicPr>
          <p:nvPr/>
        </p:nvPicPr>
        <p:blipFill>
          <a:blip r:embed="rId4"/>
          <a:srcRect/>
          <a:stretch>
            <a:fillRect/>
          </a:stretch>
        </p:blipFill>
        <p:spPr bwMode="auto">
          <a:xfrm>
            <a:off x="0" y="0"/>
            <a:ext cx="7302500" cy="1163637"/>
          </a:xfrm>
          <a:prstGeom prst="rect">
            <a:avLst/>
          </a:prstGeom>
          <a:noFill/>
        </p:spPr>
      </p:pic>
      <p:sp>
        <p:nvSpPr>
          <p:cNvPr id="8" name="右箭头 7">
            <a:hlinkClick r:id="" action="ppaction://hlinkshowjump?jump=nextslide"/>
          </p:cNvPr>
          <p:cNvSpPr/>
          <p:nvPr/>
        </p:nvSpPr>
        <p:spPr>
          <a:xfrm>
            <a:off x="5715008" y="6209952"/>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spTree>
    <p:extLst>
      <p:ext uri="{BB962C8B-B14F-4D97-AF65-F5344CB8AC3E}">
        <p14:creationId xmlns:p14="http://schemas.microsoft.com/office/powerpoint/2010/main" xmlns="" val="125992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25077" y="928670"/>
            <a:ext cx="8947517" cy="56436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8" name="TextBox 17"/>
          <p:cNvSpPr txBox="1"/>
          <p:nvPr/>
        </p:nvSpPr>
        <p:spPr>
          <a:xfrm>
            <a:off x="642910" y="1500174"/>
            <a:ext cx="6286544" cy="5226046"/>
          </a:xfrm>
          <a:prstGeom prst="rect">
            <a:avLst/>
          </a:prstGeom>
          <a:noFill/>
        </p:spPr>
        <p:txBody>
          <a:bodyPr wrap="square" rtlCol="0">
            <a:spAutoFit/>
          </a:bodyPr>
          <a:lstStyle/>
          <a:p>
            <a:pPr algn="just">
              <a:lnSpc>
                <a:spcPct val="120000"/>
              </a:lnSpc>
              <a:defRPr/>
            </a:pPr>
            <a:r>
              <a:rPr lang="en-US" altLang="zh-CN" sz="2600" b="1" dirty="0" smtClean="0">
                <a:solidFill>
                  <a:schemeClr val="accent6">
                    <a:lumMod val="75000"/>
                  </a:schemeClr>
                </a:solidFill>
                <a:latin typeface="华文楷体" pitchFamily="2" charset="-122"/>
                <a:ea typeface="华文楷体" pitchFamily="2" charset="-122"/>
                <a:cs typeface="Arial" pitchFamily="34" charset="0"/>
              </a:rPr>
              <a:t>Sample</a:t>
            </a:r>
            <a:r>
              <a:rPr lang="en-US" altLang="en-US" sz="2600" b="1" dirty="0" smtClean="0">
                <a:solidFill>
                  <a:schemeClr val="accent6">
                    <a:lumMod val="75000"/>
                  </a:schemeClr>
                </a:solidFill>
                <a:latin typeface="华文楷体" pitchFamily="2" charset="-122"/>
                <a:ea typeface="华文楷体" pitchFamily="2" charset="-122"/>
                <a:cs typeface="Arial" pitchFamily="34" charset="0"/>
              </a:rPr>
              <a:t>: </a:t>
            </a:r>
          </a:p>
          <a:p>
            <a:pPr algn="just">
              <a:lnSpc>
                <a:spcPct val="120000"/>
              </a:lnSpc>
              <a:defRPr/>
            </a:pPr>
            <a:r>
              <a:rPr lang="en-US" altLang="zh-CN" sz="2400" dirty="0" smtClean="0">
                <a:latin typeface="Helvetica" pitchFamily="34" charset="0"/>
                <a:ea typeface="Cambria Math" pitchFamily="18" charset="0"/>
                <a:cs typeface="Arial" pitchFamily="34" charset="0"/>
              </a:rPr>
              <a:t>      </a:t>
            </a:r>
            <a:r>
              <a:rPr lang="en-US" altLang="zh-CN" sz="2400" dirty="0" smtClean="0">
                <a:ea typeface="Cambria Math" pitchFamily="18" charset="0"/>
                <a:cs typeface="Arial" pitchFamily="34" charset="0"/>
              </a:rPr>
              <a:t>It </a:t>
            </a:r>
            <a:r>
              <a:rPr lang="en-US" altLang="zh-CN" sz="2400" dirty="0">
                <a:ea typeface="Cambria Math" pitchFamily="18" charset="0"/>
                <a:cs typeface="Arial" pitchFamily="34" charset="0"/>
              </a:rPr>
              <a:t>was my first day at the university. After</a:t>
            </a:r>
          </a:p>
          <a:p>
            <a:pPr algn="just">
              <a:lnSpc>
                <a:spcPct val="120000"/>
              </a:lnSpc>
              <a:defRPr/>
            </a:pPr>
            <a:r>
              <a:rPr lang="en-US" altLang="zh-CN" sz="2400" dirty="0">
                <a:ea typeface="Cambria Math" pitchFamily="18" charset="0"/>
                <a:cs typeface="Arial" pitchFamily="34" charset="0"/>
              </a:rPr>
              <a:t>finishing all the registration procedures, I got</a:t>
            </a:r>
          </a:p>
          <a:p>
            <a:pPr algn="just">
              <a:lnSpc>
                <a:spcPct val="120000"/>
              </a:lnSpc>
              <a:defRPr/>
            </a:pPr>
            <a:r>
              <a:rPr lang="en-US" altLang="zh-CN" sz="2400" dirty="0">
                <a:ea typeface="Cambria Math" pitchFamily="18" charset="0"/>
                <a:cs typeface="Arial" pitchFamily="34" charset="0"/>
              </a:rPr>
              <a:t>into the building where I was assigned to live</a:t>
            </a:r>
          </a:p>
          <a:p>
            <a:r>
              <a:rPr lang="en-US" altLang="zh-CN" sz="2400" dirty="0">
                <a:ea typeface="Cambria Math" pitchFamily="18" charset="0"/>
                <a:cs typeface="Arial" pitchFamily="34" charset="0"/>
              </a:rPr>
              <a:t>and searched one door after another for my </a:t>
            </a:r>
            <a:r>
              <a:rPr lang="en-US" altLang="zh-CN" sz="2400" dirty="0" smtClean="0">
                <a:ea typeface="Cambria Math" pitchFamily="18" charset="0"/>
                <a:cs typeface="Arial" pitchFamily="34" charset="0"/>
              </a:rPr>
              <a:t>room number</a:t>
            </a:r>
            <a:r>
              <a:rPr lang="en-US" altLang="zh-CN" sz="2400" dirty="0">
                <a:ea typeface="Cambria Math" pitchFamily="18" charset="0"/>
                <a:cs typeface="Arial" pitchFamily="34" charset="0"/>
              </a:rPr>
              <a:t>. Finally, I got it. Inside the room, </a:t>
            </a:r>
            <a:r>
              <a:rPr lang="en-US" altLang="zh-CN" sz="2400" dirty="0" smtClean="0">
                <a:ea typeface="Cambria Math" pitchFamily="18" charset="0"/>
                <a:cs typeface="Arial" pitchFamily="34" charset="0"/>
              </a:rPr>
              <a:t>there was </a:t>
            </a:r>
            <a:r>
              <a:rPr lang="en-US" altLang="zh-CN" sz="2400" dirty="0">
                <a:ea typeface="Cambria Math" pitchFamily="18" charset="0"/>
                <a:cs typeface="Arial" pitchFamily="34" charset="0"/>
              </a:rPr>
              <a:t>already a boy busy making his bed</a:t>
            </a:r>
            <a:r>
              <a:rPr lang="en-US" altLang="zh-CN" sz="2400" dirty="0" smtClean="0">
                <a:ea typeface="Cambria Math" pitchFamily="18" charset="0"/>
                <a:cs typeface="Arial" pitchFamily="34" charset="0"/>
              </a:rPr>
              <a:t>. </a:t>
            </a:r>
          </a:p>
          <a:p>
            <a:r>
              <a:rPr lang="en-US" sz="2400" dirty="0" smtClean="0">
                <a:ea typeface="Cambria Math" pitchFamily="18" charset="0"/>
                <a:cs typeface="Arial" pitchFamily="34" charset="0"/>
              </a:rPr>
              <a:t>                                                               </a:t>
            </a:r>
            <a:r>
              <a:rPr lang="en-US" altLang="zh-CN" sz="2400" dirty="0" smtClean="0">
                <a:solidFill>
                  <a:srgbClr val="FF6600"/>
                </a:solidFill>
                <a:ea typeface="Cambria Math" pitchFamily="18" charset="0"/>
                <a:cs typeface="Arial" pitchFamily="34" charset="0"/>
              </a:rPr>
              <a:t>(introduction)</a:t>
            </a:r>
            <a:endParaRPr lang="en-US" sz="2400" dirty="0" smtClean="0"/>
          </a:p>
          <a:p>
            <a:r>
              <a:rPr lang="en-US" sz="2400" dirty="0" smtClean="0"/>
              <a:t>      After </a:t>
            </a:r>
            <a:r>
              <a:rPr lang="en-US" sz="2400" dirty="0"/>
              <a:t>briefly greeting me with “Hi, nice to meet you!” he seemed to have no word any more but continued his bed work quietly, paying no attention to me. “What a stuck-up fellow</a:t>
            </a:r>
            <a:r>
              <a:rPr lang="en-US" sz="2400" dirty="0" smtClean="0"/>
              <a:t>!”</a:t>
            </a:r>
          </a:p>
          <a:p>
            <a:r>
              <a:rPr lang="en-US" altLang="zh-CN" sz="2400" b="1" dirty="0" smtClean="0">
                <a:solidFill>
                  <a:srgbClr val="FF6600"/>
                </a:solidFill>
                <a:ea typeface="Cambria Math" pitchFamily="18" charset="0"/>
                <a:cs typeface="Arial" pitchFamily="34" charset="0"/>
              </a:rPr>
              <a:t>                                                               </a:t>
            </a:r>
            <a:endParaRPr lang="en-US" altLang="zh-CN" sz="2400" dirty="0">
              <a:solidFill>
                <a:srgbClr val="FF6600"/>
              </a:solidFill>
              <a:ea typeface="Cambria Math" pitchFamily="18" charset="0"/>
              <a:cs typeface="Arial" pitchFamily="34" charset="0"/>
            </a:endParaRPr>
          </a:p>
        </p:txBody>
      </p:sp>
      <p:sp>
        <p:nvSpPr>
          <p:cNvPr id="8" name="右箭头 7">
            <a:hlinkClick r:id="" action="ppaction://hlinkshowjump?jump=nextslide"/>
          </p:cNvPr>
          <p:cNvSpPr/>
          <p:nvPr/>
        </p:nvSpPr>
        <p:spPr>
          <a:xfrm>
            <a:off x="7200956" y="6209952"/>
            <a:ext cx="1657324"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7" name="Picture 2" descr="H:\2015年修改\图片18.jpg"/>
          <p:cNvPicPr>
            <a:picLocks noChangeAspect="1" noChangeArrowheads="1"/>
          </p:cNvPicPr>
          <p:nvPr/>
        </p:nvPicPr>
        <p:blipFill>
          <a:blip r:embed="rId4"/>
          <a:srcRect/>
          <a:stretch>
            <a:fillRect/>
          </a:stretch>
        </p:blipFill>
        <p:spPr bwMode="auto">
          <a:xfrm>
            <a:off x="0" y="0"/>
            <a:ext cx="7302500" cy="1163637"/>
          </a:xfrm>
          <a:prstGeom prst="rect">
            <a:avLst/>
          </a:prstGeom>
          <a:noFill/>
        </p:spPr>
      </p:pic>
    </p:spTree>
    <p:extLst>
      <p:ext uri="{BB962C8B-B14F-4D97-AF65-F5344CB8AC3E}">
        <p14:creationId xmlns:p14="http://schemas.microsoft.com/office/powerpoint/2010/main" xmlns="" val="106990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25077" y="928670"/>
            <a:ext cx="8947517" cy="56436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8" name="TextBox 17"/>
          <p:cNvSpPr txBox="1"/>
          <p:nvPr/>
        </p:nvSpPr>
        <p:spPr>
          <a:xfrm>
            <a:off x="571472" y="1604055"/>
            <a:ext cx="6286544" cy="4635115"/>
          </a:xfrm>
          <a:prstGeom prst="rect">
            <a:avLst/>
          </a:prstGeom>
          <a:noFill/>
        </p:spPr>
        <p:txBody>
          <a:bodyPr wrap="square" rtlCol="0">
            <a:spAutoFit/>
          </a:bodyPr>
          <a:lstStyle/>
          <a:p>
            <a:pPr algn="just">
              <a:lnSpc>
                <a:spcPct val="120000"/>
              </a:lnSpc>
              <a:defRPr/>
            </a:pPr>
            <a:r>
              <a:rPr lang="en-US" altLang="zh-CN" sz="2600" b="1" dirty="0" smtClean="0">
                <a:solidFill>
                  <a:schemeClr val="accent6">
                    <a:lumMod val="75000"/>
                  </a:schemeClr>
                </a:solidFill>
                <a:latin typeface="华文楷体" pitchFamily="2" charset="-122"/>
                <a:ea typeface="华文楷体" pitchFamily="2" charset="-122"/>
                <a:cs typeface="Arial" pitchFamily="34" charset="0"/>
              </a:rPr>
              <a:t>Sample</a:t>
            </a:r>
            <a:r>
              <a:rPr lang="en-US" altLang="en-US" sz="2600" b="1" dirty="0" smtClean="0">
                <a:solidFill>
                  <a:schemeClr val="accent6">
                    <a:lumMod val="75000"/>
                  </a:schemeClr>
                </a:solidFill>
                <a:latin typeface="华文楷体" pitchFamily="2" charset="-122"/>
                <a:ea typeface="华文楷体" pitchFamily="2" charset="-122"/>
                <a:cs typeface="Arial" pitchFamily="34" charset="0"/>
              </a:rPr>
              <a:t>: </a:t>
            </a:r>
          </a:p>
          <a:p>
            <a:r>
              <a:rPr lang="en-US" sz="2400" dirty="0" smtClean="0"/>
              <a:t>I </a:t>
            </a:r>
            <a:r>
              <a:rPr lang="en-US" sz="2400" dirty="0"/>
              <a:t>said to myself, feeling a little awkward. Sensing his lack of passion to talk to me, I began to examine our room. It was a small wood-floored dorm in rectangular shape, filled with two sets of bunk beds, tables and chairs, all of which had been thoroughly cleaned. “Was it done by my roommate, the guy with few words?” I asked myself. </a:t>
            </a:r>
            <a:r>
              <a:rPr lang="en-US" sz="2400" dirty="0" smtClean="0"/>
              <a:t> While </a:t>
            </a:r>
            <a:r>
              <a:rPr lang="en-US" sz="2400" dirty="0"/>
              <a:t>getting my bag unpacked, I tried not to lose any chance to stare at him. He was short, thin and dark. His T-shirt was out of fashion and the color had faded; his </a:t>
            </a:r>
            <a:r>
              <a:rPr lang="en-US" sz="2400" dirty="0" smtClean="0"/>
              <a:t>trousers</a:t>
            </a:r>
            <a:endParaRPr lang="en-US" altLang="zh-CN" sz="2400" b="1" dirty="0">
              <a:solidFill>
                <a:srgbClr val="FF6600"/>
              </a:solidFill>
              <a:ea typeface="Cambria Math" pitchFamily="18" charset="0"/>
              <a:cs typeface="Arial" pitchFamily="34" charset="0"/>
            </a:endParaRPr>
          </a:p>
        </p:txBody>
      </p:sp>
      <p:sp>
        <p:nvSpPr>
          <p:cNvPr id="8" name="右箭头 7">
            <a:hlinkClick r:id="" action="ppaction://hlinkshowjump?jump=nextslide"/>
          </p:cNvPr>
          <p:cNvSpPr/>
          <p:nvPr/>
        </p:nvSpPr>
        <p:spPr>
          <a:xfrm>
            <a:off x="7058080" y="6209928"/>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7" name="Picture 2" descr="H:\2015年修改\图片18.jpg"/>
          <p:cNvPicPr>
            <a:picLocks noChangeAspect="1" noChangeArrowheads="1"/>
          </p:cNvPicPr>
          <p:nvPr/>
        </p:nvPicPr>
        <p:blipFill>
          <a:blip r:embed="rId4"/>
          <a:srcRect/>
          <a:stretch>
            <a:fillRect/>
          </a:stretch>
        </p:blipFill>
        <p:spPr bwMode="auto">
          <a:xfrm>
            <a:off x="0" y="0"/>
            <a:ext cx="7302500" cy="1163637"/>
          </a:xfrm>
          <a:prstGeom prst="rect">
            <a:avLst/>
          </a:prstGeom>
          <a:noFill/>
        </p:spPr>
      </p:pic>
    </p:spTree>
    <p:extLst>
      <p:ext uri="{BB962C8B-B14F-4D97-AF65-F5344CB8AC3E}">
        <p14:creationId xmlns:p14="http://schemas.microsoft.com/office/powerpoint/2010/main" xmlns="" val="283274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25077" y="928670"/>
            <a:ext cx="8947517" cy="56436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8" name="TextBox 17"/>
          <p:cNvSpPr txBox="1"/>
          <p:nvPr/>
        </p:nvSpPr>
        <p:spPr>
          <a:xfrm>
            <a:off x="571472" y="1447031"/>
            <a:ext cx="6520808" cy="5078313"/>
          </a:xfrm>
          <a:prstGeom prst="rect">
            <a:avLst/>
          </a:prstGeom>
          <a:noFill/>
        </p:spPr>
        <p:txBody>
          <a:bodyPr wrap="square" rtlCol="0">
            <a:spAutoFit/>
          </a:bodyPr>
          <a:lstStyle/>
          <a:p>
            <a:pPr algn="just">
              <a:lnSpc>
                <a:spcPct val="120000"/>
              </a:lnSpc>
              <a:defRPr/>
            </a:pPr>
            <a:r>
              <a:rPr lang="en-US" altLang="zh-CN" sz="2600" b="1" dirty="0" smtClean="0">
                <a:solidFill>
                  <a:schemeClr val="accent6">
                    <a:lumMod val="75000"/>
                  </a:schemeClr>
                </a:solidFill>
                <a:latin typeface="华文楷体" pitchFamily="2" charset="-122"/>
                <a:ea typeface="华文楷体" pitchFamily="2" charset="-122"/>
                <a:cs typeface="Arial" pitchFamily="34" charset="0"/>
              </a:rPr>
              <a:t>Sample</a:t>
            </a:r>
            <a:r>
              <a:rPr lang="en-US" altLang="en-US" sz="2600" b="1" dirty="0" smtClean="0">
                <a:solidFill>
                  <a:schemeClr val="accent6">
                    <a:lumMod val="75000"/>
                  </a:schemeClr>
                </a:solidFill>
                <a:latin typeface="华文楷体" pitchFamily="2" charset="-122"/>
                <a:ea typeface="华文楷体" pitchFamily="2" charset="-122"/>
                <a:cs typeface="Arial" pitchFamily="34" charset="0"/>
              </a:rPr>
              <a:t>: </a:t>
            </a:r>
          </a:p>
          <a:p>
            <a:r>
              <a:rPr lang="en-US" sz="2400" dirty="0" smtClean="0"/>
              <a:t>were </a:t>
            </a:r>
            <a:r>
              <a:rPr lang="en-US" sz="2400" dirty="0"/>
              <a:t>too loose like an old over-used mop; his sneakers were dirty and nearly ran broken. From the messy hair on his head and the tired look on his face, I could tell he had traveled a long way to come without having enough sleep. “Where is he from? Will he be too different from me?” I wondered. Meanwhile, I began to worry whether he would be easy to get along with. </a:t>
            </a:r>
          </a:p>
          <a:p>
            <a:r>
              <a:rPr lang="en-US" sz="2400" dirty="0" smtClean="0"/>
              <a:t>      “</a:t>
            </a:r>
            <a:r>
              <a:rPr lang="en-US" sz="2400" dirty="0"/>
              <a:t>Has your luggage arrived? Shall I help you to get it from the post office?” he suddenly asked me in a low voice after he finished making his bed</a:t>
            </a:r>
            <a:r>
              <a:rPr lang="en-US" sz="2400" dirty="0" smtClean="0"/>
              <a:t>.</a:t>
            </a:r>
            <a:endParaRPr lang="en-US" sz="2400" dirty="0"/>
          </a:p>
          <a:p>
            <a:pPr algn="just">
              <a:lnSpc>
                <a:spcPct val="120000"/>
              </a:lnSpc>
              <a:defRPr/>
            </a:pPr>
            <a:endParaRPr lang="en-US" altLang="zh-CN" sz="2400" b="1" dirty="0">
              <a:solidFill>
                <a:srgbClr val="FF6600"/>
              </a:solidFill>
              <a:ea typeface="Cambria Math" pitchFamily="18" charset="0"/>
              <a:cs typeface="Arial" pitchFamily="34" charset="0"/>
            </a:endParaRPr>
          </a:p>
        </p:txBody>
      </p:sp>
      <p:sp>
        <p:nvSpPr>
          <p:cNvPr id="8" name="右箭头 7">
            <a:hlinkClick r:id="" action="ppaction://hlinkshowjump?jump=nextslide"/>
          </p:cNvPr>
          <p:cNvSpPr/>
          <p:nvPr/>
        </p:nvSpPr>
        <p:spPr>
          <a:xfrm>
            <a:off x="7129518" y="6209952"/>
            <a:ext cx="1728762"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7" name="Picture 2" descr="H:\2015年修改\图片18.jpg"/>
          <p:cNvPicPr>
            <a:picLocks noChangeAspect="1" noChangeArrowheads="1"/>
          </p:cNvPicPr>
          <p:nvPr/>
        </p:nvPicPr>
        <p:blipFill>
          <a:blip r:embed="rId4"/>
          <a:srcRect/>
          <a:stretch>
            <a:fillRect/>
          </a:stretch>
        </p:blipFill>
        <p:spPr bwMode="auto">
          <a:xfrm>
            <a:off x="0" y="0"/>
            <a:ext cx="7302500" cy="1163637"/>
          </a:xfrm>
          <a:prstGeom prst="rect">
            <a:avLst/>
          </a:prstGeom>
          <a:noFill/>
        </p:spPr>
      </p:pic>
    </p:spTree>
    <p:extLst>
      <p:ext uri="{BB962C8B-B14F-4D97-AF65-F5344CB8AC3E}">
        <p14:creationId xmlns:p14="http://schemas.microsoft.com/office/powerpoint/2010/main" xmlns="" val="288613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8"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25077" y="928670"/>
            <a:ext cx="8947517" cy="56436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8" name="TextBox 17"/>
          <p:cNvSpPr txBox="1"/>
          <p:nvPr/>
        </p:nvSpPr>
        <p:spPr>
          <a:xfrm>
            <a:off x="571472" y="1294215"/>
            <a:ext cx="6520808" cy="5004447"/>
          </a:xfrm>
          <a:prstGeom prst="rect">
            <a:avLst/>
          </a:prstGeom>
          <a:noFill/>
        </p:spPr>
        <p:txBody>
          <a:bodyPr wrap="square" rtlCol="0">
            <a:spAutoFit/>
          </a:bodyPr>
          <a:lstStyle/>
          <a:p>
            <a:pPr algn="just">
              <a:lnSpc>
                <a:spcPct val="120000"/>
              </a:lnSpc>
              <a:defRPr/>
            </a:pPr>
            <a:r>
              <a:rPr lang="en-US" altLang="zh-CN" sz="2600" b="1" dirty="0" smtClean="0">
                <a:solidFill>
                  <a:schemeClr val="accent6">
                    <a:lumMod val="75000"/>
                  </a:schemeClr>
                </a:solidFill>
                <a:latin typeface="华文楷体" pitchFamily="2" charset="-122"/>
                <a:ea typeface="华文楷体" pitchFamily="2" charset="-122"/>
                <a:cs typeface="Arial" pitchFamily="34" charset="0"/>
              </a:rPr>
              <a:t>Sample</a:t>
            </a:r>
            <a:r>
              <a:rPr lang="en-US" altLang="en-US" sz="2600" b="1" dirty="0" smtClean="0">
                <a:solidFill>
                  <a:schemeClr val="accent6">
                    <a:lumMod val="75000"/>
                  </a:schemeClr>
                </a:solidFill>
                <a:latin typeface="华文楷体" pitchFamily="2" charset="-122"/>
                <a:ea typeface="华文楷体" pitchFamily="2" charset="-122"/>
                <a:cs typeface="Arial" pitchFamily="34" charset="0"/>
              </a:rPr>
              <a:t>: </a:t>
            </a:r>
          </a:p>
          <a:p>
            <a:r>
              <a:rPr lang="en-US" sz="2400" dirty="0" smtClean="0"/>
              <a:t>      I </a:t>
            </a:r>
            <a:r>
              <a:rPr lang="en-US" sz="2400" dirty="0"/>
              <a:t>was a little surprised, but soon recovered and accepted his kind offer since I really needed help. He smiled and then asked me to follow him to the post office. We soon did the work that I would have to use an hour to finish by myself. </a:t>
            </a:r>
            <a:endParaRPr lang="en-US" sz="2400" dirty="0" smtClean="0"/>
          </a:p>
          <a:p>
            <a:r>
              <a:rPr lang="en-US" altLang="zh-CN" sz="2400" dirty="0" smtClean="0">
                <a:solidFill>
                  <a:srgbClr val="FF6600"/>
                </a:solidFill>
                <a:ea typeface="Cambria Math" pitchFamily="18" charset="0"/>
                <a:cs typeface="Arial" pitchFamily="34" charset="0"/>
              </a:rPr>
              <a:t>                                                                              (body)</a:t>
            </a:r>
            <a:endParaRPr lang="en-US" sz="2400" dirty="0"/>
          </a:p>
          <a:p>
            <a:r>
              <a:rPr lang="en-US" sz="2400" dirty="0" smtClean="0"/>
              <a:t>      “</a:t>
            </a:r>
            <a:r>
              <a:rPr lang="en-US" sz="2400" dirty="0"/>
              <a:t>What a good guy!” I told myself. “We will be friends, and there shouldn’t be anything to worry about.” Though he might be a bit quiet and shy, his generous help to me when we first met had made me believe that he would be a great roommate. </a:t>
            </a:r>
            <a:endParaRPr lang="en-US" sz="2400" dirty="0" smtClean="0"/>
          </a:p>
          <a:p>
            <a:r>
              <a:rPr lang="en-US" altLang="zh-CN" sz="2400" b="1" dirty="0" smtClean="0">
                <a:solidFill>
                  <a:srgbClr val="FF6600"/>
                </a:solidFill>
                <a:ea typeface="Cambria Math" pitchFamily="18" charset="0"/>
                <a:cs typeface="Arial" pitchFamily="34" charset="0"/>
              </a:rPr>
              <a:t>                                                                    </a:t>
            </a:r>
            <a:r>
              <a:rPr lang="en-US" altLang="zh-CN" sz="2400" dirty="0" smtClean="0">
                <a:solidFill>
                  <a:srgbClr val="FF6600"/>
                </a:solidFill>
                <a:ea typeface="Cambria Math" pitchFamily="18" charset="0"/>
                <a:cs typeface="Arial" pitchFamily="34" charset="0"/>
              </a:rPr>
              <a:t>(conclusion)</a:t>
            </a:r>
            <a:r>
              <a:rPr lang="en-US" altLang="zh-CN" sz="2400" b="1" dirty="0" smtClean="0">
                <a:solidFill>
                  <a:srgbClr val="FF6600"/>
                </a:solidFill>
                <a:ea typeface="Cambria Math" pitchFamily="18" charset="0"/>
                <a:cs typeface="Arial" pitchFamily="34" charset="0"/>
              </a:rPr>
              <a:t>           </a:t>
            </a:r>
            <a:endParaRPr lang="en-US" altLang="zh-CN" sz="2400" b="1" dirty="0">
              <a:solidFill>
                <a:srgbClr val="FF6600"/>
              </a:solidFill>
              <a:ea typeface="Cambria Math" pitchFamily="18" charset="0"/>
              <a:cs typeface="Arial" pitchFamily="34" charset="0"/>
            </a:endParaRPr>
          </a:p>
        </p:txBody>
      </p:sp>
      <p:sp>
        <p:nvSpPr>
          <p:cNvPr id="8" name="右箭头 7">
            <a:hlinkClick r:id="" action="ppaction://hlinkshowjump?jump=nextslide"/>
          </p:cNvPr>
          <p:cNvSpPr/>
          <p:nvPr/>
        </p:nvSpPr>
        <p:spPr>
          <a:xfrm>
            <a:off x="7092280" y="6215082"/>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7" name="Picture 2" descr="H:\2015年修改\图片18.jpg"/>
          <p:cNvPicPr>
            <a:picLocks noChangeAspect="1" noChangeArrowheads="1"/>
          </p:cNvPicPr>
          <p:nvPr/>
        </p:nvPicPr>
        <p:blipFill>
          <a:blip r:embed="rId4"/>
          <a:srcRect/>
          <a:stretch>
            <a:fillRect/>
          </a:stretch>
        </p:blipFill>
        <p:spPr bwMode="auto">
          <a:xfrm>
            <a:off x="0" y="0"/>
            <a:ext cx="7302500" cy="1163637"/>
          </a:xfrm>
          <a:prstGeom prst="rect">
            <a:avLst/>
          </a:prstGeom>
          <a:noFill/>
        </p:spPr>
      </p:pic>
    </p:spTree>
    <p:extLst>
      <p:ext uri="{BB962C8B-B14F-4D97-AF65-F5344CB8AC3E}">
        <p14:creationId xmlns:p14="http://schemas.microsoft.com/office/powerpoint/2010/main" xmlns="" val="306559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8"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562824" y="1579235"/>
            <a:ext cx="3115092" cy="492443"/>
          </a:xfrm>
          <a:prstGeom prst="rect">
            <a:avLst/>
          </a:prstGeom>
          <a:noFill/>
          <a:ln>
            <a:solidFill>
              <a:srgbClr val="FF6600"/>
            </a:solidFill>
          </a:ln>
          <a:effectLst>
            <a:glow rad="63500">
              <a:schemeClr val="accent6">
                <a:satMod val="175000"/>
                <a:alpha val="40000"/>
              </a:schemeClr>
            </a:glow>
          </a:effectLst>
        </p:spPr>
        <p:txBody>
          <a:bodyPr wrap="square" rtlCol="0">
            <a:spAutoFit/>
          </a:bodyPr>
          <a:lstStyle/>
          <a:p>
            <a:r>
              <a:rPr lang="en-US" altLang="zh-CN" sz="2600" b="1" dirty="0" smtClean="0">
                <a:latin typeface="Helvetica" pitchFamily="34" charset="0"/>
                <a:ea typeface="楷体_GB2312" pitchFamily="49" charset="-122"/>
              </a:rPr>
              <a:t>Writing practice</a:t>
            </a:r>
            <a:endParaRPr lang="zh-CN" altLang="en-US" sz="2600" b="1" dirty="0"/>
          </a:p>
        </p:txBody>
      </p:sp>
      <p:sp>
        <p:nvSpPr>
          <p:cNvPr id="25" name="Rectangle 1"/>
          <p:cNvSpPr>
            <a:spLocks noChangeArrowheads="1"/>
          </p:cNvSpPr>
          <p:nvPr/>
        </p:nvSpPr>
        <p:spPr bwMode="auto">
          <a:xfrm>
            <a:off x="428596" y="2893703"/>
            <a:ext cx="5295631" cy="2308324"/>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eaLnBrk="0" hangingPunct="0">
              <a:lnSpc>
                <a:spcPct val="150000"/>
              </a:lnSpc>
              <a:defRPr/>
            </a:pPr>
            <a:r>
              <a:rPr lang="en-US" altLang="zh-CN" sz="2400" b="1" i="1" dirty="0" smtClean="0">
                <a:latin typeface="Helvetica" pitchFamily="34" charset="0"/>
                <a:ea typeface="Cambria Math" pitchFamily="18" charset="0"/>
                <a:cs typeface="Arial" pitchFamily="34" charset="0"/>
              </a:rPr>
              <a:t>Directions</a:t>
            </a:r>
            <a:r>
              <a:rPr lang="en-US" altLang="zh-CN" sz="2400" b="1" i="1" dirty="0">
                <a:latin typeface="Helvetica" pitchFamily="34" charset="0"/>
                <a:ea typeface="Cambria Math" pitchFamily="18" charset="0"/>
                <a:cs typeface="Arial" pitchFamily="34" charset="0"/>
              </a:rPr>
              <a:t>:  </a:t>
            </a:r>
            <a:r>
              <a:rPr lang="en-US" altLang="zh-CN" sz="2400" i="1" dirty="0" smtClean="0">
                <a:latin typeface="Helvetica" pitchFamily="34" charset="0"/>
                <a:ea typeface="Cambria Math" pitchFamily="18" charset="0"/>
                <a:cs typeface="Arial" pitchFamily="34" charset="0"/>
              </a:rPr>
              <a:t>Write an essay of no less than 200 words on one of the following topics. One topic has an outline you can follow.</a:t>
            </a:r>
            <a:endParaRPr lang="en-US" altLang="zh-CN" sz="2400" i="1" dirty="0">
              <a:latin typeface="Helvetica" pitchFamily="34" charset="0"/>
              <a:ea typeface="Cambria Math" pitchFamily="18" charset="0"/>
              <a:cs typeface="Arial" pitchFamily="34" charset="0"/>
            </a:endParaRPr>
          </a:p>
        </p:txBody>
      </p:sp>
      <p:pic>
        <p:nvPicPr>
          <p:cNvPr id="7" name="Picture 2" descr="H:\2015年修改\图片18.jpg"/>
          <p:cNvPicPr>
            <a:picLocks noChangeAspect="1" noChangeArrowheads="1"/>
          </p:cNvPicPr>
          <p:nvPr/>
        </p:nvPicPr>
        <p:blipFill>
          <a:blip r:embed="rId3"/>
          <a:srcRect/>
          <a:stretch>
            <a:fillRect/>
          </a:stretch>
        </p:blipFill>
        <p:spPr bwMode="auto">
          <a:xfrm>
            <a:off x="0" y="0"/>
            <a:ext cx="7302500" cy="1163637"/>
          </a:xfrm>
          <a:prstGeom prst="rect">
            <a:avLst/>
          </a:prstGeom>
          <a:noFill/>
        </p:spPr>
      </p:pic>
      <p:pic>
        <p:nvPicPr>
          <p:cNvPr id="8" name="图片 7" descr="estanteria-libros-arbol-muebles-modernos-ahoramas-reformas-interiorismo.jpg"/>
          <p:cNvPicPr>
            <a:picLocks noChangeAspect="1"/>
          </p:cNvPicPr>
          <p:nvPr/>
        </p:nvPicPr>
        <p:blipFill>
          <a:blip r:embed="rId4"/>
          <a:srcRect l="16666" r="16667"/>
          <a:stretch>
            <a:fillRect/>
          </a:stretch>
        </p:blipFill>
        <p:spPr>
          <a:xfrm>
            <a:off x="5572132" y="1305353"/>
            <a:ext cx="3250938" cy="4876372"/>
          </a:xfrm>
          <a:prstGeom prst="rect">
            <a:avLst/>
          </a:prstGeom>
        </p:spPr>
      </p:pic>
    </p:spTree>
    <p:extLst>
      <p:ext uri="{BB962C8B-B14F-4D97-AF65-F5344CB8AC3E}">
        <p14:creationId xmlns:p14="http://schemas.microsoft.com/office/powerpoint/2010/main" xmlns="" val="353472109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2015年修改\图片18.jpg"/>
          <p:cNvPicPr>
            <a:picLocks noChangeAspect="1" noChangeArrowheads="1"/>
          </p:cNvPicPr>
          <p:nvPr/>
        </p:nvPicPr>
        <p:blipFill>
          <a:blip r:embed="rId3"/>
          <a:srcRect/>
          <a:stretch>
            <a:fillRect/>
          </a:stretch>
        </p:blipFill>
        <p:spPr bwMode="auto">
          <a:xfrm>
            <a:off x="0" y="0"/>
            <a:ext cx="7302500" cy="1163637"/>
          </a:xfrm>
          <a:prstGeom prst="rect">
            <a:avLst/>
          </a:prstGeom>
          <a:noFill/>
        </p:spPr>
      </p:pic>
      <p:grpSp>
        <p:nvGrpSpPr>
          <p:cNvPr id="23" name="组合 22"/>
          <p:cNvGrpSpPr/>
          <p:nvPr/>
        </p:nvGrpSpPr>
        <p:grpSpPr>
          <a:xfrm>
            <a:off x="214282" y="1613517"/>
            <a:ext cx="8657394" cy="4744441"/>
            <a:chOff x="190440" y="1495522"/>
            <a:chExt cx="8657394" cy="4744441"/>
          </a:xfrm>
        </p:grpSpPr>
        <p:sp>
          <p:nvSpPr>
            <p:cNvPr id="8" name="矩形 7"/>
            <p:cNvSpPr/>
            <p:nvPr/>
          </p:nvSpPr>
          <p:spPr>
            <a:xfrm>
              <a:off x="190440" y="1495522"/>
              <a:ext cx="8620156" cy="47444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nSpc>
                  <a:spcPct val="110000"/>
                </a:lnSpc>
              </a:pPr>
              <a:r>
                <a:rPr lang="en-US" altLang="zh-CN" sz="2400" b="1" dirty="0" smtClean="0"/>
                <a:t>Topic:   </a:t>
              </a:r>
              <a:r>
                <a:rPr lang="en-US" sz="2400" dirty="0"/>
                <a:t>My most embarrassing experience</a:t>
              </a:r>
            </a:p>
            <a:p>
              <a:pPr>
                <a:lnSpc>
                  <a:spcPct val="110000"/>
                </a:lnSpc>
              </a:pPr>
              <a:r>
                <a:rPr lang="en-US" altLang="zh-CN" sz="2400" b="1" dirty="0" smtClean="0"/>
                <a:t>Introduction:   </a:t>
              </a:r>
              <a:r>
                <a:rPr lang="en-US" altLang="zh-CN" sz="2400" dirty="0"/>
                <a:t>Introduce the setting and characters of the story (the</a:t>
              </a:r>
            </a:p>
            <a:p>
              <a:pPr>
                <a:lnSpc>
                  <a:spcPct val="110000"/>
                </a:lnSpc>
              </a:pPr>
              <a:r>
                <a:rPr lang="en-US" altLang="zh-CN" sz="2400" dirty="0"/>
                <a:t>time, place and people involved</a:t>
              </a:r>
              <a:r>
                <a:rPr lang="en-US" altLang="zh-CN" sz="2400" dirty="0" smtClean="0"/>
                <a:t>).</a:t>
              </a:r>
            </a:p>
            <a:p>
              <a:pPr>
                <a:lnSpc>
                  <a:spcPct val="110000"/>
                </a:lnSpc>
              </a:pPr>
              <a:r>
                <a:rPr lang="en-US" altLang="zh-CN" sz="2400" b="1" dirty="0" smtClean="0"/>
                <a:t>Body:</a:t>
              </a:r>
            </a:p>
            <a:p>
              <a:pPr>
                <a:lnSpc>
                  <a:spcPct val="110000"/>
                </a:lnSpc>
              </a:pPr>
              <a:r>
                <a:rPr lang="en-US" altLang="zh-CN" sz="2400" dirty="0"/>
                <a:t>Write about the incident that makes you feel </a:t>
              </a:r>
              <a:r>
                <a:rPr lang="en-US" altLang="zh-CN" sz="2400" dirty="0" smtClean="0"/>
                <a:t>so embarrassed</a:t>
              </a:r>
              <a:r>
                <a:rPr lang="en-US" altLang="zh-CN" sz="2400" dirty="0"/>
                <a:t>. Include vivid descriptions of </a:t>
              </a:r>
              <a:r>
                <a:rPr lang="en-US" altLang="zh-CN" sz="2400" dirty="0" smtClean="0"/>
                <a:t>such details </a:t>
              </a:r>
              <a:r>
                <a:rPr lang="en-US" altLang="zh-CN" sz="2400" dirty="0"/>
                <a:t>as feelings, images, actions, thoughts, </a:t>
              </a:r>
              <a:r>
                <a:rPr lang="en-US" altLang="zh-CN" sz="2400" dirty="0" smtClean="0"/>
                <a:t>facial expressions</a:t>
              </a:r>
              <a:r>
                <a:rPr lang="en-US" altLang="zh-CN" sz="2400" dirty="0"/>
                <a:t>, etc</a:t>
              </a:r>
              <a:r>
                <a:rPr lang="en-US" altLang="zh-CN" sz="2400" dirty="0" smtClean="0"/>
                <a:t>.</a:t>
              </a:r>
            </a:p>
            <a:p>
              <a:pPr>
                <a:lnSpc>
                  <a:spcPct val="110000"/>
                </a:lnSpc>
              </a:pPr>
              <a:r>
                <a:rPr lang="en-US" altLang="zh-CN" sz="2400" b="1" dirty="0" smtClean="0"/>
                <a:t>Conclusion:  </a:t>
              </a:r>
              <a:r>
                <a:rPr lang="en-US" sz="2400" dirty="0"/>
                <a:t>Conclude the essay with a final thought, a </a:t>
              </a:r>
              <a:r>
                <a:rPr lang="en-US" sz="2400" dirty="0" smtClean="0"/>
                <a:t>thought provoking question</a:t>
              </a:r>
              <a:r>
                <a:rPr lang="en-US" sz="2400" dirty="0"/>
                <a:t>, or a change that you </a:t>
              </a:r>
              <a:r>
                <a:rPr lang="en-US" sz="2400" dirty="0" smtClean="0"/>
                <a:t>have made </a:t>
              </a:r>
              <a:r>
                <a:rPr lang="en-US" sz="2400" dirty="0"/>
                <a:t>after the incident.</a:t>
              </a:r>
              <a:endParaRPr lang="zh-CN" altLang="en-US" sz="2400" dirty="0"/>
            </a:p>
          </p:txBody>
        </p:sp>
        <p:cxnSp>
          <p:nvCxnSpPr>
            <p:cNvPr id="10" name="直接连接符 9"/>
            <p:cNvCxnSpPr/>
            <p:nvPr/>
          </p:nvCxnSpPr>
          <p:spPr>
            <a:xfrm>
              <a:off x="214282" y="1784338"/>
              <a:ext cx="8620156" cy="1588"/>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27678" y="2199625"/>
              <a:ext cx="8620156" cy="1588"/>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14282" y="2606912"/>
              <a:ext cx="8620156" cy="1588"/>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14282" y="3000372"/>
              <a:ext cx="8620156" cy="1588"/>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214282" y="3429000"/>
              <a:ext cx="8620156" cy="1588"/>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14282" y="3857628"/>
              <a:ext cx="8620156" cy="1588"/>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14282" y="4214818"/>
              <a:ext cx="8620156" cy="1588"/>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214282" y="4643446"/>
              <a:ext cx="8620156" cy="1588"/>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14282" y="5011478"/>
              <a:ext cx="8620156" cy="1588"/>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grpSp>
      <p:cxnSp>
        <p:nvCxnSpPr>
          <p:cNvPr id="22" name="直接连接符 21"/>
          <p:cNvCxnSpPr/>
          <p:nvPr/>
        </p:nvCxnSpPr>
        <p:spPr>
          <a:xfrm>
            <a:off x="251520" y="5497780"/>
            <a:ext cx="8620156" cy="1588"/>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251520" y="5925530"/>
            <a:ext cx="8620156" cy="1588"/>
          </a:xfrm>
          <a:prstGeom prst="line">
            <a:avLst/>
          </a:prstGeom>
          <a:ln>
            <a:solidFill>
              <a:srgbClr val="FF9900"/>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53472109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1547664" y="2070524"/>
            <a:ext cx="5809848" cy="3287302"/>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p:cNvSpPr txBox="1"/>
          <p:nvPr/>
        </p:nvSpPr>
        <p:spPr>
          <a:xfrm>
            <a:off x="1712200" y="2571744"/>
            <a:ext cx="5596104" cy="2031325"/>
          </a:xfrm>
          <a:prstGeom prst="rect">
            <a:avLst/>
          </a:prstGeom>
          <a:noFill/>
        </p:spPr>
        <p:txBody>
          <a:bodyPr wrap="square" rtlCol="0">
            <a:spAutoFit/>
          </a:bodyPr>
          <a:lstStyle>
            <a:defPPr>
              <a:defRPr lang="zh-CN"/>
            </a:defPPr>
            <a:lvl1pPr algn="just">
              <a:lnSpc>
                <a:spcPts val="2800"/>
              </a:lnSpc>
              <a:defRPr sz="2000">
                <a:latin typeface="Helvetica" pitchFamily="34" charset="0"/>
                <a:ea typeface="Cambria Math" pitchFamily="18" charset="0"/>
                <a:cs typeface="Arial" pitchFamily="34" charset="0"/>
              </a:defRPr>
            </a:lvl1pPr>
          </a:lstStyle>
          <a:p>
            <a:pPr>
              <a:lnSpc>
                <a:spcPct val="150000"/>
              </a:lnSpc>
            </a:pPr>
            <a:r>
              <a:rPr lang="en-US" altLang="zh-CN" sz="2800" b="1" dirty="0" smtClean="0">
                <a:solidFill>
                  <a:srgbClr val="FF6600"/>
                </a:solidFill>
              </a:rPr>
              <a:t>More topics:</a:t>
            </a:r>
            <a:endParaRPr lang="en-US" altLang="zh-CN" sz="2800" dirty="0" smtClean="0"/>
          </a:p>
          <a:p>
            <a:pPr>
              <a:lnSpc>
                <a:spcPct val="150000"/>
              </a:lnSpc>
            </a:pPr>
            <a:r>
              <a:rPr lang="en-US" altLang="zh-CN" sz="2800" dirty="0"/>
              <a:t>• A time I felt most proud of myself</a:t>
            </a:r>
          </a:p>
          <a:p>
            <a:pPr>
              <a:lnSpc>
                <a:spcPct val="150000"/>
              </a:lnSpc>
            </a:pPr>
            <a:r>
              <a:rPr lang="en-US" altLang="zh-CN" sz="2800" dirty="0"/>
              <a:t>• An unforgettable bicycle tour</a:t>
            </a:r>
          </a:p>
        </p:txBody>
      </p:sp>
      <p:pic>
        <p:nvPicPr>
          <p:cNvPr id="7" name="Picture 2" descr="H:\2015年修改\图片18.jpg"/>
          <p:cNvPicPr>
            <a:picLocks noChangeAspect="1" noChangeArrowheads="1"/>
          </p:cNvPicPr>
          <p:nvPr/>
        </p:nvPicPr>
        <p:blipFill>
          <a:blip r:embed="rId3"/>
          <a:srcRect/>
          <a:stretch>
            <a:fillRect/>
          </a:stretch>
        </p:blipFill>
        <p:spPr bwMode="auto">
          <a:xfrm>
            <a:off x="0" y="0"/>
            <a:ext cx="7302500" cy="1163637"/>
          </a:xfrm>
          <a:prstGeom prst="rect">
            <a:avLst/>
          </a:prstGeom>
          <a:noFill/>
        </p:spPr>
      </p:pic>
      <p:pic>
        <p:nvPicPr>
          <p:cNvPr id="5"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spTree>
    <p:extLst>
      <p:ext uri="{BB962C8B-B14F-4D97-AF65-F5344CB8AC3E}">
        <p14:creationId xmlns:p14="http://schemas.microsoft.com/office/powerpoint/2010/main" xmlns="" val="131306014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estanteria-libros-arbol-muebles-modernos-ahoramas-reformas-interiorismo.jpg"/>
          <p:cNvPicPr>
            <a:picLocks noChangeAspect="1"/>
          </p:cNvPicPr>
          <p:nvPr/>
        </p:nvPicPr>
        <p:blipFill>
          <a:blip r:embed="rId3"/>
          <a:srcRect l="16666" r="16667"/>
          <a:stretch>
            <a:fillRect/>
          </a:stretch>
        </p:blipFill>
        <p:spPr>
          <a:xfrm>
            <a:off x="5750218" y="1481586"/>
            <a:ext cx="3250938" cy="4876372"/>
          </a:xfrm>
          <a:prstGeom prst="rect">
            <a:avLst/>
          </a:prstGeom>
        </p:spPr>
      </p:pic>
      <p:sp>
        <p:nvSpPr>
          <p:cNvPr id="13" name="Rectangle 1"/>
          <p:cNvSpPr>
            <a:spLocks noChangeArrowheads="1"/>
          </p:cNvSpPr>
          <p:nvPr/>
        </p:nvSpPr>
        <p:spPr bwMode="auto">
          <a:xfrm>
            <a:off x="428596" y="3454754"/>
            <a:ext cx="5429288" cy="1532727"/>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marL="457200" indent="-457200" eaLnBrk="0" hangingPunct="0">
              <a:lnSpc>
                <a:spcPct val="120000"/>
              </a:lnSpc>
              <a:defRPr/>
            </a:pPr>
            <a:r>
              <a:rPr lang="en-US" altLang="zh-CN" sz="2600" b="1" i="1" dirty="0" smtClean="0">
                <a:solidFill>
                  <a:srgbClr val="FF6600"/>
                </a:solidFill>
                <a:latin typeface="Helvetica"/>
                <a:cs typeface="Times New Roman" pitchFamily="18" charset="0"/>
              </a:rPr>
              <a:t>     Suppose you are to tell the text’s story to your audience using the third person.</a:t>
            </a:r>
            <a:endParaRPr lang="en-US" altLang="zh-CN" sz="2600" b="1" i="1" dirty="0">
              <a:solidFill>
                <a:srgbClr val="FF6600"/>
              </a:solidFill>
              <a:latin typeface="Helvetica"/>
              <a:ea typeface="Cambria Math" pitchFamily="18" charset="0"/>
              <a:cs typeface="Arial" pitchFamily="34" charset="0"/>
            </a:endParaRPr>
          </a:p>
        </p:txBody>
      </p:sp>
      <p:sp>
        <p:nvSpPr>
          <p:cNvPr id="9" name="Rectangle 1"/>
          <p:cNvSpPr>
            <a:spLocks noChangeArrowheads="1"/>
          </p:cNvSpPr>
          <p:nvPr/>
        </p:nvSpPr>
        <p:spPr bwMode="auto">
          <a:xfrm>
            <a:off x="410797" y="1913271"/>
            <a:ext cx="6304343" cy="1015663"/>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indent="501650" algn="just" eaLnBrk="0" hangingPunct="0">
              <a:defRPr/>
            </a:pPr>
            <a:r>
              <a:rPr kumimoji="1" lang="en-US" altLang="zh-CN" sz="3200" b="1" i="1" dirty="0" smtClean="0">
                <a:solidFill>
                  <a:srgbClr val="C00000"/>
                </a:solidFill>
                <a:latin typeface="华文彩云" pitchFamily="2" charset="-122"/>
                <a:ea typeface="华文彩云" pitchFamily="2" charset="-122"/>
              </a:rPr>
              <a:t>R</a:t>
            </a:r>
            <a:r>
              <a:rPr kumimoji="1" lang="en-US" altLang="zh-CN" sz="2800" b="1" i="1" dirty="0" smtClean="0"/>
              <a:t>etell the story by using the text’s   </a:t>
            </a:r>
          </a:p>
          <a:p>
            <a:pPr indent="501650" algn="just" eaLnBrk="0" hangingPunct="0">
              <a:defRPr/>
            </a:pPr>
            <a:r>
              <a:rPr kumimoji="1" lang="en-US" altLang="zh-CN" sz="2800" b="1" i="1" dirty="0" smtClean="0"/>
              <a:t>structure and expressions.</a:t>
            </a:r>
            <a:endParaRPr lang="en-US" altLang="zh-CN" sz="2800" b="1" i="1" dirty="0">
              <a:solidFill>
                <a:srgbClr val="0070C0"/>
              </a:solidFill>
              <a:ea typeface="宋体" pitchFamily="2" charset="-122"/>
            </a:endParaRPr>
          </a:p>
        </p:txBody>
      </p:sp>
      <p:pic>
        <p:nvPicPr>
          <p:cNvPr id="12" name="Picture 4">
            <a:hlinkClick r:id="rId4" action="ppaction://hlinksldjump"/>
          </p:cNvPr>
          <p:cNvPicPr>
            <a:picLocks noChangeAspect="1" noChangeArrowheads="1"/>
          </p:cNvPicPr>
          <p:nvPr/>
        </p:nvPicPr>
        <p:blipFill>
          <a:blip r:embed="rId5"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pic>
        <p:nvPicPr>
          <p:cNvPr id="7" name="Picture 2"/>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rot="10800000">
            <a:off x="-3904" y="62294"/>
            <a:ext cx="3779912"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TextBox 7"/>
          <p:cNvSpPr txBox="1"/>
          <p:nvPr/>
        </p:nvSpPr>
        <p:spPr>
          <a:xfrm>
            <a:off x="196483" y="599998"/>
            <a:ext cx="3481433" cy="400110"/>
          </a:xfrm>
          <a:prstGeom prst="rect">
            <a:avLst/>
          </a:prstGeom>
          <a:noFill/>
        </p:spPr>
        <p:txBody>
          <a:bodyPr wrap="square" rtlCol="0">
            <a:spAutoFit/>
          </a:bodyPr>
          <a:lstStyle/>
          <a:p>
            <a:r>
              <a:rPr lang="en-US" altLang="zh-CN" sz="2000" b="1" dirty="0" smtClean="0">
                <a:solidFill>
                  <a:schemeClr val="bg1"/>
                </a:solidFill>
                <a:effectLst>
                  <a:outerShdw blurRad="38100" dist="38100" dir="2700000" algn="tl">
                    <a:srgbClr val="000000">
                      <a:alpha val="43137"/>
                    </a:srgbClr>
                  </a:outerShdw>
                </a:effectLst>
                <a:latin typeface="Comic Sans MS" pitchFamily="66" charset="0"/>
              </a:rPr>
              <a:t>Oral Reproduction</a:t>
            </a:r>
            <a:endParaRPr lang="zh-CN" altLang="en-US" sz="2000" b="1" dirty="0">
              <a:solidFill>
                <a:schemeClr val="bg1"/>
              </a:solidFill>
              <a:effectLst>
                <a:outerShdw blurRad="38100" dist="38100" dir="2700000" algn="tl">
                  <a:srgbClr val="000000">
                    <a:alpha val="43137"/>
                  </a:srgbClr>
                </a:outerShdw>
              </a:effectLst>
              <a:latin typeface="Comic Sans MS" pitchFamily="66" charset="0"/>
            </a:endParaRPr>
          </a:p>
        </p:txBody>
      </p:sp>
      <p:sp>
        <p:nvSpPr>
          <p:cNvPr id="11" name="TextBox 10"/>
          <p:cNvSpPr txBox="1"/>
          <p:nvPr/>
        </p:nvSpPr>
        <p:spPr>
          <a:xfrm>
            <a:off x="3963668" y="620688"/>
            <a:ext cx="3537290" cy="461665"/>
          </a:xfrm>
          <a:prstGeom prst="rect">
            <a:avLst/>
          </a:prstGeom>
          <a:noFill/>
        </p:spPr>
        <p:txBody>
          <a:bodyPr wrap="square" rtlCol="0">
            <a:spAutoFit/>
          </a:bodyPr>
          <a:lstStyle/>
          <a:p>
            <a:r>
              <a:rPr lang="en-US" altLang="zh-CN" sz="2400" b="1" dirty="0" smtClean="0">
                <a:solidFill>
                  <a:srgbClr val="FF6600"/>
                </a:solidFill>
                <a:latin typeface="Helvetica" pitchFamily="34" charset="0"/>
                <a:ea typeface="楷体_GB2312" pitchFamily="49" charset="-122"/>
              </a:rPr>
              <a:t>Story Retelling</a:t>
            </a:r>
            <a:endParaRPr lang="zh-CN" altLang="en-US" sz="2400" b="1" dirty="0">
              <a:solidFill>
                <a:srgbClr val="FF6600"/>
              </a:solidFill>
              <a:latin typeface="Helvetica" pitchFamily="34" charset="0"/>
              <a:ea typeface="楷体_GB2312" pitchFamily="49" charset="-122"/>
            </a:endParaRPr>
          </a:p>
        </p:txBody>
      </p:sp>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1"/>
          <p:cNvSpPr>
            <a:spLocks noChangeArrowheads="1"/>
          </p:cNvSpPr>
          <p:nvPr/>
        </p:nvSpPr>
        <p:spPr bwMode="auto">
          <a:xfrm>
            <a:off x="535350" y="1324261"/>
            <a:ext cx="6965608" cy="492443"/>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lvl="0">
              <a:defRPr/>
            </a:pPr>
            <a:r>
              <a:rPr kumimoji="1" lang="en-US" altLang="zh-CN" sz="2600" b="1" i="1" kern="0" dirty="0" smtClean="0">
                <a:solidFill>
                  <a:schemeClr val="accent6">
                    <a:lumMod val="50000"/>
                  </a:schemeClr>
                </a:solidFill>
                <a:latin typeface="Helvetica"/>
              </a:rPr>
              <a:t>You can follow the outline given below.</a:t>
            </a:r>
            <a:endParaRPr lang="zh-CN" altLang="en-US" sz="2600" b="1" i="1" kern="0" dirty="0" smtClean="0">
              <a:solidFill>
                <a:schemeClr val="accent6">
                  <a:lumMod val="50000"/>
                </a:schemeClr>
              </a:solidFill>
              <a:latin typeface="Helvetica"/>
            </a:endParaRPr>
          </a:p>
        </p:txBody>
      </p:sp>
      <p:sp>
        <p:nvSpPr>
          <p:cNvPr id="22" name="矩形 21"/>
          <p:cNvSpPr/>
          <p:nvPr/>
        </p:nvSpPr>
        <p:spPr>
          <a:xfrm>
            <a:off x="617032" y="2388944"/>
            <a:ext cx="6979304" cy="3416320"/>
          </a:xfrm>
          <a:prstGeom prst="rect">
            <a:avLst/>
          </a:prstGeom>
        </p:spPr>
        <p:txBody>
          <a:bodyPr wrap="square">
            <a:spAutoFit/>
          </a:bodyPr>
          <a:lstStyle/>
          <a:p>
            <a:pPr marL="120650" indent="-120650" algn="just">
              <a:lnSpc>
                <a:spcPct val="150000"/>
              </a:lnSpc>
              <a:defRPr/>
            </a:pPr>
            <a:r>
              <a:rPr lang="en-US" altLang="zh-CN" sz="2400" b="1" dirty="0" smtClean="0">
                <a:solidFill>
                  <a:srgbClr val="FF6600"/>
                </a:solidFill>
                <a:latin typeface="Helvetica"/>
              </a:rPr>
              <a:t>Part I. Introduction </a:t>
            </a:r>
            <a:endParaRPr lang="en-US" altLang="zh-CN" sz="2400" b="1" dirty="0">
              <a:solidFill>
                <a:srgbClr val="FF6600"/>
              </a:solidFill>
              <a:latin typeface="Helvetica"/>
            </a:endParaRPr>
          </a:p>
          <a:p>
            <a:pPr marL="457200" indent="-457200" algn="just">
              <a:lnSpc>
                <a:spcPct val="150000"/>
              </a:lnSpc>
              <a:buAutoNum type="arabicPeriod"/>
              <a:defRPr/>
            </a:pPr>
            <a:r>
              <a:rPr lang="en-US" altLang="zh-CN" sz="2400" dirty="0" smtClean="0">
                <a:latin typeface="Helvetica"/>
              </a:rPr>
              <a:t>The narrator and Rob make a deal: the exchange of a leather jacket for Polly.</a:t>
            </a:r>
          </a:p>
          <a:p>
            <a:pPr marL="457200" indent="-457200" algn="just">
              <a:lnSpc>
                <a:spcPct val="150000"/>
              </a:lnSpc>
              <a:buAutoNum type="arabicPeriod"/>
              <a:defRPr/>
            </a:pPr>
            <a:r>
              <a:rPr lang="en-US" altLang="zh-CN" sz="2400" dirty="0" smtClean="0">
                <a:latin typeface="Helvetica"/>
              </a:rPr>
              <a:t>Why does the narrator want to have Polly as his girlfriend?</a:t>
            </a:r>
          </a:p>
          <a:p>
            <a:pPr marL="457200" indent="-457200" algn="just">
              <a:lnSpc>
                <a:spcPct val="150000"/>
              </a:lnSpc>
              <a:buAutoNum type="arabicPeriod"/>
              <a:defRPr/>
            </a:pPr>
            <a:r>
              <a:rPr lang="en-US" altLang="zh-CN" sz="2400" dirty="0" smtClean="0">
                <a:latin typeface="Helvetica"/>
              </a:rPr>
              <a:t>Polly needs to be made more intelligent.</a:t>
            </a:r>
            <a:endParaRPr lang="zh-CN" altLang="en-US" sz="2400" dirty="0">
              <a:latin typeface="Helvetica"/>
            </a:endParaRPr>
          </a:p>
        </p:txBody>
      </p:sp>
      <p:sp>
        <p:nvSpPr>
          <p:cNvPr id="18" name="圆角矩形 17"/>
          <p:cNvSpPr/>
          <p:nvPr/>
        </p:nvSpPr>
        <p:spPr>
          <a:xfrm>
            <a:off x="196483" y="2071678"/>
            <a:ext cx="8590359" cy="4108483"/>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右箭头 22">
            <a:hlinkClick r:id="" action="ppaction://hlinkshowjump?jump=nextslide"/>
          </p:cNvPr>
          <p:cNvSpPr/>
          <p:nvPr/>
        </p:nvSpPr>
        <p:spPr>
          <a:xfrm>
            <a:off x="6986642" y="6180161"/>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25" name="Picture 2" descr="E:\新视野\400_F_63459409_WrqNQgC3su8SnXaNEvGVxZu46Q44OFck.jp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l="15968" r="21032" b="2701"/>
          <a:stretch/>
        </p:blipFill>
        <p:spPr bwMode="auto">
          <a:xfrm>
            <a:off x="7683767" y="3418411"/>
            <a:ext cx="1115615" cy="1722986"/>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10800000">
            <a:off x="-3904" y="62294"/>
            <a:ext cx="3779912"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TextBox 9"/>
          <p:cNvSpPr txBox="1"/>
          <p:nvPr/>
        </p:nvSpPr>
        <p:spPr>
          <a:xfrm>
            <a:off x="196483" y="599998"/>
            <a:ext cx="3481433" cy="400110"/>
          </a:xfrm>
          <a:prstGeom prst="rect">
            <a:avLst/>
          </a:prstGeom>
          <a:noFill/>
        </p:spPr>
        <p:txBody>
          <a:bodyPr wrap="square" rtlCol="0">
            <a:spAutoFit/>
          </a:bodyPr>
          <a:lstStyle/>
          <a:p>
            <a:r>
              <a:rPr lang="en-US" altLang="zh-CN" sz="2000" b="1" dirty="0" smtClean="0">
                <a:solidFill>
                  <a:schemeClr val="bg1"/>
                </a:solidFill>
                <a:effectLst>
                  <a:outerShdw blurRad="38100" dist="38100" dir="2700000" algn="tl">
                    <a:srgbClr val="000000">
                      <a:alpha val="43137"/>
                    </a:srgbClr>
                  </a:outerShdw>
                </a:effectLst>
                <a:latin typeface="Comic Sans MS" pitchFamily="66" charset="0"/>
              </a:rPr>
              <a:t>Oral Reproduction</a:t>
            </a:r>
            <a:endParaRPr lang="zh-CN" altLang="en-US" sz="2000" b="1" dirty="0">
              <a:solidFill>
                <a:schemeClr val="bg1"/>
              </a:solidFill>
              <a:effectLst>
                <a:outerShdw blurRad="38100" dist="38100" dir="2700000" algn="tl">
                  <a:srgbClr val="000000">
                    <a:alpha val="43137"/>
                  </a:srgbClr>
                </a:outerShdw>
              </a:effectLst>
              <a:latin typeface="Comic Sans MS" pitchFamily="66" charset="0"/>
            </a:endParaRPr>
          </a:p>
        </p:txBody>
      </p:sp>
      <p:sp>
        <p:nvSpPr>
          <p:cNvPr id="11" name="TextBox 10"/>
          <p:cNvSpPr txBox="1"/>
          <p:nvPr/>
        </p:nvSpPr>
        <p:spPr>
          <a:xfrm>
            <a:off x="3963668" y="620688"/>
            <a:ext cx="3537290" cy="461665"/>
          </a:xfrm>
          <a:prstGeom prst="rect">
            <a:avLst/>
          </a:prstGeom>
          <a:noFill/>
        </p:spPr>
        <p:txBody>
          <a:bodyPr wrap="square" rtlCol="0">
            <a:spAutoFit/>
          </a:bodyPr>
          <a:lstStyle/>
          <a:p>
            <a:r>
              <a:rPr lang="en-US" altLang="zh-CN" sz="2400" b="1" dirty="0" smtClean="0">
                <a:solidFill>
                  <a:srgbClr val="FF6600"/>
                </a:solidFill>
                <a:latin typeface="Helvetica" pitchFamily="34" charset="0"/>
                <a:ea typeface="楷体_GB2312" pitchFamily="49" charset="-122"/>
              </a:rPr>
              <a:t>Story Retelling</a:t>
            </a:r>
            <a:endParaRPr lang="zh-CN" altLang="en-US" sz="2400" b="1" dirty="0">
              <a:solidFill>
                <a:srgbClr val="FF6600"/>
              </a:solidFill>
              <a:latin typeface="Helvetica" pitchFamily="34" charset="0"/>
              <a:ea typeface="楷体_GB2312" pitchFamily="49" charset="-122"/>
            </a:endParaRPr>
          </a:p>
        </p:txBody>
      </p:sp>
    </p:spTree>
    <p:extLst>
      <p:ext uri="{BB962C8B-B14F-4D97-AF65-F5344CB8AC3E}">
        <p14:creationId xmlns:p14="http://schemas.microsoft.com/office/powerpoint/2010/main" xmlns="" val="254111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2"/>
          <p:cNvSpPr txBox="1">
            <a:spLocks noChangeArrowheads="1"/>
          </p:cNvSpPr>
          <p:nvPr/>
        </p:nvSpPr>
        <p:spPr bwMode="auto">
          <a:xfrm>
            <a:off x="323528" y="908720"/>
            <a:ext cx="8559452" cy="5743111"/>
          </a:xfrm>
          <a:prstGeom prst="rect">
            <a:avLst/>
          </a:prstGeom>
          <a:noFill/>
          <a:ln w="9525">
            <a:noFill/>
            <a:miter lim="800000"/>
            <a:headEnd/>
            <a:tailEnd/>
          </a:ln>
        </p:spPr>
        <p:txBody>
          <a:bodyPr wrap="square">
            <a:spAutoFit/>
          </a:bodyPr>
          <a:lstStyle/>
          <a:p>
            <a:pPr algn="just"/>
            <a:endParaRPr lang="en-US" sz="2400" dirty="0"/>
          </a:p>
          <a:p>
            <a:pPr algn="just">
              <a:lnSpc>
                <a:spcPct val="110000"/>
              </a:lnSpc>
            </a:pPr>
            <a:r>
              <a:rPr lang="en-US" sz="2400" u="sng" dirty="0" smtClean="0">
                <a:latin typeface="Helvetica"/>
                <a:ea typeface="楷体_GB2312" pitchFamily="49" charset="-122"/>
              </a:rPr>
              <a:t>      </a:t>
            </a:r>
            <a:r>
              <a:rPr lang="en-US" sz="2400" dirty="0" smtClean="0">
                <a:latin typeface="Helvetica"/>
                <a:ea typeface="楷体_GB2312" pitchFamily="49" charset="-122"/>
              </a:rPr>
              <a:t> 1</a:t>
            </a:r>
            <a:r>
              <a:rPr lang="en-US" sz="2400" dirty="0">
                <a:latin typeface="Helvetica"/>
                <a:ea typeface="楷体_GB2312" pitchFamily="49" charset="-122"/>
              </a:rPr>
              <a:t>.</a:t>
            </a:r>
            <a:r>
              <a:rPr lang="en-US" sz="2400" dirty="0" smtClean="0">
                <a:latin typeface="Helvetica"/>
                <a:ea typeface="楷体_GB2312" pitchFamily="49" charset="-122"/>
              </a:rPr>
              <a:t> </a:t>
            </a:r>
            <a:r>
              <a:rPr lang="en-US" sz="2400" dirty="0">
                <a:latin typeface="Helvetica"/>
                <a:ea typeface="楷体_GB2312" pitchFamily="49" charset="-122"/>
              </a:rPr>
              <a:t>All odd numbers are integers (</a:t>
            </a:r>
            <a:r>
              <a:rPr lang="zh-CN" altLang="en-US" sz="2400" dirty="0">
                <a:latin typeface="Helvetica"/>
                <a:ea typeface="楷体_GB2312" pitchFamily="49" charset="-122"/>
              </a:rPr>
              <a:t>整数</a:t>
            </a:r>
            <a:r>
              <a:rPr lang="en-US" altLang="zh-CN" sz="2400" dirty="0">
                <a:latin typeface="Helvetica"/>
                <a:ea typeface="楷体_GB2312" pitchFamily="49" charset="-122"/>
              </a:rPr>
              <a:t>). </a:t>
            </a:r>
            <a:r>
              <a:rPr lang="en-US" sz="2400" dirty="0">
                <a:latin typeface="Helvetica"/>
                <a:ea typeface="楷体_GB2312" pitchFamily="49" charset="-122"/>
              </a:rPr>
              <a:t>All even numbers </a:t>
            </a:r>
            <a:endParaRPr lang="en-US" sz="2400" dirty="0" smtClean="0">
              <a:latin typeface="Helvetica"/>
              <a:ea typeface="楷体_GB2312" pitchFamily="49" charset="-122"/>
            </a:endParaRPr>
          </a:p>
          <a:p>
            <a:pPr algn="just">
              <a:lnSpc>
                <a:spcPct val="110000"/>
              </a:lnSpc>
            </a:pPr>
            <a:r>
              <a:rPr lang="en-US" sz="2400" dirty="0" smtClean="0">
                <a:latin typeface="Helvetica"/>
                <a:ea typeface="楷体_GB2312" pitchFamily="49" charset="-122"/>
              </a:rPr>
              <a:t>	are </a:t>
            </a:r>
            <a:r>
              <a:rPr lang="en-US" sz="2400" dirty="0">
                <a:latin typeface="Helvetica"/>
                <a:ea typeface="楷体_GB2312" pitchFamily="49" charset="-122"/>
              </a:rPr>
              <a:t>integers. Therefore, all odd numbers are even </a:t>
            </a:r>
            <a:r>
              <a:rPr lang="en-US" sz="2400" dirty="0" smtClean="0">
                <a:latin typeface="Helvetica"/>
                <a:ea typeface="楷体_GB2312" pitchFamily="49" charset="-122"/>
              </a:rPr>
              <a:t>  </a:t>
            </a:r>
          </a:p>
          <a:p>
            <a:pPr algn="just">
              <a:lnSpc>
                <a:spcPct val="110000"/>
              </a:lnSpc>
            </a:pPr>
            <a:r>
              <a:rPr lang="en-US" sz="2400" dirty="0" smtClean="0">
                <a:latin typeface="Helvetica"/>
                <a:ea typeface="楷体_GB2312" pitchFamily="49" charset="-122"/>
              </a:rPr>
              <a:t>	numbers</a:t>
            </a:r>
            <a:r>
              <a:rPr lang="en-US" sz="2400" dirty="0">
                <a:latin typeface="Helvetica"/>
                <a:ea typeface="楷体_GB2312" pitchFamily="49" charset="-122"/>
              </a:rPr>
              <a:t>.</a:t>
            </a:r>
          </a:p>
          <a:p>
            <a:pPr algn="just">
              <a:lnSpc>
                <a:spcPct val="110000"/>
              </a:lnSpc>
            </a:pPr>
            <a:r>
              <a:rPr lang="en-US" sz="2400" u="sng" dirty="0">
                <a:latin typeface="Helvetica"/>
                <a:ea typeface="楷体_GB2312" pitchFamily="49" charset="-122"/>
              </a:rPr>
              <a:t> </a:t>
            </a:r>
            <a:r>
              <a:rPr lang="en-US" sz="2400" u="sng" dirty="0" smtClean="0">
                <a:latin typeface="Helvetica"/>
                <a:ea typeface="楷体_GB2312" pitchFamily="49" charset="-122"/>
              </a:rPr>
              <a:t>     </a:t>
            </a:r>
            <a:r>
              <a:rPr lang="en-US" sz="2400" dirty="0" smtClean="0">
                <a:latin typeface="Helvetica"/>
                <a:ea typeface="楷体_GB2312" pitchFamily="49" charset="-122"/>
              </a:rPr>
              <a:t> 2. There </a:t>
            </a:r>
            <a:r>
              <a:rPr lang="en-US" sz="2400" dirty="0">
                <a:latin typeface="Helvetica"/>
                <a:ea typeface="楷体_GB2312" pitchFamily="49" charset="-122"/>
              </a:rPr>
              <a:t>are no dancers that aren’t slim and no singers </a:t>
            </a:r>
            <a:endParaRPr lang="en-US" sz="2400" dirty="0" smtClean="0">
              <a:latin typeface="Helvetica"/>
              <a:ea typeface="楷体_GB2312" pitchFamily="49" charset="-122"/>
            </a:endParaRPr>
          </a:p>
          <a:p>
            <a:pPr algn="just">
              <a:lnSpc>
                <a:spcPct val="110000"/>
              </a:lnSpc>
            </a:pPr>
            <a:r>
              <a:rPr lang="en-US" sz="2400" dirty="0">
                <a:latin typeface="Helvetica"/>
                <a:ea typeface="楷体_GB2312" pitchFamily="49" charset="-122"/>
              </a:rPr>
              <a:t>	</a:t>
            </a:r>
            <a:r>
              <a:rPr lang="en-US" sz="2400" dirty="0" smtClean="0">
                <a:latin typeface="Helvetica"/>
                <a:ea typeface="楷体_GB2312" pitchFamily="49" charset="-122"/>
              </a:rPr>
              <a:t>that </a:t>
            </a:r>
            <a:r>
              <a:rPr lang="en-US" sz="2400" dirty="0">
                <a:latin typeface="Helvetica"/>
                <a:ea typeface="楷体_GB2312" pitchFamily="49" charset="-122"/>
              </a:rPr>
              <a:t>aren’t dancers. Therefore, all singers are slim. </a:t>
            </a:r>
          </a:p>
          <a:p>
            <a:pPr algn="just">
              <a:lnSpc>
                <a:spcPct val="110000"/>
              </a:lnSpc>
            </a:pPr>
            <a:r>
              <a:rPr lang="en-US" sz="2400" u="sng" dirty="0">
                <a:latin typeface="Helvetica"/>
                <a:ea typeface="楷体_GB2312" pitchFamily="49" charset="-122"/>
              </a:rPr>
              <a:t> </a:t>
            </a:r>
            <a:r>
              <a:rPr lang="en-US" sz="2400" u="sng" dirty="0" smtClean="0">
                <a:latin typeface="Helvetica"/>
                <a:ea typeface="楷体_GB2312" pitchFamily="49" charset="-122"/>
              </a:rPr>
              <a:t>     </a:t>
            </a:r>
            <a:r>
              <a:rPr lang="en-US" sz="2400" dirty="0" smtClean="0">
                <a:latin typeface="Helvetica"/>
                <a:ea typeface="楷体_GB2312" pitchFamily="49" charset="-122"/>
              </a:rPr>
              <a:t> 3. A </a:t>
            </a:r>
            <a:r>
              <a:rPr lang="en-US" sz="2400" dirty="0">
                <a:latin typeface="Helvetica"/>
                <a:ea typeface="楷体_GB2312" pitchFamily="49" charset="-122"/>
              </a:rPr>
              <a:t>toothpick (</a:t>
            </a:r>
            <a:r>
              <a:rPr lang="zh-CN" altLang="en-US" sz="2400" dirty="0">
                <a:latin typeface="Helvetica"/>
                <a:ea typeface="楷体_GB2312" pitchFamily="49" charset="-122"/>
              </a:rPr>
              <a:t>牙签</a:t>
            </a:r>
            <a:r>
              <a:rPr lang="en-US" altLang="zh-CN" sz="2400" dirty="0">
                <a:latin typeface="Helvetica"/>
                <a:ea typeface="楷体_GB2312" pitchFamily="49" charset="-122"/>
              </a:rPr>
              <a:t>) </a:t>
            </a:r>
            <a:r>
              <a:rPr lang="en-US" sz="2400" dirty="0">
                <a:latin typeface="Helvetica"/>
                <a:ea typeface="楷体_GB2312" pitchFamily="49" charset="-122"/>
              </a:rPr>
              <a:t>is useful. Useful things are valuable. </a:t>
            </a:r>
            <a:endParaRPr lang="en-US" sz="2400" dirty="0" smtClean="0">
              <a:latin typeface="Helvetica"/>
              <a:ea typeface="楷体_GB2312" pitchFamily="49" charset="-122"/>
            </a:endParaRPr>
          </a:p>
          <a:p>
            <a:pPr algn="just">
              <a:lnSpc>
                <a:spcPct val="110000"/>
              </a:lnSpc>
            </a:pPr>
            <a:r>
              <a:rPr lang="en-US" sz="2400" dirty="0">
                <a:latin typeface="Helvetica"/>
                <a:ea typeface="楷体_GB2312" pitchFamily="49" charset="-122"/>
              </a:rPr>
              <a:t> </a:t>
            </a:r>
            <a:r>
              <a:rPr lang="en-US" sz="2400" dirty="0" smtClean="0">
                <a:latin typeface="Helvetica"/>
                <a:ea typeface="楷体_GB2312" pitchFamily="49" charset="-122"/>
              </a:rPr>
              <a:t>          Therefore</a:t>
            </a:r>
            <a:r>
              <a:rPr lang="en-US" sz="2400" dirty="0">
                <a:latin typeface="Helvetica"/>
                <a:ea typeface="楷体_GB2312" pitchFamily="49" charset="-122"/>
              </a:rPr>
              <a:t>, a toothpick is valuable.</a:t>
            </a:r>
          </a:p>
          <a:p>
            <a:pPr algn="just">
              <a:lnSpc>
                <a:spcPct val="110000"/>
              </a:lnSpc>
            </a:pPr>
            <a:r>
              <a:rPr lang="en-US" sz="2400" u="sng" dirty="0">
                <a:latin typeface="Helvetica"/>
                <a:ea typeface="楷体_GB2312" pitchFamily="49" charset="-122"/>
              </a:rPr>
              <a:t> </a:t>
            </a:r>
            <a:r>
              <a:rPr lang="en-US" sz="2400" u="sng" dirty="0" smtClean="0">
                <a:latin typeface="Helvetica"/>
                <a:ea typeface="楷体_GB2312" pitchFamily="49" charset="-122"/>
              </a:rPr>
              <a:t>     </a:t>
            </a:r>
            <a:r>
              <a:rPr lang="en-US" sz="2400" dirty="0" smtClean="0">
                <a:latin typeface="Helvetica"/>
                <a:ea typeface="楷体_GB2312" pitchFamily="49" charset="-122"/>
              </a:rPr>
              <a:t> 4. </a:t>
            </a:r>
            <a:r>
              <a:rPr lang="en-US" sz="2400" dirty="0">
                <a:latin typeface="Helvetica"/>
                <a:ea typeface="楷体_GB2312" pitchFamily="49" charset="-122"/>
              </a:rPr>
              <a:t>Three pencils cost the same as two erasers. Four </a:t>
            </a:r>
            <a:endParaRPr lang="en-US" sz="2400" dirty="0" smtClean="0">
              <a:latin typeface="Helvetica"/>
              <a:ea typeface="楷体_GB2312" pitchFamily="49" charset="-122"/>
            </a:endParaRPr>
          </a:p>
          <a:p>
            <a:pPr algn="just">
              <a:lnSpc>
                <a:spcPct val="110000"/>
              </a:lnSpc>
            </a:pPr>
            <a:r>
              <a:rPr lang="en-US" sz="2400" dirty="0">
                <a:latin typeface="Helvetica"/>
                <a:ea typeface="楷体_GB2312" pitchFamily="49" charset="-122"/>
              </a:rPr>
              <a:t> </a:t>
            </a:r>
            <a:r>
              <a:rPr lang="en-US" sz="2400" dirty="0" smtClean="0">
                <a:latin typeface="Helvetica"/>
                <a:ea typeface="楷体_GB2312" pitchFamily="49" charset="-122"/>
              </a:rPr>
              <a:t>          erasers </a:t>
            </a:r>
            <a:r>
              <a:rPr lang="en-US" sz="2400" dirty="0">
                <a:latin typeface="Helvetica"/>
                <a:ea typeface="楷体_GB2312" pitchFamily="49" charset="-122"/>
              </a:rPr>
              <a:t>cost the same as one ruler. Therefore, pencils </a:t>
            </a:r>
            <a:endParaRPr lang="en-US" sz="2400" dirty="0" smtClean="0">
              <a:latin typeface="Helvetica"/>
              <a:ea typeface="楷体_GB2312" pitchFamily="49" charset="-122"/>
            </a:endParaRPr>
          </a:p>
          <a:p>
            <a:pPr algn="just">
              <a:lnSpc>
                <a:spcPct val="110000"/>
              </a:lnSpc>
            </a:pPr>
            <a:r>
              <a:rPr lang="en-US" sz="2400" dirty="0">
                <a:latin typeface="Helvetica"/>
                <a:ea typeface="楷体_GB2312" pitchFamily="49" charset="-122"/>
              </a:rPr>
              <a:t> </a:t>
            </a:r>
            <a:r>
              <a:rPr lang="en-US" sz="2400" dirty="0" smtClean="0">
                <a:latin typeface="Helvetica"/>
                <a:ea typeface="楷体_GB2312" pitchFamily="49" charset="-122"/>
              </a:rPr>
              <a:t>          are </a:t>
            </a:r>
            <a:r>
              <a:rPr lang="en-US" sz="2400" dirty="0">
                <a:latin typeface="Helvetica"/>
                <a:ea typeface="楷体_GB2312" pitchFamily="49" charset="-122"/>
              </a:rPr>
              <a:t>more expensive than rulers</a:t>
            </a:r>
            <a:r>
              <a:rPr lang="en-US" sz="2400" dirty="0" smtClean="0">
                <a:latin typeface="Helvetica"/>
                <a:ea typeface="楷体_GB2312" pitchFamily="49" charset="-122"/>
              </a:rPr>
              <a:t>.</a:t>
            </a:r>
          </a:p>
          <a:p>
            <a:pPr algn="just">
              <a:lnSpc>
                <a:spcPct val="110000"/>
              </a:lnSpc>
            </a:pPr>
            <a:r>
              <a:rPr lang="en-US" sz="2400" u="sng" dirty="0" smtClean="0">
                <a:latin typeface="Helvetica"/>
                <a:ea typeface="楷体_GB2312" pitchFamily="49" charset="-122"/>
              </a:rPr>
              <a:t>      </a:t>
            </a:r>
            <a:r>
              <a:rPr lang="en-US" sz="2400" dirty="0" smtClean="0">
                <a:latin typeface="Helvetica"/>
                <a:ea typeface="楷体_GB2312" pitchFamily="49" charset="-122"/>
              </a:rPr>
              <a:t> 5</a:t>
            </a:r>
            <a:r>
              <a:rPr lang="en-US" sz="2400" dirty="0">
                <a:latin typeface="Helvetica"/>
                <a:ea typeface="楷体_GB2312" pitchFamily="49" charset="-122"/>
              </a:rPr>
              <a:t>. Class A has a higher enrollment than Class B. Class  </a:t>
            </a:r>
          </a:p>
          <a:p>
            <a:pPr algn="just">
              <a:lnSpc>
                <a:spcPct val="110000"/>
              </a:lnSpc>
            </a:pPr>
            <a:r>
              <a:rPr lang="en-US" sz="2400" dirty="0">
                <a:latin typeface="Helvetica"/>
                <a:ea typeface="楷体_GB2312" pitchFamily="49" charset="-122"/>
              </a:rPr>
              <a:t>           C has a lower enrollment than Class B. Therefore, </a:t>
            </a:r>
          </a:p>
          <a:p>
            <a:pPr algn="just">
              <a:lnSpc>
                <a:spcPct val="110000"/>
              </a:lnSpc>
            </a:pPr>
            <a:r>
              <a:rPr lang="en-US" sz="2400" dirty="0">
                <a:latin typeface="Helvetica"/>
                <a:ea typeface="楷体_GB2312" pitchFamily="49" charset="-122"/>
              </a:rPr>
              <a:t>           Class A has a lower enrollment than Class C.</a:t>
            </a:r>
          </a:p>
        </p:txBody>
      </p:sp>
      <p:pic>
        <p:nvPicPr>
          <p:cNvPr id="14" name="Picture 3"/>
          <p:cNvPicPr>
            <a:picLocks noChangeAspect="1" noChangeArrowheads="1"/>
          </p:cNvPicPr>
          <p:nvPr/>
        </p:nvPicPr>
        <p:blipFill>
          <a:blip r:embed="rId3" cstate="print"/>
          <a:srcRect/>
          <a:stretch>
            <a:fillRect/>
          </a:stretch>
        </p:blipFill>
        <p:spPr bwMode="auto">
          <a:xfrm>
            <a:off x="-7938" y="9525"/>
            <a:ext cx="4645026" cy="1187450"/>
          </a:xfrm>
          <a:prstGeom prst="rect">
            <a:avLst/>
          </a:prstGeom>
          <a:noFill/>
          <a:ln w="9525">
            <a:noFill/>
            <a:miter lim="800000"/>
            <a:headEnd/>
            <a:tailEnd/>
          </a:ln>
        </p:spPr>
      </p:pic>
      <p:sp>
        <p:nvSpPr>
          <p:cNvPr id="16" name="TextBox 15"/>
          <p:cNvSpPr txBox="1"/>
          <p:nvPr/>
        </p:nvSpPr>
        <p:spPr>
          <a:xfrm>
            <a:off x="666750" y="333375"/>
            <a:ext cx="3481388" cy="400050"/>
          </a:xfrm>
          <a:prstGeom prst="rect">
            <a:avLst/>
          </a:prstGeom>
          <a:noFill/>
        </p:spPr>
        <p:txBody>
          <a:bodyPr>
            <a:spAutoFit/>
          </a:bodyPr>
          <a:lstStyle/>
          <a:p>
            <a:pPr fontAlgn="auto">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Comic Sans MS" pitchFamily="66" charset="0"/>
                <a:ea typeface="+mn-ea"/>
              </a:rPr>
              <a:t>Pre-reading Activities</a:t>
            </a:r>
            <a:endParaRPr lang="zh-CN" altLang="en-US" sz="2000" b="1" dirty="0">
              <a:solidFill>
                <a:schemeClr val="bg1"/>
              </a:solidFill>
              <a:effectLst>
                <a:outerShdw blurRad="38100" dist="38100" dir="2700000" algn="tl">
                  <a:srgbClr val="000000">
                    <a:alpha val="43137"/>
                  </a:srgbClr>
                </a:outerShdw>
              </a:effectLst>
              <a:latin typeface="Comic Sans MS" pitchFamily="66" charset="0"/>
              <a:ea typeface="+mn-ea"/>
            </a:endParaRPr>
          </a:p>
        </p:txBody>
      </p:sp>
      <p:sp>
        <p:nvSpPr>
          <p:cNvPr id="6" name="矩形 5"/>
          <p:cNvSpPr/>
          <p:nvPr/>
        </p:nvSpPr>
        <p:spPr>
          <a:xfrm>
            <a:off x="4639547" y="427644"/>
            <a:ext cx="4075857" cy="522451"/>
          </a:xfrm>
          <a:prstGeom prst="rect">
            <a:avLst/>
          </a:prstGeom>
        </p:spPr>
        <p:txBody>
          <a:bodyPr wrap="square">
            <a:spAutoFit/>
          </a:bodyPr>
          <a:lstStyle/>
          <a:p>
            <a:pPr algn="just">
              <a:lnSpc>
                <a:spcPct val="130000"/>
              </a:lnSpc>
              <a:defRPr/>
            </a:pPr>
            <a:r>
              <a:rPr lang="en-US" altLang="zh-CN" sz="2400" b="1" dirty="0" smtClean="0">
                <a:solidFill>
                  <a:srgbClr val="0070C0"/>
                </a:solidFill>
                <a:latin typeface="Helvetica"/>
                <a:ea typeface="Helvetica Neue"/>
                <a:cs typeface="Helvetica Neue"/>
              </a:rPr>
              <a:t>True or False</a:t>
            </a:r>
            <a:endParaRPr lang="zh-CN" altLang="en-US" sz="2400" b="1" dirty="0" smtClean="0">
              <a:solidFill>
                <a:srgbClr val="0070C0"/>
              </a:solidFill>
              <a:latin typeface="Helvetica"/>
              <a:ea typeface="Helvetica Neue"/>
              <a:cs typeface="Helvetica Neue"/>
            </a:endParaRPr>
          </a:p>
        </p:txBody>
      </p:sp>
      <p:sp>
        <p:nvSpPr>
          <p:cNvPr id="2" name="TextBox 1"/>
          <p:cNvSpPr txBox="1"/>
          <p:nvPr/>
        </p:nvSpPr>
        <p:spPr>
          <a:xfrm>
            <a:off x="492052" y="1268760"/>
            <a:ext cx="504056" cy="461665"/>
          </a:xfrm>
          <a:prstGeom prst="rect">
            <a:avLst/>
          </a:prstGeom>
          <a:noFill/>
        </p:spPr>
        <p:txBody>
          <a:bodyPr wrap="square" rtlCol="0">
            <a:spAutoFit/>
          </a:bodyPr>
          <a:lstStyle/>
          <a:p>
            <a:r>
              <a:rPr lang="en-US" sz="2400" b="1" dirty="0">
                <a:solidFill>
                  <a:srgbClr val="0070C0"/>
                </a:solidFill>
                <a:latin typeface="Helvetica"/>
                <a:ea typeface="楷体_GB2312" pitchFamily="49" charset="-122"/>
              </a:rPr>
              <a:t>F</a:t>
            </a:r>
          </a:p>
        </p:txBody>
      </p:sp>
      <p:sp>
        <p:nvSpPr>
          <p:cNvPr id="8" name="TextBox 7"/>
          <p:cNvSpPr txBox="1"/>
          <p:nvPr/>
        </p:nvSpPr>
        <p:spPr>
          <a:xfrm>
            <a:off x="492052" y="2492896"/>
            <a:ext cx="504056" cy="461665"/>
          </a:xfrm>
          <a:prstGeom prst="rect">
            <a:avLst/>
          </a:prstGeom>
          <a:noFill/>
        </p:spPr>
        <p:txBody>
          <a:bodyPr wrap="square" rtlCol="0">
            <a:spAutoFit/>
          </a:bodyPr>
          <a:lstStyle/>
          <a:p>
            <a:r>
              <a:rPr lang="en-US" sz="2400" b="1" dirty="0" smtClean="0">
                <a:solidFill>
                  <a:srgbClr val="0070C0"/>
                </a:solidFill>
                <a:latin typeface="Helvetica"/>
                <a:ea typeface="楷体_GB2312" pitchFamily="49" charset="-122"/>
              </a:rPr>
              <a:t>T</a:t>
            </a:r>
            <a:endParaRPr lang="en-US" sz="2400" b="1" dirty="0">
              <a:solidFill>
                <a:srgbClr val="0070C0"/>
              </a:solidFill>
              <a:latin typeface="Helvetica"/>
              <a:ea typeface="楷体_GB2312" pitchFamily="49" charset="-122"/>
            </a:endParaRPr>
          </a:p>
        </p:txBody>
      </p:sp>
      <p:sp>
        <p:nvSpPr>
          <p:cNvPr id="9" name="TextBox 8"/>
          <p:cNvSpPr txBox="1"/>
          <p:nvPr/>
        </p:nvSpPr>
        <p:spPr>
          <a:xfrm>
            <a:off x="492052" y="3300876"/>
            <a:ext cx="504056" cy="461665"/>
          </a:xfrm>
          <a:prstGeom prst="rect">
            <a:avLst/>
          </a:prstGeom>
          <a:noFill/>
        </p:spPr>
        <p:txBody>
          <a:bodyPr wrap="square" rtlCol="0">
            <a:spAutoFit/>
          </a:bodyPr>
          <a:lstStyle/>
          <a:p>
            <a:r>
              <a:rPr lang="en-US" sz="2400" b="1" dirty="0" smtClean="0">
                <a:solidFill>
                  <a:srgbClr val="0070C0"/>
                </a:solidFill>
                <a:latin typeface="Helvetica"/>
                <a:ea typeface="楷体_GB2312" pitchFamily="49" charset="-122"/>
              </a:rPr>
              <a:t>T</a:t>
            </a:r>
            <a:endParaRPr lang="en-US" sz="2400" b="1" dirty="0">
              <a:solidFill>
                <a:srgbClr val="0070C0"/>
              </a:solidFill>
              <a:latin typeface="Helvetica"/>
              <a:ea typeface="楷体_GB2312" pitchFamily="49" charset="-122"/>
            </a:endParaRPr>
          </a:p>
        </p:txBody>
      </p:sp>
      <p:sp>
        <p:nvSpPr>
          <p:cNvPr id="11" name="TextBox 10"/>
          <p:cNvSpPr txBox="1"/>
          <p:nvPr/>
        </p:nvSpPr>
        <p:spPr>
          <a:xfrm>
            <a:off x="492052" y="4083838"/>
            <a:ext cx="504056" cy="461665"/>
          </a:xfrm>
          <a:prstGeom prst="rect">
            <a:avLst/>
          </a:prstGeom>
          <a:noFill/>
        </p:spPr>
        <p:txBody>
          <a:bodyPr wrap="square" rtlCol="0">
            <a:spAutoFit/>
          </a:bodyPr>
          <a:lstStyle/>
          <a:p>
            <a:r>
              <a:rPr lang="en-US" sz="2400" b="1" dirty="0">
                <a:solidFill>
                  <a:srgbClr val="0070C0"/>
                </a:solidFill>
                <a:latin typeface="Helvetica"/>
                <a:ea typeface="楷体_GB2312" pitchFamily="49" charset="-122"/>
              </a:rPr>
              <a:t>F</a:t>
            </a:r>
          </a:p>
        </p:txBody>
      </p:sp>
      <p:sp>
        <p:nvSpPr>
          <p:cNvPr id="12" name="TextBox 11"/>
          <p:cNvSpPr txBox="1"/>
          <p:nvPr/>
        </p:nvSpPr>
        <p:spPr>
          <a:xfrm>
            <a:off x="492052" y="5301208"/>
            <a:ext cx="504056" cy="461665"/>
          </a:xfrm>
          <a:prstGeom prst="rect">
            <a:avLst/>
          </a:prstGeom>
          <a:noFill/>
        </p:spPr>
        <p:txBody>
          <a:bodyPr wrap="square" rtlCol="0">
            <a:spAutoFit/>
          </a:bodyPr>
          <a:lstStyle/>
          <a:p>
            <a:r>
              <a:rPr lang="en-US" sz="2400" b="1" dirty="0">
                <a:solidFill>
                  <a:srgbClr val="0070C0"/>
                </a:solidFill>
                <a:latin typeface="Helvetica"/>
                <a:ea typeface="楷体_GB2312" pitchFamily="49" charset="-122"/>
              </a:rPr>
              <a:t>F</a:t>
            </a:r>
          </a:p>
        </p:txBody>
      </p:sp>
    </p:spTree>
    <p:extLst>
      <p:ext uri="{BB962C8B-B14F-4D97-AF65-F5344CB8AC3E}">
        <p14:creationId xmlns:p14="http://schemas.microsoft.com/office/powerpoint/2010/main" xmlns="" val="2111290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11" grpId="0"/>
      <p:bldP spid="1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1"/>
          <p:cNvSpPr>
            <a:spLocks noChangeArrowheads="1"/>
          </p:cNvSpPr>
          <p:nvPr/>
        </p:nvSpPr>
        <p:spPr bwMode="auto">
          <a:xfrm>
            <a:off x="535350" y="1293483"/>
            <a:ext cx="5608275" cy="492443"/>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lvl="0">
              <a:defRPr/>
            </a:pPr>
            <a:r>
              <a:rPr kumimoji="1" lang="en-US" altLang="zh-CN" sz="2600" b="1" i="1" kern="0" dirty="0" smtClean="0">
                <a:solidFill>
                  <a:schemeClr val="accent6">
                    <a:lumMod val="50000"/>
                  </a:schemeClr>
                </a:solidFill>
              </a:rPr>
              <a:t>You can follow the outline given below.</a:t>
            </a:r>
            <a:endParaRPr lang="zh-CN" altLang="en-US" sz="2600" b="1" i="1" kern="0" dirty="0" smtClean="0">
              <a:solidFill>
                <a:schemeClr val="accent6">
                  <a:lumMod val="50000"/>
                </a:schemeClr>
              </a:solidFill>
            </a:endParaRPr>
          </a:p>
        </p:txBody>
      </p:sp>
      <p:grpSp>
        <p:nvGrpSpPr>
          <p:cNvPr id="18" name="组合 17"/>
          <p:cNvGrpSpPr/>
          <p:nvPr/>
        </p:nvGrpSpPr>
        <p:grpSpPr>
          <a:xfrm>
            <a:off x="323528" y="1706014"/>
            <a:ext cx="8479973" cy="4474147"/>
            <a:chOff x="196483" y="1706014"/>
            <a:chExt cx="8590359" cy="4474147"/>
          </a:xfrm>
        </p:grpSpPr>
        <p:sp>
          <p:nvSpPr>
            <p:cNvPr id="28" name="圆角矩形 27"/>
            <p:cNvSpPr/>
            <p:nvPr/>
          </p:nvSpPr>
          <p:spPr>
            <a:xfrm>
              <a:off x="196483" y="2071678"/>
              <a:ext cx="8590359" cy="4108483"/>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Picture 2" descr="E:\新视野\400_F_63459409_WrqNQgC3su8SnXaNEvGVxZu46Q44OFck.jp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l="15968" r="21032" b="2701"/>
            <a:stretch/>
          </p:blipFill>
          <p:spPr bwMode="auto">
            <a:xfrm>
              <a:off x="7668344" y="1706014"/>
              <a:ext cx="1115615" cy="1722986"/>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2" name="矩形 21"/>
          <p:cNvSpPr/>
          <p:nvPr/>
        </p:nvSpPr>
        <p:spPr>
          <a:xfrm>
            <a:off x="395536" y="2204864"/>
            <a:ext cx="8438902" cy="3637919"/>
          </a:xfrm>
          <a:prstGeom prst="rect">
            <a:avLst/>
          </a:prstGeom>
        </p:spPr>
        <p:txBody>
          <a:bodyPr wrap="square">
            <a:spAutoFit/>
          </a:bodyPr>
          <a:lstStyle/>
          <a:p>
            <a:pPr marL="120650" indent="-120650" algn="just">
              <a:lnSpc>
                <a:spcPct val="120000"/>
              </a:lnSpc>
              <a:defRPr/>
            </a:pPr>
            <a:r>
              <a:rPr lang="en-US" altLang="zh-CN" sz="2400" b="1" dirty="0" smtClean="0">
                <a:solidFill>
                  <a:srgbClr val="FF6600"/>
                </a:solidFill>
                <a:latin typeface="Helvetica"/>
              </a:rPr>
              <a:t>Part II. Body (Development of the Story)</a:t>
            </a:r>
          </a:p>
          <a:p>
            <a:pPr marL="120650" indent="-120650" algn="just">
              <a:lnSpc>
                <a:spcPct val="120000"/>
              </a:lnSpc>
              <a:defRPr/>
            </a:pPr>
            <a:r>
              <a:rPr lang="en-US" altLang="zh-CN" sz="2400" dirty="0" smtClean="0">
                <a:latin typeface="Helvetica"/>
              </a:rPr>
              <a:t>1. The narrator begins to teach Polly logic in order to  </a:t>
            </a:r>
          </a:p>
          <a:p>
            <a:pPr marL="120650" indent="-120650" algn="just">
              <a:lnSpc>
                <a:spcPct val="120000"/>
              </a:lnSpc>
              <a:defRPr/>
            </a:pPr>
            <a:r>
              <a:rPr lang="en-US" altLang="zh-CN" sz="2400" dirty="0">
                <a:latin typeface="Helvetica"/>
              </a:rPr>
              <a:t> </a:t>
            </a:r>
            <a:r>
              <a:rPr lang="en-US" altLang="zh-CN" sz="2400" dirty="0" smtClean="0">
                <a:latin typeface="Helvetica"/>
              </a:rPr>
              <a:t>   make her intelligent.</a:t>
            </a:r>
          </a:p>
          <a:p>
            <a:pPr marL="120650" indent="-120650" algn="just">
              <a:lnSpc>
                <a:spcPct val="120000"/>
              </a:lnSpc>
              <a:defRPr/>
            </a:pPr>
            <a:r>
              <a:rPr lang="en-US" altLang="zh-CN" sz="2400" dirty="0" smtClean="0">
                <a:latin typeface="Helvetica"/>
              </a:rPr>
              <a:t>2. The first logical fallacy taught to Polly: </a:t>
            </a:r>
            <a:r>
              <a:rPr lang="en-US" altLang="zh-CN" sz="2400" dirty="0" err="1" smtClean="0">
                <a:latin typeface="Helvetica"/>
              </a:rPr>
              <a:t>Dicto</a:t>
            </a:r>
            <a:r>
              <a:rPr lang="en-US" altLang="zh-CN" sz="2400" dirty="0" smtClean="0">
                <a:latin typeface="Helvetica"/>
              </a:rPr>
              <a:t> </a:t>
            </a:r>
            <a:r>
              <a:rPr lang="en-US" altLang="zh-CN" sz="2400" dirty="0" err="1" smtClean="0">
                <a:latin typeface="Helvetica"/>
              </a:rPr>
              <a:t>Simpliciter</a:t>
            </a:r>
            <a:r>
              <a:rPr lang="en-US" altLang="zh-CN" sz="2400" dirty="0" smtClean="0">
                <a:latin typeface="Helvetica"/>
              </a:rPr>
              <a:t>.</a:t>
            </a:r>
          </a:p>
          <a:p>
            <a:pPr marL="120650" indent="-120650">
              <a:lnSpc>
                <a:spcPct val="120000"/>
              </a:lnSpc>
              <a:defRPr/>
            </a:pPr>
            <a:r>
              <a:rPr lang="en-US" altLang="zh-CN" sz="2400" dirty="0" smtClean="0">
                <a:latin typeface="Helvetica"/>
              </a:rPr>
              <a:t>3. </a:t>
            </a:r>
            <a:r>
              <a:rPr lang="en-US" altLang="zh-CN" sz="2400" dirty="0">
                <a:latin typeface="Helvetica"/>
              </a:rPr>
              <a:t>The </a:t>
            </a:r>
            <a:r>
              <a:rPr lang="en-US" altLang="zh-CN" sz="2400" dirty="0" smtClean="0">
                <a:latin typeface="Helvetica"/>
              </a:rPr>
              <a:t>second </a:t>
            </a:r>
            <a:r>
              <a:rPr lang="en-US" altLang="zh-CN" sz="2400" dirty="0">
                <a:latin typeface="Helvetica"/>
              </a:rPr>
              <a:t>logical fallacy taught to Polly: </a:t>
            </a:r>
            <a:r>
              <a:rPr lang="en-US" altLang="zh-CN" sz="2400" dirty="0" smtClean="0">
                <a:latin typeface="Helvetica"/>
              </a:rPr>
              <a:t>Hasty</a:t>
            </a:r>
          </a:p>
          <a:p>
            <a:pPr marL="120650" indent="-120650">
              <a:lnSpc>
                <a:spcPct val="120000"/>
              </a:lnSpc>
              <a:defRPr/>
            </a:pPr>
            <a:r>
              <a:rPr lang="en-US" altLang="zh-CN" sz="2400" dirty="0">
                <a:latin typeface="Helvetica"/>
              </a:rPr>
              <a:t> </a:t>
            </a:r>
            <a:r>
              <a:rPr lang="en-US" altLang="zh-CN" sz="2400" dirty="0" smtClean="0">
                <a:latin typeface="Helvetica"/>
              </a:rPr>
              <a:t>   Generalization.</a:t>
            </a:r>
            <a:endParaRPr lang="en-US" altLang="zh-CN" sz="2400" dirty="0">
              <a:latin typeface="Helvetica"/>
            </a:endParaRPr>
          </a:p>
          <a:p>
            <a:pPr marL="120650" indent="-120650" algn="just">
              <a:lnSpc>
                <a:spcPct val="120000"/>
              </a:lnSpc>
              <a:defRPr/>
            </a:pPr>
            <a:r>
              <a:rPr lang="en-US" altLang="zh-CN" sz="2400" dirty="0" smtClean="0">
                <a:latin typeface="Helvetica"/>
              </a:rPr>
              <a:t>4. </a:t>
            </a:r>
            <a:r>
              <a:rPr lang="en-US" altLang="zh-CN" sz="2400" dirty="0">
                <a:latin typeface="Helvetica"/>
              </a:rPr>
              <a:t>The </a:t>
            </a:r>
            <a:r>
              <a:rPr lang="en-US" altLang="zh-CN" sz="2400" dirty="0" smtClean="0">
                <a:latin typeface="Helvetica"/>
              </a:rPr>
              <a:t>third </a:t>
            </a:r>
            <a:r>
              <a:rPr lang="en-US" altLang="zh-CN" sz="2400" dirty="0">
                <a:latin typeface="Helvetica"/>
              </a:rPr>
              <a:t>logical fallacy taught to Polly: </a:t>
            </a:r>
            <a:r>
              <a:rPr lang="en-US" altLang="zh-CN" sz="2400" dirty="0" smtClean="0">
                <a:latin typeface="Helvetica"/>
              </a:rPr>
              <a:t>Ad </a:t>
            </a:r>
            <a:r>
              <a:rPr lang="en-US" altLang="zh-CN" sz="2400" dirty="0" err="1" smtClean="0">
                <a:latin typeface="Helvetica"/>
              </a:rPr>
              <a:t>Misericordianm</a:t>
            </a:r>
            <a:r>
              <a:rPr lang="en-US" altLang="zh-CN" sz="2400" dirty="0" smtClean="0">
                <a:latin typeface="Helvetica"/>
              </a:rPr>
              <a:t>.</a:t>
            </a:r>
            <a:endParaRPr lang="en-US" altLang="zh-CN" sz="2400" dirty="0">
              <a:latin typeface="Helvetica"/>
            </a:endParaRPr>
          </a:p>
          <a:p>
            <a:pPr marL="120650" indent="-120650" algn="just">
              <a:lnSpc>
                <a:spcPct val="120000"/>
              </a:lnSpc>
              <a:defRPr/>
            </a:pPr>
            <a:r>
              <a:rPr lang="en-US" altLang="zh-CN" sz="2400" dirty="0" smtClean="0">
                <a:latin typeface="Helvetica"/>
              </a:rPr>
              <a:t>5. </a:t>
            </a:r>
            <a:r>
              <a:rPr lang="en-US" altLang="zh-CN" sz="2400" dirty="0">
                <a:latin typeface="Helvetica"/>
              </a:rPr>
              <a:t>The </a:t>
            </a:r>
            <a:r>
              <a:rPr lang="en-US" altLang="zh-CN" sz="2400" dirty="0" smtClean="0">
                <a:latin typeface="Helvetica"/>
              </a:rPr>
              <a:t>fourth </a:t>
            </a:r>
            <a:r>
              <a:rPr lang="en-US" altLang="zh-CN" sz="2400" dirty="0">
                <a:latin typeface="Helvetica"/>
              </a:rPr>
              <a:t>logical fallacy taught to Polly: </a:t>
            </a:r>
            <a:r>
              <a:rPr lang="en-US" altLang="zh-CN" sz="2400" dirty="0" smtClean="0">
                <a:latin typeface="Helvetica"/>
              </a:rPr>
              <a:t>False Analogy.</a:t>
            </a:r>
            <a:endParaRPr lang="en-US" altLang="zh-CN" sz="2400" dirty="0">
              <a:latin typeface="Helvetica"/>
            </a:endParaRPr>
          </a:p>
        </p:txBody>
      </p:sp>
      <p:sp>
        <p:nvSpPr>
          <p:cNvPr id="19" name="右箭头 18">
            <a:hlinkClick r:id="" action="ppaction://hlinkshowjump?jump=nextslide"/>
          </p:cNvPr>
          <p:cNvSpPr/>
          <p:nvPr/>
        </p:nvSpPr>
        <p:spPr>
          <a:xfrm>
            <a:off x="7000455" y="6209952"/>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10"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10800000">
            <a:off x="-3904" y="62294"/>
            <a:ext cx="3779912"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 name="TextBox 10"/>
          <p:cNvSpPr txBox="1"/>
          <p:nvPr/>
        </p:nvSpPr>
        <p:spPr>
          <a:xfrm>
            <a:off x="196483" y="599998"/>
            <a:ext cx="3481433" cy="400110"/>
          </a:xfrm>
          <a:prstGeom prst="rect">
            <a:avLst/>
          </a:prstGeom>
          <a:noFill/>
        </p:spPr>
        <p:txBody>
          <a:bodyPr wrap="square" rtlCol="0">
            <a:spAutoFit/>
          </a:bodyPr>
          <a:lstStyle/>
          <a:p>
            <a:r>
              <a:rPr lang="en-US" altLang="zh-CN" sz="2000" b="1" dirty="0" smtClean="0">
                <a:solidFill>
                  <a:schemeClr val="bg1"/>
                </a:solidFill>
                <a:effectLst>
                  <a:outerShdw blurRad="38100" dist="38100" dir="2700000" algn="tl">
                    <a:srgbClr val="000000">
                      <a:alpha val="43137"/>
                    </a:srgbClr>
                  </a:outerShdw>
                </a:effectLst>
                <a:latin typeface="Comic Sans MS" pitchFamily="66" charset="0"/>
              </a:rPr>
              <a:t>Oral Reproduction</a:t>
            </a:r>
            <a:endParaRPr lang="zh-CN" altLang="en-US" sz="2000" b="1" dirty="0">
              <a:solidFill>
                <a:schemeClr val="bg1"/>
              </a:solidFill>
              <a:effectLst>
                <a:outerShdw blurRad="38100" dist="38100" dir="2700000" algn="tl">
                  <a:srgbClr val="000000">
                    <a:alpha val="43137"/>
                  </a:srgbClr>
                </a:outerShdw>
              </a:effectLst>
              <a:latin typeface="Comic Sans MS" pitchFamily="66" charset="0"/>
            </a:endParaRPr>
          </a:p>
        </p:txBody>
      </p:sp>
      <p:sp>
        <p:nvSpPr>
          <p:cNvPr id="12" name="TextBox 11"/>
          <p:cNvSpPr txBox="1"/>
          <p:nvPr/>
        </p:nvSpPr>
        <p:spPr>
          <a:xfrm>
            <a:off x="3963668" y="620688"/>
            <a:ext cx="3537290" cy="461665"/>
          </a:xfrm>
          <a:prstGeom prst="rect">
            <a:avLst/>
          </a:prstGeom>
          <a:noFill/>
        </p:spPr>
        <p:txBody>
          <a:bodyPr wrap="square" rtlCol="0">
            <a:spAutoFit/>
          </a:bodyPr>
          <a:lstStyle/>
          <a:p>
            <a:r>
              <a:rPr lang="en-US" altLang="zh-CN" sz="2400" b="1" dirty="0" smtClean="0">
                <a:solidFill>
                  <a:srgbClr val="FF6600"/>
                </a:solidFill>
                <a:latin typeface="Helvetica" pitchFamily="34" charset="0"/>
                <a:ea typeface="楷体_GB2312" pitchFamily="49" charset="-122"/>
              </a:rPr>
              <a:t>Story Retelling</a:t>
            </a:r>
            <a:endParaRPr lang="zh-CN" altLang="en-US" sz="2400" b="1" dirty="0">
              <a:solidFill>
                <a:srgbClr val="FF6600"/>
              </a:solidFill>
              <a:latin typeface="Helvetica" pitchFamily="34" charset="0"/>
              <a:ea typeface="楷体_GB2312" pitchFamily="49" charset="-122"/>
            </a:endParaRPr>
          </a:p>
        </p:txBody>
      </p:sp>
    </p:spTree>
    <p:extLst>
      <p:ext uri="{BB962C8B-B14F-4D97-AF65-F5344CB8AC3E}">
        <p14:creationId xmlns:p14="http://schemas.microsoft.com/office/powerpoint/2010/main" xmlns="" val="254111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9"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1"/>
          <p:cNvSpPr>
            <a:spLocks noChangeArrowheads="1"/>
          </p:cNvSpPr>
          <p:nvPr/>
        </p:nvSpPr>
        <p:spPr bwMode="auto">
          <a:xfrm>
            <a:off x="535350" y="1293483"/>
            <a:ext cx="5608275" cy="492443"/>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lvl="0">
              <a:defRPr/>
            </a:pPr>
            <a:r>
              <a:rPr kumimoji="1" lang="en-US" altLang="zh-CN" sz="2600" b="1" i="1" kern="0" dirty="0" smtClean="0">
                <a:solidFill>
                  <a:schemeClr val="accent6">
                    <a:lumMod val="50000"/>
                  </a:schemeClr>
                </a:solidFill>
              </a:rPr>
              <a:t>You can follow the outline given below.</a:t>
            </a:r>
            <a:endParaRPr lang="zh-CN" altLang="en-US" sz="2600" b="1" i="1" kern="0" dirty="0" smtClean="0">
              <a:solidFill>
                <a:schemeClr val="accent6">
                  <a:lumMod val="50000"/>
                </a:schemeClr>
              </a:solidFill>
            </a:endParaRPr>
          </a:p>
        </p:txBody>
      </p:sp>
      <p:grpSp>
        <p:nvGrpSpPr>
          <p:cNvPr id="18" name="组合 17"/>
          <p:cNvGrpSpPr/>
          <p:nvPr/>
        </p:nvGrpSpPr>
        <p:grpSpPr>
          <a:xfrm>
            <a:off x="467544" y="1082354"/>
            <a:ext cx="8293422" cy="5097808"/>
            <a:chOff x="196483" y="1340768"/>
            <a:chExt cx="8774876" cy="4839393"/>
          </a:xfrm>
        </p:grpSpPr>
        <p:sp>
          <p:nvSpPr>
            <p:cNvPr id="28" name="圆角矩形 27"/>
            <p:cNvSpPr/>
            <p:nvPr/>
          </p:nvSpPr>
          <p:spPr>
            <a:xfrm>
              <a:off x="196483" y="2071678"/>
              <a:ext cx="8590359" cy="4108483"/>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Picture 2" descr="E:\新视野\400_F_63459409_WrqNQgC3su8SnXaNEvGVxZu46Q44OFck.jp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l="15968" r="21032" b="2701"/>
            <a:stretch/>
          </p:blipFill>
          <p:spPr bwMode="auto">
            <a:xfrm>
              <a:off x="7855744" y="1340768"/>
              <a:ext cx="1115615" cy="1722986"/>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2" name="矩形 21"/>
          <p:cNvSpPr/>
          <p:nvPr/>
        </p:nvSpPr>
        <p:spPr>
          <a:xfrm>
            <a:off x="539552" y="2071678"/>
            <a:ext cx="7776864" cy="4081117"/>
          </a:xfrm>
          <a:prstGeom prst="rect">
            <a:avLst/>
          </a:prstGeom>
        </p:spPr>
        <p:txBody>
          <a:bodyPr wrap="square">
            <a:spAutoFit/>
          </a:bodyPr>
          <a:lstStyle/>
          <a:p>
            <a:pPr marL="120650" indent="-120650" algn="just">
              <a:lnSpc>
                <a:spcPct val="120000"/>
              </a:lnSpc>
              <a:defRPr/>
            </a:pPr>
            <a:r>
              <a:rPr lang="en-US" altLang="zh-CN" sz="2400" b="1" dirty="0" smtClean="0">
                <a:solidFill>
                  <a:srgbClr val="FF6600"/>
                </a:solidFill>
                <a:latin typeface="Helvetica"/>
              </a:rPr>
              <a:t>Part III. Conclusion (Climax and End of the Story)</a:t>
            </a:r>
            <a:endParaRPr lang="en-US" altLang="zh-CN" sz="2400" b="1" dirty="0">
              <a:solidFill>
                <a:srgbClr val="FF6600"/>
              </a:solidFill>
              <a:latin typeface="Helvetica"/>
            </a:endParaRPr>
          </a:p>
          <a:p>
            <a:pPr marL="457200" indent="-457200" algn="just">
              <a:lnSpc>
                <a:spcPct val="120000"/>
              </a:lnSpc>
              <a:buAutoNum type="arabicPeriod"/>
              <a:defRPr/>
            </a:pPr>
            <a:r>
              <a:rPr lang="en-US" altLang="zh-CN" sz="2400" dirty="0" smtClean="0">
                <a:latin typeface="Helvetica"/>
              </a:rPr>
              <a:t>Polly refutes the narrator’s first argument as Hasty Generalization.</a:t>
            </a:r>
          </a:p>
          <a:p>
            <a:pPr marL="457200" indent="-457200" algn="just">
              <a:lnSpc>
                <a:spcPct val="120000"/>
              </a:lnSpc>
              <a:buAutoNum type="arabicPeriod"/>
              <a:defRPr/>
            </a:pPr>
            <a:r>
              <a:rPr lang="en-US" altLang="zh-CN" sz="2400" dirty="0" smtClean="0">
                <a:latin typeface="Helvetica"/>
              </a:rPr>
              <a:t>Polly refutes the narrator’s second argument as False Analogy.</a:t>
            </a:r>
          </a:p>
          <a:p>
            <a:pPr marL="457200" indent="-457200" algn="just">
              <a:lnSpc>
                <a:spcPct val="120000"/>
              </a:lnSpc>
              <a:buAutoNum type="arabicPeriod"/>
              <a:defRPr/>
            </a:pPr>
            <a:r>
              <a:rPr lang="en-US" altLang="zh-CN" sz="2400" dirty="0" smtClean="0">
                <a:latin typeface="Helvetica"/>
              </a:rPr>
              <a:t>Polly refutes the narrator’s third argument as </a:t>
            </a:r>
            <a:r>
              <a:rPr lang="en-US" altLang="zh-CN" sz="2400" dirty="0" err="1" smtClean="0">
                <a:latin typeface="Helvetica"/>
              </a:rPr>
              <a:t>Dicto</a:t>
            </a:r>
            <a:r>
              <a:rPr lang="en-US" altLang="zh-CN" sz="2400" dirty="0" smtClean="0">
                <a:latin typeface="Helvetica"/>
              </a:rPr>
              <a:t> </a:t>
            </a:r>
            <a:r>
              <a:rPr lang="en-US" altLang="zh-CN" sz="2400" dirty="0" err="1" smtClean="0">
                <a:latin typeface="Helvetica"/>
              </a:rPr>
              <a:t>Smipliciter</a:t>
            </a:r>
            <a:r>
              <a:rPr lang="en-US" altLang="zh-CN" sz="2400" dirty="0" smtClean="0">
                <a:latin typeface="Helvetica"/>
              </a:rPr>
              <a:t>.</a:t>
            </a:r>
          </a:p>
          <a:p>
            <a:pPr marL="457200" indent="-457200" algn="just">
              <a:lnSpc>
                <a:spcPct val="120000"/>
              </a:lnSpc>
              <a:buAutoNum type="arabicPeriod"/>
              <a:defRPr/>
            </a:pPr>
            <a:r>
              <a:rPr lang="en-US" altLang="zh-CN" sz="2400" dirty="0" smtClean="0">
                <a:latin typeface="Helvetica"/>
              </a:rPr>
              <a:t>Polly makes the final disclosure and refuses to be the narrator’s girlfriend.</a:t>
            </a:r>
          </a:p>
        </p:txBody>
      </p:sp>
      <p:sp>
        <p:nvSpPr>
          <p:cNvPr id="19" name="右箭头 18">
            <a:hlinkClick r:id="" action="ppaction://hlinkshowjump?jump=nextslide"/>
          </p:cNvPr>
          <p:cNvSpPr/>
          <p:nvPr/>
        </p:nvSpPr>
        <p:spPr>
          <a:xfrm>
            <a:off x="6786578" y="6143644"/>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10"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10800000">
            <a:off x="-3904" y="62294"/>
            <a:ext cx="3779912"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 name="TextBox 10"/>
          <p:cNvSpPr txBox="1"/>
          <p:nvPr/>
        </p:nvSpPr>
        <p:spPr>
          <a:xfrm>
            <a:off x="196483" y="599998"/>
            <a:ext cx="3481433" cy="400110"/>
          </a:xfrm>
          <a:prstGeom prst="rect">
            <a:avLst/>
          </a:prstGeom>
          <a:noFill/>
        </p:spPr>
        <p:txBody>
          <a:bodyPr wrap="square" rtlCol="0">
            <a:spAutoFit/>
          </a:bodyPr>
          <a:lstStyle/>
          <a:p>
            <a:r>
              <a:rPr lang="en-US" altLang="zh-CN" sz="2000" b="1" dirty="0" smtClean="0">
                <a:solidFill>
                  <a:schemeClr val="bg1"/>
                </a:solidFill>
                <a:effectLst>
                  <a:outerShdw blurRad="38100" dist="38100" dir="2700000" algn="tl">
                    <a:srgbClr val="000000">
                      <a:alpha val="43137"/>
                    </a:srgbClr>
                  </a:outerShdw>
                </a:effectLst>
                <a:latin typeface="Comic Sans MS" pitchFamily="66" charset="0"/>
              </a:rPr>
              <a:t>Oral Reproduction</a:t>
            </a:r>
            <a:endParaRPr lang="zh-CN" altLang="en-US" sz="2000" b="1" dirty="0">
              <a:solidFill>
                <a:schemeClr val="bg1"/>
              </a:solidFill>
              <a:effectLst>
                <a:outerShdw blurRad="38100" dist="38100" dir="2700000" algn="tl">
                  <a:srgbClr val="000000">
                    <a:alpha val="43137"/>
                  </a:srgbClr>
                </a:outerShdw>
              </a:effectLst>
              <a:latin typeface="Comic Sans MS" pitchFamily="66" charset="0"/>
            </a:endParaRPr>
          </a:p>
        </p:txBody>
      </p:sp>
      <p:sp>
        <p:nvSpPr>
          <p:cNvPr id="12" name="TextBox 11"/>
          <p:cNvSpPr txBox="1"/>
          <p:nvPr/>
        </p:nvSpPr>
        <p:spPr>
          <a:xfrm>
            <a:off x="3963668" y="620688"/>
            <a:ext cx="3537290" cy="461665"/>
          </a:xfrm>
          <a:prstGeom prst="rect">
            <a:avLst/>
          </a:prstGeom>
          <a:noFill/>
        </p:spPr>
        <p:txBody>
          <a:bodyPr wrap="square" rtlCol="0">
            <a:spAutoFit/>
          </a:bodyPr>
          <a:lstStyle/>
          <a:p>
            <a:r>
              <a:rPr lang="en-US" altLang="zh-CN" sz="2400" b="1" dirty="0" smtClean="0">
                <a:solidFill>
                  <a:srgbClr val="FF6600"/>
                </a:solidFill>
                <a:latin typeface="Helvetica" pitchFamily="34" charset="0"/>
                <a:ea typeface="楷体_GB2312" pitchFamily="49" charset="-122"/>
              </a:rPr>
              <a:t>Story Retelling</a:t>
            </a:r>
            <a:endParaRPr lang="zh-CN" altLang="en-US" sz="2400" b="1" dirty="0">
              <a:solidFill>
                <a:srgbClr val="FF6600"/>
              </a:solidFill>
              <a:latin typeface="Helvetica" pitchFamily="34" charset="0"/>
              <a:ea typeface="楷体_GB2312" pitchFamily="49" charset="-122"/>
            </a:endParaRPr>
          </a:p>
        </p:txBody>
      </p:sp>
    </p:spTree>
    <p:extLst>
      <p:ext uri="{BB962C8B-B14F-4D97-AF65-F5344CB8AC3E}">
        <p14:creationId xmlns:p14="http://schemas.microsoft.com/office/powerpoint/2010/main" xmlns="" val="174890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9"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1"/>
          <p:cNvSpPr>
            <a:spLocks noChangeArrowheads="1"/>
          </p:cNvSpPr>
          <p:nvPr/>
        </p:nvSpPr>
        <p:spPr bwMode="auto">
          <a:xfrm>
            <a:off x="928662" y="1214422"/>
            <a:ext cx="7037046" cy="492443"/>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lvl="0">
              <a:defRPr/>
            </a:pPr>
            <a:r>
              <a:rPr kumimoji="1" lang="en-US" altLang="zh-CN" sz="2600" b="1" i="1" kern="0" dirty="0" smtClean="0">
                <a:solidFill>
                  <a:schemeClr val="accent6">
                    <a:lumMod val="50000"/>
                  </a:schemeClr>
                </a:solidFill>
              </a:rPr>
              <a:t>You may adopt the following expressions.</a:t>
            </a:r>
            <a:endParaRPr lang="zh-CN" altLang="en-US" sz="2600" b="1" i="1" kern="0" dirty="0" smtClean="0">
              <a:solidFill>
                <a:schemeClr val="accent6">
                  <a:lumMod val="50000"/>
                </a:schemeClr>
              </a:solidFill>
            </a:endParaRPr>
          </a:p>
        </p:txBody>
      </p:sp>
      <p:sp>
        <p:nvSpPr>
          <p:cNvPr id="22" name="矩形 21"/>
          <p:cNvSpPr/>
          <p:nvPr/>
        </p:nvSpPr>
        <p:spPr>
          <a:xfrm>
            <a:off x="971600" y="2131536"/>
            <a:ext cx="7128792" cy="4154984"/>
          </a:xfrm>
          <a:prstGeom prst="rect">
            <a:avLst/>
          </a:prstGeom>
        </p:spPr>
        <p:txBody>
          <a:bodyPr wrap="square" numCol="2" spcCol="180000">
            <a:spAutoFit/>
          </a:bodyPr>
          <a:lstStyle/>
          <a:p>
            <a:pPr marL="342900" indent="-342900">
              <a:lnSpc>
                <a:spcPct val="120000"/>
              </a:lnSpc>
              <a:buFont typeface="Arial" pitchFamily="34" charset="0"/>
              <a:buChar char="•"/>
              <a:defRPr/>
            </a:pPr>
            <a:r>
              <a:rPr lang="en-US" altLang="zh-CN" sz="2200" dirty="0" smtClean="0">
                <a:latin typeface="Helvetica"/>
              </a:rPr>
              <a:t>make a pact </a:t>
            </a:r>
          </a:p>
          <a:p>
            <a:pPr marL="342900" indent="-342900">
              <a:lnSpc>
                <a:spcPct val="120000"/>
              </a:lnSpc>
              <a:buFont typeface="Arial" pitchFamily="34" charset="0"/>
              <a:buChar char="•"/>
              <a:defRPr/>
            </a:pPr>
            <a:r>
              <a:rPr lang="en-US" altLang="zh-CN" sz="2200" dirty="0" smtClean="0">
                <a:latin typeface="Helvetica"/>
              </a:rPr>
              <a:t>in exchange for</a:t>
            </a:r>
          </a:p>
          <a:p>
            <a:pPr marL="342900" indent="-342900">
              <a:lnSpc>
                <a:spcPct val="120000"/>
              </a:lnSpc>
              <a:buFont typeface="Arial" pitchFamily="34" charset="0"/>
              <a:buChar char="•"/>
              <a:defRPr/>
            </a:pPr>
            <a:r>
              <a:rPr lang="en-US" altLang="zh-CN" sz="2200" dirty="0" smtClean="0">
                <a:latin typeface="Helvetica"/>
              </a:rPr>
              <a:t>a pretty, well-off, radiant, and well-spoken girl</a:t>
            </a:r>
          </a:p>
          <a:p>
            <a:pPr marL="342900" indent="-342900">
              <a:lnSpc>
                <a:spcPct val="120000"/>
              </a:lnSpc>
              <a:buFont typeface="Arial" pitchFamily="34" charset="0"/>
              <a:buChar char="•"/>
              <a:defRPr/>
            </a:pPr>
            <a:r>
              <a:rPr lang="en-US" altLang="zh-CN" sz="2200" dirty="0" smtClean="0">
                <a:latin typeface="Helvetica"/>
              </a:rPr>
              <a:t>a dogged, brilliant lawyer</a:t>
            </a:r>
          </a:p>
          <a:p>
            <a:pPr marL="342900" indent="-342900">
              <a:lnSpc>
                <a:spcPct val="120000"/>
              </a:lnSpc>
              <a:buFont typeface="Arial" pitchFamily="34" charset="0"/>
              <a:buChar char="•"/>
              <a:defRPr/>
            </a:pPr>
            <a:r>
              <a:rPr lang="en-US" altLang="zh-CN" sz="2200" dirty="0" smtClean="0">
                <a:latin typeface="Helvetica"/>
              </a:rPr>
              <a:t>pearls of wisdom</a:t>
            </a:r>
          </a:p>
          <a:p>
            <a:pPr marL="342900" indent="-342900">
              <a:lnSpc>
                <a:spcPct val="120000"/>
              </a:lnSpc>
              <a:buFont typeface="Arial" pitchFamily="34" charset="0"/>
              <a:buChar char="•"/>
              <a:defRPr/>
            </a:pPr>
            <a:r>
              <a:rPr lang="en-US" altLang="zh-CN" sz="2200" dirty="0" smtClean="0">
                <a:latin typeface="Helvetica"/>
              </a:rPr>
              <a:t>set a date for</a:t>
            </a:r>
          </a:p>
          <a:p>
            <a:pPr marL="342900" indent="-342900">
              <a:lnSpc>
                <a:spcPct val="120000"/>
              </a:lnSpc>
              <a:buFont typeface="Arial" pitchFamily="34" charset="0"/>
              <a:buChar char="•"/>
              <a:defRPr/>
            </a:pPr>
            <a:r>
              <a:rPr lang="en-US" altLang="zh-CN" sz="2200" dirty="0" smtClean="0">
                <a:latin typeface="Helvetica"/>
              </a:rPr>
              <a:t>appeal to one’s sympathy</a:t>
            </a:r>
          </a:p>
          <a:p>
            <a:pPr marL="342900" indent="-342900">
              <a:lnSpc>
                <a:spcPct val="120000"/>
              </a:lnSpc>
              <a:buFont typeface="Arial" pitchFamily="34" charset="0"/>
              <a:buChar char="•"/>
              <a:defRPr/>
            </a:pPr>
            <a:r>
              <a:rPr lang="en-US" altLang="zh-CN" sz="2200" dirty="0" smtClean="0">
                <a:latin typeface="Helvetica"/>
              </a:rPr>
              <a:t>keep back one’s tears</a:t>
            </a:r>
          </a:p>
          <a:p>
            <a:pPr marL="342900" indent="-342900">
              <a:lnSpc>
                <a:spcPct val="120000"/>
              </a:lnSpc>
              <a:buFont typeface="Arial" pitchFamily="34" charset="0"/>
              <a:buChar char="•"/>
              <a:defRPr/>
            </a:pPr>
            <a:r>
              <a:rPr lang="en-US" altLang="zh-CN" sz="2200" dirty="0" smtClean="0">
                <a:latin typeface="Helvetica"/>
              </a:rPr>
              <a:t>make an analogy between …</a:t>
            </a:r>
          </a:p>
          <a:p>
            <a:pPr marL="342900" indent="-342900">
              <a:lnSpc>
                <a:spcPct val="120000"/>
              </a:lnSpc>
              <a:buFont typeface="Arial" pitchFamily="34" charset="0"/>
              <a:buChar char="•"/>
              <a:defRPr/>
            </a:pPr>
            <a:r>
              <a:rPr lang="en-US" altLang="zh-CN" sz="2200" dirty="0" smtClean="0">
                <a:latin typeface="Helvetica"/>
              </a:rPr>
              <a:t>make a logician out of sb.</a:t>
            </a:r>
          </a:p>
          <a:p>
            <a:pPr marL="342900" indent="-342900">
              <a:lnSpc>
                <a:spcPct val="120000"/>
              </a:lnSpc>
              <a:buFont typeface="Arial" pitchFamily="34" charset="0"/>
              <a:buChar char="•"/>
              <a:defRPr/>
            </a:pPr>
            <a:r>
              <a:rPr lang="en-US" altLang="zh-CN" sz="2200" dirty="0" smtClean="0">
                <a:latin typeface="Helvetica"/>
              </a:rPr>
              <a:t>leap to one’s feet</a:t>
            </a:r>
          </a:p>
          <a:p>
            <a:pPr marL="342900" indent="-342900">
              <a:lnSpc>
                <a:spcPct val="120000"/>
              </a:lnSpc>
              <a:buFont typeface="Arial" pitchFamily="34" charset="0"/>
              <a:buChar char="•"/>
              <a:defRPr/>
            </a:pPr>
            <a:r>
              <a:rPr lang="en-US" altLang="zh-CN" sz="2200" dirty="0" smtClean="0">
                <a:latin typeface="Helvetica"/>
              </a:rPr>
              <a:t>flare up</a:t>
            </a:r>
          </a:p>
          <a:p>
            <a:pPr marL="342900" indent="-342900">
              <a:lnSpc>
                <a:spcPct val="120000"/>
              </a:lnSpc>
              <a:buFont typeface="Arial" pitchFamily="34" charset="0"/>
              <a:buChar char="•"/>
              <a:defRPr/>
            </a:pPr>
            <a:r>
              <a:rPr lang="en-US" altLang="zh-CN" sz="2200" dirty="0" smtClean="0">
                <a:latin typeface="Helvetica"/>
              </a:rPr>
              <a:t>give sb. the ax</a:t>
            </a:r>
          </a:p>
          <a:p>
            <a:pPr marL="342900" indent="-342900">
              <a:lnSpc>
                <a:spcPct val="120000"/>
              </a:lnSpc>
              <a:buFont typeface="Arial" pitchFamily="34" charset="0"/>
              <a:buChar char="•"/>
              <a:defRPr/>
            </a:pPr>
            <a:r>
              <a:rPr lang="en-US" altLang="zh-CN" sz="2200" dirty="0" smtClean="0">
                <a:latin typeface="Helvetica"/>
              </a:rPr>
              <a:t>be dripping with </a:t>
            </a:r>
            <a:r>
              <a:rPr lang="en-US" altLang="zh-CN" sz="2400" dirty="0" smtClean="0">
                <a:latin typeface="Helvetica"/>
              </a:rPr>
              <a:t>…</a:t>
            </a:r>
          </a:p>
        </p:txBody>
      </p:sp>
      <p:sp>
        <p:nvSpPr>
          <p:cNvPr id="17" name="圆角矩形 16"/>
          <p:cNvSpPr/>
          <p:nvPr/>
        </p:nvSpPr>
        <p:spPr>
          <a:xfrm>
            <a:off x="196483" y="1988840"/>
            <a:ext cx="8590359" cy="4320480"/>
          </a:xfrm>
          <a:prstGeom prst="roundRect">
            <a:avLst/>
          </a:prstGeom>
          <a:noFill/>
          <a:ln>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Picture 4">
            <a:hlinkClick r:id="rId3" action="ppaction://hlinksldjump"/>
          </p:cNvPr>
          <p:cNvPicPr>
            <a:picLocks noChangeAspect="1" noChangeArrowheads="1"/>
          </p:cNvPicPr>
          <p:nvPr/>
        </p:nvPicPr>
        <p:blipFill>
          <a:blip r:embed="rId4"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pic>
        <p:nvPicPr>
          <p:cNvPr id="23" name="Picture 2" descr="E:\新视野\400_F_63459409_WrqNQgC3su8SnXaNEvGVxZu46Q44OFck.jpg"/>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l="15968" r="21032" b="2701"/>
          <a:stretch/>
        </p:blipFill>
        <p:spPr bwMode="auto">
          <a:xfrm>
            <a:off x="7572396" y="4273521"/>
            <a:ext cx="1115615" cy="1722986"/>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2"/>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rot="10800000">
            <a:off x="-3904" y="62294"/>
            <a:ext cx="3779912"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TextBox 8"/>
          <p:cNvSpPr txBox="1"/>
          <p:nvPr/>
        </p:nvSpPr>
        <p:spPr>
          <a:xfrm>
            <a:off x="196483" y="599998"/>
            <a:ext cx="3481433" cy="400110"/>
          </a:xfrm>
          <a:prstGeom prst="rect">
            <a:avLst/>
          </a:prstGeom>
          <a:noFill/>
        </p:spPr>
        <p:txBody>
          <a:bodyPr wrap="square" rtlCol="0">
            <a:spAutoFit/>
          </a:bodyPr>
          <a:lstStyle/>
          <a:p>
            <a:r>
              <a:rPr lang="en-US" altLang="zh-CN" sz="2000" b="1" dirty="0" smtClean="0">
                <a:solidFill>
                  <a:schemeClr val="bg1"/>
                </a:solidFill>
                <a:effectLst>
                  <a:outerShdw blurRad="38100" dist="38100" dir="2700000" algn="tl">
                    <a:srgbClr val="000000">
                      <a:alpha val="43137"/>
                    </a:srgbClr>
                  </a:outerShdw>
                </a:effectLst>
                <a:latin typeface="Comic Sans MS" pitchFamily="66" charset="0"/>
              </a:rPr>
              <a:t>Oral Reproduction</a:t>
            </a:r>
            <a:endParaRPr lang="zh-CN" altLang="en-US" sz="2000" b="1" dirty="0">
              <a:solidFill>
                <a:schemeClr val="bg1"/>
              </a:solidFill>
              <a:effectLst>
                <a:outerShdw blurRad="38100" dist="38100" dir="2700000" algn="tl">
                  <a:srgbClr val="000000">
                    <a:alpha val="43137"/>
                  </a:srgbClr>
                </a:outerShdw>
              </a:effectLst>
              <a:latin typeface="Comic Sans MS" pitchFamily="66" charset="0"/>
            </a:endParaRPr>
          </a:p>
        </p:txBody>
      </p:sp>
      <p:sp>
        <p:nvSpPr>
          <p:cNvPr id="10" name="TextBox 9"/>
          <p:cNvSpPr txBox="1"/>
          <p:nvPr/>
        </p:nvSpPr>
        <p:spPr>
          <a:xfrm>
            <a:off x="3963668" y="620688"/>
            <a:ext cx="3537290" cy="461665"/>
          </a:xfrm>
          <a:prstGeom prst="rect">
            <a:avLst/>
          </a:prstGeom>
          <a:noFill/>
        </p:spPr>
        <p:txBody>
          <a:bodyPr wrap="square" rtlCol="0">
            <a:spAutoFit/>
          </a:bodyPr>
          <a:lstStyle/>
          <a:p>
            <a:r>
              <a:rPr lang="en-US" altLang="zh-CN" sz="2400" b="1" dirty="0" smtClean="0">
                <a:solidFill>
                  <a:srgbClr val="FF6600"/>
                </a:solidFill>
                <a:latin typeface="Helvetica" pitchFamily="34" charset="0"/>
                <a:ea typeface="楷体_GB2312" pitchFamily="49" charset="-122"/>
              </a:rPr>
              <a:t>Story Retelling</a:t>
            </a:r>
            <a:endParaRPr lang="zh-CN" altLang="en-US" sz="2400" b="1" dirty="0">
              <a:solidFill>
                <a:srgbClr val="FF6600"/>
              </a:solidFill>
              <a:latin typeface="Helvetica" pitchFamily="34" charset="0"/>
              <a:ea typeface="楷体_GB2312" pitchFamily="49" charset="-122"/>
            </a:endParaRPr>
          </a:p>
        </p:txBody>
      </p:sp>
    </p:spTree>
    <p:extLst>
      <p:ext uri="{BB962C8B-B14F-4D97-AF65-F5344CB8AC3E}">
        <p14:creationId xmlns:p14="http://schemas.microsoft.com/office/powerpoint/2010/main" xmlns="" val="254111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71406" y="2643182"/>
            <a:ext cx="5715040" cy="2160591"/>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marL="457200" indent="-457200" eaLnBrk="0" hangingPunct="0">
              <a:lnSpc>
                <a:spcPct val="120000"/>
              </a:lnSpc>
              <a:defRPr/>
            </a:pPr>
            <a:r>
              <a:rPr lang="en-US" altLang="zh-CN" sz="2800" b="1" dirty="0" smtClean="0">
                <a:solidFill>
                  <a:srgbClr val="FF6600"/>
                </a:solidFill>
                <a:latin typeface="Helvetica" pitchFamily="34" charset="0"/>
                <a:ea typeface="Cambria Math" pitchFamily="18" charset="0"/>
                <a:cs typeface="Arial" pitchFamily="34" charset="0"/>
              </a:rPr>
              <a:t>     Translate </a:t>
            </a:r>
            <a:r>
              <a:rPr lang="en-US" altLang="zh-CN" sz="2800" b="1" dirty="0">
                <a:solidFill>
                  <a:srgbClr val="FF6600"/>
                </a:solidFill>
                <a:latin typeface="Helvetica" pitchFamily="34" charset="0"/>
                <a:ea typeface="Cambria Math" pitchFamily="18" charset="0"/>
                <a:cs typeface="Arial" pitchFamily="34" charset="0"/>
              </a:rPr>
              <a:t>a paragraph based on a summary of the text by using </a:t>
            </a:r>
            <a:r>
              <a:rPr lang="en-US" altLang="zh-CN" sz="2800" b="1" dirty="0" smtClean="0">
                <a:solidFill>
                  <a:srgbClr val="FF6600"/>
                </a:solidFill>
                <a:latin typeface="Helvetica" pitchFamily="34" charset="0"/>
                <a:ea typeface="Cambria Math" pitchFamily="18" charset="0"/>
                <a:cs typeface="Arial" pitchFamily="34" charset="0"/>
              </a:rPr>
              <a:t>the expressions </a:t>
            </a:r>
            <a:r>
              <a:rPr lang="en-US" altLang="zh-CN" sz="2800" b="1" dirty="0">
                <a:solidFill>
                  <a:srgbClr val="FF6600"/>
                </a:solidFill>
                <a:latin typeface="Helvetica" pitchFamily="34" charset="0"/>
                <a:ea typeface="Cambria Math" pitchFamily="18" charset="0"/>
                <a:cs typeface="Arial" pitchFamily="34" charset="0"/>
              </a:rPr>
              <a:t>from the </a:t>
            </a:r>
            <a:r>
              <a:rPr lang="en-US" altLang="zh-CN" sz="2800" b="1" dirty="0" smtClean="0">
                <a:solidFill>
                  <a:srgbClr val="FF6600"/>
                </a:solidFill>
                <a:latin typeface="Helvetica" pitchFamily="34" charset="0"/>
                <a:ea typeface="Cambria Math" pitchFamily="18" charset="0"/>
                <a:cs typeface="Arial" pitchFamily="34" charset="0"/>
              </a:rPr>
              <a:t>text.</a:t>
            </a:r>
            <a:endParaRPr lang="en-US" altLang="zh-CN" sz="2800" b="1" dirty="0">
              <a:solidFill>
                <a:srgbClr val="FF6600"/>
              </a:solidFill>
              <a:latin typeface="Helvetica" pitchFamily="34" charset="0"/>
              <a:ea typeface="Cambria Math" pitchFamily="18" charset="0"/>
              <a:cs typeface="Arial" pitchFamily="34" charset="0"/>
            </a:endParaRPr>
          </a:p>
        </p:txBody>
      </p:sp>
      <p:pic>
        <p:nvPicPr>
          <p:cNvPr id="8" name="Picture 4">
            <a:hlinkClick r:id="rId3" action="ppaction://hlinksldjump"/>
          </p:cNvPr>
          <p:cNvPicPr>
            <a:picLocks noChangeAspect="1" noChangeArrowheads="1"/>
          </p:cNvPicPr>
          <p:nvPr/>
        </p:nvPicPr>
        <p:blipFill>
          <a:blip r:embed="rId4" cstate="print">
            <a:clrChange>
              <a:clrFrom>
                <a:srgbClr val="FDFEF6"/>
              </a:clrFrom>
              <a:clrTo>
                <a:srgbClr val="FDFEF6">
                  <a:alpha val="0"/>
                </a:srgbClr>
              </a:clrTo>
            </a:clrChange>
          </a:blip>
          <a:srcRect/>
          <a:stretch>
            <a:fillRect/>
          </a:stretch>
        </p:blipFill>
        <p:spPr bwMode="auto">
          <a:xfrm>
            <a:off x="8399463" y="6181725"/>
            <a:ext cx="434975" cy="458788"/>
          </a:xfrm>
          <a:prstGeom prst="rect">
            <a:avLst/>
          </a:prstGeom>
          <a:noFill/>
          <a:ln w="9525">
            <a:noFill/>
            <a:miter lim="800000"/>
            <a:headEnd/>
            <a:tailEnd/>
          </a:ln>
        </p:spPr>
      </p:pic>
      <p:pic>
        <p:nvPicPr>
          <p:cNvPr id="67586" name="Picture 2" descr="H:\2015年修改\图片21.jpg"/>
          <p:cNvPicPr>
            <a:picLocks noChangeAspect="1" noChangeArrowheads="1"/>
          </p:cNvPicPr>
          <p:nvPr/>
        </p:nvPicPr>
        <p:blipFill>
          <a:blip r:embed="rId5"/>
          <a:srcRect/>
          <a:stretch>
            <a:fillRect/>
          </a:stretch>
        </p:blipFill>
        <p:spPr bwMode="auto">
          <a:xfrm>
            <a:off x="0" y="-24"/>
            <a:ext cx="4949825" cy="1163637"/>
          </a:xfrm>
          <a:prstGeom prst="rect">
            <a:avLst/>
          </a:prstGeom>
          <a:noFill/>
        </p:spPr>
      </p:pic>
      <p:pic>
        <p:nvPicPr>
          <p:cNvPr id="6" name="图片 5" descr="estanteria-libros-arbol-muebles-modernos-ahoramas-reformas-interiorismo.jpg"/>
          <p:cNvPicPr>
            <a:picLocks noChangeAspect="1"/>
          </p:cNvPicPr>
          <p:nvPr/>
        </p:nvPicPr>
        <p:blipFill>
          <a:blip r:embed="rId6"/>
          <a:srcRect l="16666" r="16667"/>
          <a:stretch>
            <a:fillRect/>
          </a:stretch>
        </p:blipFill>
        <p:spPr>
          <a:xfrm>
            <a:off x="5677031" y="1305353"/>
            <a:ext cx="3250938" cy="4876372"/>
          </a:xfrm>
          <a:prstGeom prst="rect">
            <a:avLst/>
          </a:prstGeom>
        </p:spPr>
      </p:pic>
    </p:spTree>
    <p:extLst>
      <p:ext uri="{BB962C8B-B14F-4D97-AF65-F5344CB8AC3E}">
        <p14:creationId xmlns:p14="http://schemas.microsoft.com/office/powerpoint/2010/main" xmlns="" val="1301040828"/>
      </p:ext>
    </p:extLst>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1071546"/>
            <a:ext cx="9001156" cy="55007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9" name="TextBox 18"/>
          <p:cNvSpPr txBox="1"/>
          <p:nvPr/>
        </p:nvSpPr>
        <p:spPr>
          <a:xfrm>
            <a:off x="466958" y="1857364"/>
            <a:ext cx="4177050" cy="4293483"/>
          </a:xfrm>
          <a:prstGeom prst="rect">
            <a:avLst/>
          </a:prstGeom>
          <a:noFill/>
        </p:spPr>
        <p:txBody>
          <a:bodyPr wrap="square" rtlCol="0">
            <a:spAutoFit/>
          </a:bodyPr>
          <a:lstStyle/>
          <a:p>
            <a:pPr indent="133350" eaLnBrk="0" hangingPunct="0">
              <a:lnSpc>
                <a:spcPct val="150000"/>
              </a:lnSpc>
              <a:defRPr/>
            </a:pPr>
            <a:r>
              <a:rPr lang="zh-CN" altLang="en-US" sz="2400" dirty="0" smtClean="0">
                <a:latin typeface="华文楷体" pitchFamily="2" charset="-122"/>
                <a:ea typeface="华文楷体" pitchFamily="2" charset="-122"/>
                <a:cs typeface="Arial" pitchFamily="34" charset="0"/>
              </a:rPr>
              <a:t>波莉</a:t>
            </a:r>
            <a:r>
              <a:rPr lang="zh-CN" altLang="en-US" sz="2600" dirty="0" smtClean="0">
                <a:latin typeface="华文楷体" pitchFamily="2" charset="-122"/>
                <a:ea typeface="华文楷体" pitchFamily="2" charset="-122"/>
                <a:cs typeface="Arial" pitchFamily="34" charset="0"/>
              </a:rPr>
              <a:t>拥有合适的家庭背景，足以胜任一名像我一样坚忍而睿智的律师的女友。她漂亮、富有、光彩照人。但是，我想赋予她足够的智慧之珠，从而使得她谈吐优雅。</a:t>
            </a:r>
            <a:endParaRPr lang="en-US" altLang="zh-CN" sz="2600" dirty="0" smtClean="0">
              <a:latin typeface="华文楷体" pitchFamily="2" charset="-122"/>
              <a:ea typeface="华文楷体" pitchFamily="2" charset="-122"/>
              <a:cs typeface="Arial" pitchFamily="34" charset="0"/>
            </a:endParaRPr>
          </a:p>
        </p:txBody>
      </p:sp>
      <p:sp>
        <p:nvSpPr>
          <p:cNvPr id="2" name="线形标注 2(带强调线) 1"/>
          <p:cNvSpPr/>
          <p:nvPr/>
        </p:nvSpPr>
        <p:spPr>
          <a:xfrm rot="10800000">
            <a:off x="2223454" y="2519183"/>
            <a:ext cx="2277123" cy="45719"/>
          </a:xfrm>
          <a:prstGeom prst="accentCallout2">
            <a:avLst>
              <a:gd name="adj1" fmla="val -7227"/>
              <a:gd name="adj2" fmla="val -3952"/>
              <a:gd name="adj3" fmla="val -7225"/>
              <a:gd name="adj4" fmla="val -5335"/>
              <a:gd name="adj5" fmla="val 254811"/>
              <a:gd name="adj6" fmla="val -11659"/>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4612768" y="2077398"/>
            <a:ext cx="2551520" cy="415498"/>
          </a:xfrm>
          <a:prstGeom prst="rect">
            <a:avLst/>
          </a:prstGeom>
          <a:noFill/>
        </p:spPr>
        <p:txBody>
          <a:bodyPr wrap="square" rtlCol="0">
            <a:spAutoFit/>
          </a:bodyPr>
          <a:lstStyle/>
          <a:p>
            <a:r>
              <a:rPr lang="en-US" altLang="zh-CN" sz="2100" b="1" dirty="0" smtClean="0">
                <a:solidFill>
                  <a:srgbClr val="FF6600"/>
                </a:solidFill>
              </a:rPr>
              <a:t>the right background</a:t>
            </a:r>
            <a:endParaRPr lang="zh-CN" altLang="en-US" sz="2100" b="1" dirty="0">
              <a:solidFill>
                <a:srgbClr val="FF6600"/>
              </a:solidFill>
            </a:endParaRPr>
          </a:p>
        </p:txBody>
      </p:sp>
      <p:sp>
        <p:nvSpPr>
          <p:cNvPr id="12" name="线形标注 2(带强调线) 11"/>
          <p:cNvSpPr/>
          <p:nvPr/>
        </p:nvSpPr>
        <p:spPr>
          <a:xfrm rot="10800000" flipV="1">
            <a:off x="611560" y="3714350"/>
            <a:ext cx="2232248" cy="45719"/>
          </a:xfrm>
          <a:prstGeom prst="accentCallout2">
            <a:avLst>
              <a:gd name="adj1" fmla="val 18750"/>
              <a:gd name="adj2" fmla="val -8333"/>
              <a:gd name="adj3" fmla="val 43142"/>
              <a:gd name="adj4" fmla="val -8474"/>
              <a:gd name="adj5" fmla="val -1173250"/>
              <a:gd name="adj6" fmla="val -86692"/>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线形标注 2(带强调线) 12"/>
          <p:cNvSpPr/>
          <p:nvPr/>
        </p:nvSpPr>
        <p:spPr>
          <a:xfrm rot="10800000" flipV="1">
            <a:off x="606576" y="4319384"/>
            <a:ext cx="3279633" cy="45719"/>
          </a:xfrm>
          <a:prstGeom prst="accentCallout2">
            <a:avLst>
              <a:gd name="adj1" fmla="val -7225"/>
              <a:gd name="adj2" fmla="val -3417"/>
              <a:gd name="adj3" fmla="val -252860"/>
              <a:gd name="adj4" fmla="val -18044"/>
              <a:gd name="adj5" fmla="val -387611"/>
              <a:gd name="adj6" fmla="val -26869"/>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线形标注 2(带强调线) 14"/>
          <p:cNvSpPr/>
          <p:nvPr/>
        </p:nvSpPr>
        <p:spPr>
          <a:xfrm rot="10800000" flipV="1">
            <a:off x="538966" y="5471513"/>
            <a:ext cx="792674" cy="45719"/>
          </a:xfrm>
          <a:prstGeom prst="accentCallout2">
            <a:avLst>
              <a:gd name="adj1" fmla="val 200571"/>
              <a:gd name="adj2" fmla="val -2622"/>
              <a:gd name="adj3" fmla="val 278495"/>
              <a:gd name="adj4" fmla="val -18381"/>
              <a:gd name="adj5" fmla="val -487548"/>
              <a:gd name="adj6" fmla="val -442857"/>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4756784" y="2780928"/>
            <a:ext cx="2335496" cy="738664"/>
          </a:xfrm>
          <a:prstGeom prst="rect">
            <a:avLst/>
          </a:prstGeom>
          <a:noFill/>
        </p:spPr>
        <p:txBody>
          <a:bodyPr wrap="square" rtlCol="0">
            <a:spAutoFit/>
          </a:bodyPr>
          <a:lstStyle/>
          <a:p>
            <a:r>
              <a:rPr lang="en-US" altLang="zh-CN" sz="2100" b="1" dirty="0" smtClean="0">
                <a:solidFill>
                  <a:srgbClr val="FF6600"/>
                </a:solidFill>
              </a:rPr>
              <a:t>a dogged, brilliant lawyer</a:t>
            </a:r>
            <a:endParaRPr lang="zh-CN" altLang="en-US" sz="2100" b="1" dirty="0">
              <a:solidFill>
                <a:srgbClr val="FF6600"/>
              </a:solidFill>
            </a:endParaRPr>
          </a:p>
        </p:txBody>
      </p:sp>
      <p:sp>
        <p:nvSpPr>
          <p:cNvPr id="20" name="TextBox 19"/>
          <p:cNvSpPr txBox="1"/>
          <p:nvPr/>
        </p:nvSpPr>
        <p:spPr>
          <a:xfrm>
            <a:off x="4716016" y="3770456"/>
            <a:ext cx="2140290" cy="738664"/>
          </a:xfrm>
          <a:prstGeom prst="rect">
            <a:avLst/>
          </a:prstGeom>
          <a:noFill/>
        </p:spPr>
        <p:txBody>
          <a:bodyPr wrap="square" rtlCol="0">
            <a:spAutoFit/>
          </a:bodyPr>
          <a:lstStyle/>
          <a:p>
            <a:r>
              <a:rPr lang="en-US" altLang="zh-CN" sz="2100" b="1" dirty="0" smtClean="0">
                <a:solidFill>
                  <a:srgbClr val="FF6600"/>
                </a:solidFill>
              </a:rPr>
              <a:t>Pretty, well-off, and radiant</a:t>
            </a:r>
            <a:endParaRPr lang="zh-CN" altLang="en-US" sz="2100" b="1" dirty="0">
              <a:solidFill>
                <a:srgbClr val="FF6600"/>
              </a:solidFill>
            </a:endParaRPr>
          </a:p>
        </p:txBody>
      </p:sp>
      <p:sp>
        <p:nvSpPr>
          <p:cNvPr id="21" name="TextBox 20"/>
          <p:cNvSpPr txBox="1"/>
          <p:nvPr/>
        </p:nvSpPr>
        <p:spPr>
          <a:xfrm>
            <a:off x="4884500" y="4863748"/>
            <a:ext cx="2080063" cy="1061829"/>
          </a:xfrm>
          <a:prstGeom prst="rect">
            <a:avLst/>
          </a:prstGeom>
          <a:noFill/>
        </p:spPr>
        <p:txBody>
          <a:bodyPr wrap="square" rtlCol="0">
            <a:spAutoFit/>
          </a:bodyPr>
          <a:lstStyle/>
          <a:p>
            <a:r>
              <a:rPr lang="en-US" altLang="zh-CN" sz="2100" b="1" dirty="0" smtClean="0">
                <a:solidFill>
                  <a:srgbClr val="FF6600"/>
                </a:solidFill>
              </a:rPr>
              <a:t>dispense sb. enough pearls of wisdom</a:t>
            </a:r>
            <a:endParaRPr lang="zh-CN" altLang="en-US" sz="2100" b="1" dirty="0">
              <a:solidFill>
                <a:srgbClr val="FF6600"/>
              </a:solidFill>
            </a:endParaRPr>
          </a:p>
        </p:txBody>
      </p:sp>
      <p:sp>
        <p:nvSpPr>
          <p:cNvPr id="24" name="右箭头 23">
            <a:hlinkClick r:id="" action="ppaction://hlinkshowjump?jump=nextslide"/>
          </p:cNvPr>
          <p:cNvSpPr/>
          <p:nvPr/>
        </p:nvSpPr>
        <p:spPr>
          <a:xfrm>
            <a:off x="6964563" y="6209928"/>
            <a:ext cx="1800200" cy="648072"/>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26" name="Picture 2" descr="H:\2015年修改\图片21.jpg"/>
          <p:cNvPicPr>
            <a:picLocks noChangeAspect="1" noChangeArrowheads="1"/>
          </p:cNvPicPr>
          <p:nvPr/>
        </p:nvPicPr>
        <p:blipFill>
          <a:blip r:embed="rId4"/>
          <a:srcRect/>
          <a:stretch>
            <a:fillRect/>
          </a:stretch>
        </p:blipFill>
        <p:spPr bwMode="auto">
          <a:xfrm>
            <a:off x="0" y="-24"/>
            <a:ext cx="4949825" cy="1163637"/>
          </a:xfrm>
          <a:prstGeom prst="rect">
            <a:avLst/>
          </a:prstGeom>
          <a:noFill/>
        </p:spPr>
      </p:pic>
      <p:sp>
        <p:nvSpPr>
          <p:cNvPr id="16" name="线形标注 2(带强调线) 15"/>
          <p:cNvSpPr/>
          <p:nvPr/>
        </p:nvSpPr>
        <p:spPr>
          <a:xfrm rot="10800000" flipV="1">
            <a:off x="1907704" y="4869160"/>
            <a:ext cx="2750947" cy="45719"/>
          </a:xfrm>
          <a:prstGeom prst="accentCallout2">
            <a:avLst>
              <a:gd name="adj1" fmla="val 18747"/>
              <a:gd name="adj2" fmla="val 5577"/>
              <a:gd name="adj3" fmla="val 44723"/>
              <a:gd name="adj4" fmla="val 2116"/>
              <a:gd name="adj5" fmla="val 776697"/>
              <a:gd name="adj6" fmla="val -8445"/>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线形标注 2(带强调线) 16"/>
          <p:cNvSpPr/>
          <p:nvPr/>
        </p:nvSpPr>
        <p:spPr>
          <a:xfrm rot="10800000" flipV="1">
            <a:off x="4211960" y="3104541"/>
            <a:ext cx="400808" cy="45719"/>
          </a:xfrm>
          <a:prstGeom prst="accentCallout2">
            <a:avLst>
              <a:gd name="adj1" fmla="val 18747"/>
              <a:gd name="adj2" fmla="val 5577"/>
              <a:gd name="adj3" fmla="val 44723"/>
              <a:gd name="adj4" fmla="val 2116"/>
              <a:gd name="adj5" fmla="val 75384"/>
              <a:gd name="adj6" fmla="val -41413"/>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4198145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linds(horizontal)">
                                      <p:cBhvr>
                                        <p:cTn id="18" dur="500"/>
                                        <p:tgtEl>
                                          <p:spTgt spid="17"/>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blinds(horizontal)">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linds(horizontal)">
                                      <p:cBhvr>
                                        <p:cTn id="26" dur="500"/>
                                        <p:tgtEl>
                                          <p:spTgt spid="13"/>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blinds(horizontal)">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linds(horizontal)">
                                      <p:cBhvr>
                                        <p:cTn id="34" dur="500"/>
                                        <p:tgtEl>
                                          <p:spTgt spid="15"/>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linds(horizontal)">
                                      <p:cBhvr>
                                        <p:cTn id="37" dur="500"/>
                                        <p:tgtEl>
                                          <p:spTgt spid="16"/>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blinds(horizontal)">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2" grpId="0" animBg="1"/>
      <p:bldP spid="13" grpId="0" animBg="1"/>
      <p:bldP spid="15" grpId="0" animBg="1"/>
      <p:bldP spid="18" grpId="0"/>
      <p:bldP spid="20" grpId="0"/>
      <p:bldP spid="21" grpId="0"/>
      <p:bldP spid="24" grpId="0" animBg="1"/>
      <p:bldP spid="16" grpId="0" animBg="1"/>
      <p:bldP spid="17"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1071546"/>
            <a:ext cx="9001156" cy="55007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9" name="TextBox 18"/>
          <p:cNvSpPr txBox="1"/>
          <p:nvPr/>
        </p:nvSpPr>
        <p:spPr>
          <a:xfrm>
            <a:off x="395536" y="1871056"/>
            <a:ext cx="4595512" cy="4201150"/>
          </a:xfrm>
          <a:prstGeom prst="rect">
            <a:avLst/>
          </a:prstGeom>
          <a:noFill/>
        </p:spPr>
        <p:txBody>
          <a:bodyPr wrap="square" lIns="0" tIns="0" rIns="0" bIns="0" rtlCol="0">
            <a:spAutoFit/>
          </a:bodyPr>
          <a:lstStyle/>
          <a:p>
            <a:pPr indent="133350" eaLnBrk="0" hangingPunct="0">
              <a:lnSpc>
                <a:spcPct val="150000"/>
              </a:lnSpc>
              <a:defRPr/>
            </a:pPr>
            <a:r>
              <a:rPr lang="zh-CN" altLang="en-US" sz="2600" dirty="0" smtClean="0">
                <a:latin typeface="华文楷体" pitchFamily="2" charset="-122"/>
                <a:ea typeface="华文楷体" pitchFamily="2" charset="-122"/>
                <a:cs typeface="Arial" pitchFamily="34" charset="0"/>
              </a:rPr>
              <a:t>因此我尽最大的努力教会她诸   如绝对判断、草率结论、文不对题、错误类比的逻辑谬</a:t>
            </a:r>
            <a:r>
              <a:rPr lang="zh-CN" altLang="en-US" sz="2600" dirty="0">
                <a:latin typeface="华文楷体" pitchFamily="2" charset="-122"/>
                <a:ea typeface="华文楷体" pitchFamily="2" charset="-122"/>
                <a:cs typeface="Arial" pitchFamily="34" charset="0"/>
              </a:rPr>
              <a:t>误</a:t>
            </a:r>
            <a:r>
              <a:rPr lang="zh-CN" altLang="en-US" sz="2600" dirty="0" smtClean="0">
                <a:latin typeface="华文楷体" pitchFamily="2" charset="-122"/>
                <a:ea typeface="华文楷体" pitchFamily="2" charset="-122"/>
                <a:cs typeface="Arial" pitchFamily="34" charset="0"/>
              </a:rPr>
              <a:t>。在经过</a:t>
            </a:r>
            <a:r>
              <a:rPr lang="zh-CN" altLang="en-US" sz="2600" dirty="0">
                <a:latin typeface="华文楷体" pitchFamily="2" charset="-122"/>
                <a:ea typeface="华文楷体" pitchFamily="2" charset="-122"/>
                <a:cs typeface="Arial" pitchFamily="34" charset="0"/>
              </a:rPr>
              <a:t>五</a:t>
            </a:r>
            <a:r>
              <a:rPr lang="zh-CN" altLang="en-US" sz="2600" dirty="0" smtClean="0">
                <a:latin typeface="华文楷体" pitchFamily="2" charset="-122"/>
                <a:ea typeface="华文楷体" pitchFamily="2" charset="-122"/>
                <a:cs typeface="Arial" pitchFamily="34" charset="0"/>
              </a:rPr>
              <a:t>个夜晚的辛勤工作后，我竟然真的将波莉打造成了一个逻辑学行家，她终于能够进行分析思考了。</a:t>
            </a:r>
            <a:endParaRPr lang="en-US" altLang="zh-CN" sz="2600" dirty="0" smtClean="0">
              <a:latin typeface="华文楷体" pitchFamily="2" charset="-122"/>
              <a:ea typeface="华文楷体" pitchFamily="2" charset="-122"/>
              <a:cs typeface="Arial" pitchFamily="34" charset="0"/>
            </a:endParaRPr>
          </a:p>
        </p:txBody>
      </p:sp>
      <p:sp>
        <p:nvSpPr>
          <p:cNvPr id="2" name="线形标注 2(带强调线) 1"/>
          <p:cNvSpPr/>
          <p:nvPr/>
        </p:nvSpPr>
        <p:spPr>
          <a:xfrm rot="10800000">
            <a:off x="771581" y="3095246"/>
            <a:ext cx="1382734" cy="45721"/>
          </a:xfrm>
          <a:prstGeom prst="accentCallout2">
            <a:avLst>
              <a:gd name="adj1" fmla="val 18747"/>
              <a:gd name="adj2" fmla="val 31204"/>
              <a:gd name="adj3" fmla="val -7225"/>
              <a:gd name="adj4" fmla="val -5335"/>
              <a:gd name="adj5" fmla="val 1751825"/>
              <a:gd name="adj6" fmla="val -208822"/>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5005758" y="2060848"/>
            <a:ext cx="2374554" cy="415498"/>
          </a:xfrm>
          <a:prstGeom prst="rect">
            <a:avLst/>
          </a:prstGeom>
          <a:noFill/>
        </p:spPr>
        <p:txBody>
          <a:bodyPr wrap="square" rtlCol="0">
            <a:spAutoFit/>
          </a:bodyPr>
          <a:lstStyle/>
          <a:p>
            <a:r>
              <a:rPr lang="en-US" altLang="zh-CN" sz="2100" b="1" dirty="0" err="1" smtClean="0">
                <a:solidFill>
                  <a:srgbClr val="FF6600"/>
                </a:solidFill>
              </a:rPr>
              <a:t>Dicto</a:t>
            </a:r>
            <a:r>
              <a:rPr lang="en-US" altLang="zh-CN" sz="2100" b="1" dirty="0" smtClean="0">
                <a:solidFill>
                  <a:srgbClr val="FF6600"/>
                </a:solidFill>
              </a:rPr>
              <a:t> </a:t>
            </a:r>
            <a:r>
              <a:rPr lang="en-US" altLang="zh-CN" sz="2100" b="1" dirty="0" err="1" smtClean="0">
                <a:solidFill>
                  <a:srgbClr val="FF6600"/>
                </a:solidFill>
              </a:rPr>
              <a:t>Simpliciter</a:t>
            </a:r>
            <a:endParaRPr lang="zh-CN" altLang="en-US" sz="2100" b="1" dirty="0">
              <a:solidFill>
                <a:srgbClr val="FF6600"/>
              </a:solidFill>
            </a:endParaRPr>
          </a:p>
        </p:txBody>
      </p:sp>
      <p:sp>
        <p:nvSpPr>
          <p:cNvPr id="12" name="线形标注 2(带强调线) 11"/>
          <p:cNvSpPr/>
          <p:nvPr/>
        </p:nvSpPr>
        <p:spPr>
          <a:xfrm rot="10800000" flipV="1">
            <a:off x="3315348" y="3666850"/>
            <a:ext cx="1328659" cy="45719"/>
          </a:xfrm>
          <a:prstGeom prst="accentCallout2">
            <a:avLst>
              <a:gd name="adj1" fmla="val 18750"/>
              <a:gd name="adj2" fmla="val -8333"/>
              <a:gd name="adj3" fmla="val 43142"/>
              <a:gd name="adj4" fmla="val -8474"/>
              <a:gd name="adj5" fmla="val -30368"/>
              <a:gd name="adj6" fmla="val -30770"/>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线形标注 2(带强调线) 12"/>
          <p:cNvSpPr/>
          <p:nvPr/>
        </p:nvSpPr>
        <p:spPr>
          <a:xfrm rot="10800000">
            <a:off x="3557050" y="4869160"/>
            <a:ext cx="1086957" cy="45720"/>
          </a:xfrm>
          <a:prstGeom prst="accentCallout2">
            <a:avLst>
              <a:gd name="adj1" fmla="val -7225"/>
              <a:gd name="adj2" fmla="val -3417"/>
              <a:gd name="adj3" fmla="val 18750"/>
              <a:gd name="adj4" fmla="val -16667"/>
              <a:gd name="adj5" fmla="val 599425"/>
              <a:gd name="adj6" fmla="val -56561"/>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线形标注 2(带强调线) 14"/>
          <p:cNvSpPr/>
          <p:nvPr/>
        </p:nvSpPr>
        <p:spPr>
          <a:xfrm rot="10800000" flipV="1">
            <a:off x="416880" y="6083581"/>
            <a:ext cx="2155352" cy="45719"/>
          </a:xfrm>
          <a:prstGeom prst="accentCallout2">
            <a:avLst>
              <a:gd name="adj1" fmla="val -7225"/>
              <a:gd name="adj2" fmla="val -4275"/>
              <a:gd name="adj3" fmla="val 18749"/>
              <a:gd name="adj4" fmla="val -15626"/>
              <a:gd name="adj5" fmla="val -1041530"/>
              <a:gd name="adj6" fmla="val -115468"/>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5040400" y="2636912"/>
            <a:ext cx="1907864" cy="738664"/>
          </a:xfrm>
          <a:prstGeom prst="rect">
            <a:avLst/>
          </a:prstGeom>
          <a:noFill/>
        </p:spPr>
        <p:txBody>
          <a:bodyPr wrap="square" rtlCol="0">
            <a:spAutoFit/>
          </a:bodyPr>
          <a:lstStyle/>
          <a:p>
            <a:r>
              <a:rPr lang="en-US" altLang="zh-CN" sz="2100" b="1" dirty="0" smtClean="0">
                <a:solidFill>
                  <a:srgbClr val="FF6600"/>
                </a:solidFill>
              </a:rPr>
              <a:t>Hasty Generalization </a:t>
            </a:r>
            <a:endParaRPr lang="zh-CN" altLang="en-US" sz="2100" b="1" dirty="0">
              <a:solidFill>
                <a:srgbClr val="FF6600"/>
              </a:solidFill>
            </a:endParaRPr>
          </a:p>
        </p:txBody>
      </p:sp>
      <p:sp>
        <p:nvSpPr>
          <p:cNvPr id="20" name="TextBox 19"/>
          <p:cNvSpPr txBox="1"/>
          <p:nvPr/>
        </p:nvSpPr>
        <p:spPr>
          <a:xfrm>
            <a:off x="5076056" y="3445550"/>
            <a:ext cx="2140290" cy="415498"/>
          </a:xfrm>
          <a:prstGeom prst="rect">
            <a:avLst/>
          </a:prstGeom>
          <a:noFill/>
        </p:spPr>
        <p:txBody>
          <a:bodyPr wrap="square" rtlCol="0">
            <a:spAutoFit/>
          </a:bodyPr>
          <a:lstStyle/>
          <a:p>
            <a:r>
              <a:rPr lang="en-US" altLang="zh-CN" sz="2100" b="1" dirty="0" smtClean="0">
                <a:solidFill>
                  <a:srgbClr val="FF6600"/>
                </a:solidFill>
              </a:rPr>
              <a:t>logical fallacies</a:t>
            </a:r>
            <a:endParaRPr lang="zh-CN" altLang="en-US" sz="2100" b="1" dirty="0">
              <a:solidFill>
                <a:srgbClr val="FF6600"/>
              </a:solidFill>
            </a:endParaRPr>
          </a:p>
        </p:txBody>
      </p:sp>
      <p:sp>
        <p:nvSpPr>
          <p:cNvPr id="21" name="TextBox 20"/>
          <p:cNvSpPr txBox="1"/>
          <p:nvPr/>
        </p:nvSpPr>
        <p:spPr>
          <a:xfrm>
            <a:off x="5148064" y="4221088"/>
            <a:ext cx="1980377" cy="738664"/>
          </a:xfrm>
          <a:prstGeom prst="rect">
            <a:avLst/>
          </a:prstGeom>
          <a:noFill/>
        </p:spPr>
        <p:txBody>
          <a:bodyPr wrap="square" rtlCol="0">
            <a:spAutoFit/>
          </a:bodyPr>
          <a:lstStyle/>
          <a:p>
            <a:r>
              <a:rPr lang="en-US" altLang="zh-CN" sz="2100" b="1" dirty="0" smtClean="0">
                <a:solidFill>
                  <a:srgbClr val="FF6600"/>
                </a:solidFill>
              </a:rPr>
              <a:t>make </a:t>
            </a:r>
            <a:r>
              <a:rPr lang="en-US" altLang="zh-CN" sz="2100" b="1" dirty="0" err="1" smtClean="0">
                <a:solidFill>
                  <a:srgbClr val="FF6600"/>
                </a:solidFill>
              </a:rPr>
              <a:t>sth</a:t>
            </a:r>
            <a:r>
              <a:rPr lang="en-US" altLang="zh-CN" sz="2100" b="1" dirty="0" smtClean="0">
                <a:solidFill>
                  <a:srgbClr val="FF6600"/>
                </a:solidFill>
              </a:rPr>
              <a:t>. out of sb.</a:t>
            </a:r>
            <a:endParaRPr lang="zh-CN" altLang="en-US" sz="2100" b="1" dirty="0">
              <a:solidFill>
                <a:srgbClr val="FF6600"/>
              </a:solidFill>
            </a:endParaRPr>
          </a:p>
        </p:txBody>
      </p:sp>
      <p:sp>
        <p:nvSpPr>
          <p:cNvPr id="24" name="右箭头 23">
            <a:hlinkClick r:id="" action="ppaction://hlinkshowjump?jump=nextslide"/>
          </p:cNvPr>
          <p:cNvSpPr/>
          <p:nvPr/>
        </p:nvSpPr>
        <p:spPr>
          <a:xfrm>
            <a:off x="7056432" y="6245932"/>
            <a:ext cx="1734969" cy="612068"/>
          </a:xfrm>
          <a:prstGeom prst="rightArrow">
            <a:avLst/>
          </a:prstGeom>
          <a:solidFill>
            <a:schemeClr val="bg1"/>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n>
                  <a:solidFill>
                    <a:schemeClr val="tx1"/>
                  </a:solidFill>
                </a:ln>
                <a:solidFill>
                  <a:schemeClr val="tx1"/>
                </a:solidFill>
              </a:rPr>
              <a:t>To be continued</a:t>
            </a:r>
            <a:endParaRPr lang="zh-CN" altLang="en-US" sz="1600" dirty="0">
              <a:ln>
                <a:solidFill>
                  <a:schemeClr val="tx1"/>
                </a:solidFill>
              </a:ln>
              <a:solidFill>
                <a:schemeClr val="tx1"/>
              </a:solidFill>
            </a:endParaRPr>
          </a:p>
        </p:txBody>
      </p:sp>
      <p:pic>
        <p:nvPicPr>
          <p:cNvPr id="26" name="Picture 2" descr="H:\2015年修改\图片21.jpg"/>
          <p:cNvPicPr>
            <a:picLocks noChangeAspect="1" noChangeArrowheads="1"/>
          </p:cNvPicPr>
          <p:nvPr/>
        </p:nvPicPr>
        <p:blipFill>
          <a:blip r:embed="rId4"/>
          <a:srcRect/>
          <a:stretch>
            <a:fillRect/>
          </a:stretch>
        </p:blipFill>
        <p:spPr bwMode="auto">
          <a:xfrm>
            <a:off x="0" y="-24"/>
            <a:ext cx="4949825" cy="1163637"/>
          </a:xfrm>
          <a:prstGeom prst="rect">
            <a:avLst/>
          </a:prstGeom>
          <a:noFill/>
        </p:spPr>
      </p:pic>
      <p:sp>
        <p:nvSpPr>
          <p:cNvPr id="16" name="线形标注 2(带强调线) 15"/>
          <p:cNvSpPr/>
          <p:nvPr/>
        </p:nvSpPr>
        <p:spPr>
          <a:xfrm rot="10800000" flipV="1">
            <a:off x="2572233" y="3101825"/>
            <a:ext cx="1328659" cy="45719"/>
          </a:xfrm>
          <a:prstGeom prst="accentCallout2">
            <a:avLst>
              <a:gd name="adj1" fmla="val 18750"/>
              <a:gd name="adj2" fmla="val -8333"/>
              <a:gd name="adj3" fmla="val 43142"/>
              <a:gd name="adj4" fmla="val -8474"/>
              <a:gd name="adj5" fmla="val -238166"/>
              <a:gd name="adj6" fmla="val -92441"/>
            </a:avLst>
          </a:prstGeom>
          <a:solidFill>
            <a:srgbClr val="FF6600"/>
          </a:solidFill>
          <a:ln>
            <a:solidFill>
              <a:srgbClr val="FF66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p:nvSpPr>
        <p:spPr>
          <a:xfrm>
            <a:off x="5076056" y="5229200"/>
            <a:ext cx="1980377" cy="738664"/>
          </a:xfrm>
          <a:prstGeom prst="rect">
            <a:avLst/>
          </a:prstGeom>
          <a:noFill/>
        </p:spPr>
        <p:txBody>
          <a:bodyPr wrap="square" rtlCol="0">
            <a:spAutoFit/>
          </a:bodyPr>
          <a:lstStyle/>
          <a:p>
            <a:r>
              <a:rPr lang="en-US" altLang="zh-CN" sz="2100" b="1" dirty="0" smtClean="0">
                <a:solidFill>
                  <a:srgbClr val="FF6600"/>
                </a:solidFill>
              </a:rPr>
              <a:t>be an analytical thinker</a:t>
            </a:r>
            <a:endParaRPr lang="zh-CN" altLang="en-US" sz="2100" b="1" dirty="0">
              <a:solidFill>
                <a:srgbClr val="FF6600"/>
              </a:solidFill>
            </a:endParaRPr>
          </a:p>
        </p:txBody>
      </p:sp>
    </p:spTree>
    <p:extLst>
      <p:ext uri="{BB962C8B-B14F-4D97-AF65-F5344CB8AC3E}">
        <p14:creationId xmlns:p14="http://schemas.microsoft.com/office/powerpoint/2010/main" xmlns="" val="2069243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linds(horizontal)">
                                      <p:cBhvr>
                                        <p:cTn id="15" dur="500"/>
                                        <p:tgtEl>
                                          <p:spTgt spid="1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linds(horizontal)">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linds(horizontal)">
                                      <p:cBhvr>
                                        <p:cTn id="23" dur="500"/>
                                        <p:tgtEl>
                                          <p:spTgt spid="12"/>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blinds(horizontal)">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linds(horizontal)">
                                      <p:cBhvr>
                                        <p:cTn id="31" dur="500"/>
                                        <p:tgtEl>
                                          <p:spTgt spid="13"/>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blinds(horizontal)">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blinds(horizontal)">
                                      <p:cBhvr>
                                        <p:cTn id="39" dur="500"/>
                                        <p:tgtEl>
                                          <p:spTgt spid="15"/>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blinds(horizontal)">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2" grpId="0" animBg="1"/>
      <p:bldP spid="13" grpId="0" animBg="1"/>
      <p:bldP spid="15" grpId="0" animBg="1"/>
      <p:bldP spid="18" grpId="0"/>
      <p:bldP spid="20" grpId="0"/>
      <p:bldP spid="21" grpId="0"/>
      <p:bldP spid="24" grpId="0" animBg="1"/>
      <p:bldP spid="16" grpId="0" animBg="1"/>
      <p:bldP spid="17"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785794"/>
            <a:ext cx="8834438" cy="607220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2" name="TextBox 21"/>
          <p:cNvSpPr txBox="1"/>
          <p:nvPr/>
        </p:nvSpPr>
        <p:spPr>
          <a:xfrm>
            <a:off x="539552" y="1574626"/>
            <a:ext cx="6086480" cy="4926733"/>
          </a:xfrm>
          <a:prstGeom prst="rect">
            <a:avLst/>
          </a:prstGeom>
          <a:noFill/>
        </p:spPr>
        <p:txBody>
          <a:bodyPr wrap="square" rtlCol="0">
            <a:spAutoFit/>
          </a:bodyPr>
          <a:lstStyle/>
          <a:p>
            <a:pPr algn="just">
              <a:lnSpc>
                <a:spcPct val="120000"/>
              </a:lnSpc>
              <a:defRPr/>
            </a:pPr>
            <a:r>
              <a:rPr lang="en-US" altLang="zh-CN" sz="2400" dirty="0">
                <a:latin typeface="Helvetica" pitchFamily="34" charset="0"/>
                <a:ea typeface="Cambria Math" pitchFamily="18" charset="0"/>
                <a:cs typeface="Arial" pitchFamily="34" charset="0"/>
              </a:rPr>
              <a:t>      Polly had </a:t>
            </a:r>
            <a:r>
              <a:rPr lang="en-US" altLang="zh-CN" sz="2400" dirty="0">
                <a:solidFill>
                  <a:srgbClr val="FF6600"/>
                </a:solidFill>
                <a:latin typeface="Helvetica" pitchFamily="34" charset="0"/>
                <a:ea typeface="Cambria Math" pitchFamily="18" charset="0"/>
                <a:cs typeface="Arial" pitchFamily="34" charset="0"/>
              </a:rPr>
              <a:t>the right background </a:t>
            </a:r>
            <a:r>
              <a:rPr lang="en-US" altLang="zh-CN" sz="2400" dirty="0">
                <a:latin typeface="Helvetica" pitchFamily="34" charset="0"/>
                <a:ea typeface="Cambria Math" pitchFamily="18" charset="0"/>
                <a:cs typeface="Arial" pitchFamily="34" charset="0"/>
              </a:rPr>
              <a:t>to be the girlfriend of </a:t>
            </a:r>
            <a:r>
              <a:rPr lang="en-US" altLang="zh-CN" sz="2400" dirty="0">
                <a:solidFill>
                  <a:srgbClr val="FF6600"/>
                </a:solidFill>
                <a:latin typeface="Helvetica" pitchFamily="34" charset="0"/>
                <a:ea typeface="Cambria Math" pitchFamily="18" charset="0"/>
                <a:cs typeface="Arial" pitchFamily="34" charset="0"/>
              </a:rPr>
              <a:t>a dogged, brilliant lawyer </a:t>
            </a:r>
            <a:r>
              <a:rPr lang="en-US" altLang="zh-CN" sz="2400" dirty="0">
                <a:latin typeface="Helvetica" pitchFamily="34" charset="0"/>
                <a:ea typeface="Cambria Math" pitchFamily="18" charset="0"/>
                <a:cs typeface="Arial" pitchFamily="34" charset="0"/>
              </a:rPr>
              <a:t>like myself. She was </a:t>
            </a:r>
            <a:r>
              <a:rPr lang="en-US" altLang="zh-CN" sz="2400" dirty="0">
                <a:solidFill>
                  <a:srgbClr val="FF6600"/>
                </a:solidFill>
                <a:latin typeface="Helvetica" pitchFamily="34" charset="0"/>
                <a:ea typeface="Cambria Math" pitchFamily="18" charset="0"/>
                <a:cs typeface="Arial" pitchFamily="34" charset="0"/>
              </a:rPr>
              <a:t>pretty, well-off, and radiant</a:t>
            </a:r>
            <a:r>
              <a:rPr lang="en-US" altLang="zh-CN" sz="2400" dirty="0">
                <a:latin typeface="Helvetica" pitchFamily="34" charset="0"/>
                <a:ea typeface="Cambria Math" pitchFamily="18" charset="0"/>
                <a:cs typeface="Arial" pitchFamily="34" charset="0"/>
              </a:rPr>
              <a:t>. Still, I want to </a:t>
            </a:r>
            <a:r>
              <a:rPr lang="en-US" altLang="zh-CN" sz="2400" dirty="0">
                <a:solidFill>
                  <a:srgbClr val="FF6600"/>
                </a:solidFill>
                <a:latin typeface="Helvetica" pitchFamily="34" charset="0"/>
                <a:ea typeface="Cambria Math" pitchFamily="18" charset="0"/>
                <a:cs typeface="Arial" pitchFamily="34" charset="0"/>
              </a:rPr>
              <a:t>dispense her enough pearls of wisdom</a:t>
            </a:r>
            <a:r>
              <a:rPr lang="en-US" altLang="zh-CN" sz="2400" dirty="0">
                <a:latin typeface="Helvetica" pitchFamily="34" charset="0"/>
                <a:ea typeface="Cambria Math" pitchFamily="18" charset="0"/>
                <a:cs typeface="Arial" pitchFamily="34" charset="0"/>
              </a:rPr>
              <a:t> to make her “well-spoken”. </a:t>
            </a:r>
            <a:r>
              <a:rPr lang="en-US" altLang="zh-CN" sz="2400" dirty="0" smtClean="0">
                <a:latin typeface="Helvetica" pitchFamily="34" charset="0"/>
                <a:ea typeface="Cambria Math" pitchFamily="18" charset="0"/>
                <a:cs typeface="Arial" pitchFamily="34" charset="0"/>
              </a:rPr>
              <a:t>So </a:t>
            </a:r>
            <a:r>
              <a:rPr lang="en-US" altLang="zh-CN" sz="2400" dirty="0">
                <a:latin typeface="Helvetica" pitchFamily="34" charset="0"/>
                <a:ea typeface="Cambria Math" pitchFamily="18" charset="0"/>
                <a:cs typeface="Arial" pitchFamily="34" charset="0"/>
              </a:rPr>
              <a:t>I tried my best to teach her such </a:t>
            </a:r>
            <a:r>
              <a:rPr lang="en-US" altLang="zh-CN" sz="2400" dirty="0">
                <a:solidFill>
                  <a:srgbClr val="FF6600"/>
                </a:solidFill>
                <a:latin typeface="Helvetica" pitchFamily="34" charset="0"/>
                <a:ea typeface="Cambria Math" pitchFamily="18" charset="0"/>
                <a:cs typeface="Arial" pitchFamily="34" charset="0"/>
              </a:rPr>
              <a:t>logical fallacies</a:t>
            </a:r>
            <a:r>
              <a:rPr lang="en-US" altLang="zh-CN" sz="2400" dirty="0">
                <a:latin typeface="Helvetica" pitchFamily="34" charset="0"/>
                <a:ea typeface="Cambria Math" pitchFamily="18" charset="0"/>
                <a:cs typeface="Arial" pitchFamily="34" charset="0"/>
              </a:rPr>
              <a:t> as </a:t>
            </a:r>
            <a:r>
              <a:rPr lang="en-US" altLang="zh-CN" sz="2400" dirty="0" err="1">
                <a:solidFill>
                  <a:srgbClr val="FF6600"/>
                </a:solidFill>
                <a:latin typeface="Helvetica" pitchFamily="34" charset="0"/>
                <a:ea typeface="Cambria Math" pitchFamily="18" charset="0"/>
                <a:cs typeface="Arial" pitchFamily="34" charset="0"/>
              </a:rPr>
              <a:t>Dicto</a:t>
            </a:r>
            <a:r>
              <a:rPr lang="en-US" altLang="zh-CN" sz="2400" dirty="0">
                <a:solidFill>
                  <a:srgbClr val="FF6600"/>
                </a:solidFill>
                <a:latin typeface="Helvetica" pitchFamily="34" charset="0"/>
                <a:ea typeface="Cambria Math" pitchFamily="18" charset="0"/>
                <a:cs typeface="Arial" pitchFamily="34" charset="0"/>
              </a:rPr>
              <a:t> </a:t>
            </a:r>
            <a:r>
              <a:rPr lang="en-US" altLang="zh-CN" sz="2400" dirty="0" err="1">
                <a:solidFill>
                  <a:srgbClr val="FF6600"/>
                </a:solidFill>
                <a:latin typeface="Helvetica" pitchFamily="34" charset="0"/>
                <a:ea typeface="Cambria Math" pitchFamily="18" charset="0"/>
                <a:cs typeface="Arial" pitchFamily="34" charset="0"/>
              </a:rPr>
              <a:t>Simpliciter</a:t>
            </a:r>
            <a:r>
              <a:rPr lang="en-US" altLang="zh-CN" sz="2400" dirty="0">
                <a:latin typeface="Helvetica" pitchFamily="34" charset="0"/>
                <a:ea typeface="Cambria Math" pitchFamily="18" charset="0"/>
                <a:cs typeface="Arial" pitchFamily="34" charset="0"/>
              </a:rPr>
              <a:t>, </a:t>
            </a:r>
            <a:r>
              <a:rPr lang="en-US" altLang="zh-CN" sz="2400" dirty="0">
                <a:solidFill>
                  <a:srgbClr val="FF6600"/>
                </a:solidFill>
                <a:latin typeface="Helvetica" pitchFamily="34" charset="0"/>
                <a:ea typeface="Cambria Math" pitchFamily="18" charset="0"/>
                <a:cs typeface="Arial" pitchFamily="34" charset="0"/>
              </a:rPr>
              <a:t>Hasty Generalization</a:t>
            </a:r>
            <a:r>
              <a:rPr lang="en-US" altLang="zh-CN" sz="2400" dirty="0">
                <a:latin typeface="Helvetica" pitchFamily="34" charset="0"/>
                <a:ea typeface="Cambria Math" pitchFamily="18" charset="0"/>
                <a:cs typeface="Arial" pitchFamily="34" charset="0"/>
              </a:rPr>
              <a:t>, Ad </a:t>
            </a:r>
            <a:r>
              <a:rPr lang="en-US" altLang="zh-CN" sz="2400" dirty="0" err="1">
                <a:latin typeface="Helvetica" pitchFamily="34" charset="0"/>
                <a:ea typeface="Cambria Math" pitchFamily="18" charset="0"/>
                <a:cs typeface="Arial" pitchFamily="34" charset="0"/>
              </a:rPr>
              <a:t>Misericordiam</a:t>
            </a:r>
            <a:r>
              <a:rPr lang="en-US" altLang="zh-CN" sz="2400" dirty="0">
                <a:latin typeface="Helvetica" pitchFamily="34" charset="0"/>
                <a:ea typeface="Cambria Math" pitchFamily="18" charset="0"/>
                <a:cs typeface="Arial" pitchFamily="34" charset="0"/>
              </a:rPr>
              <a:t>, and False Analogy. After five nights of diligent work, I actually </a:t>
            </a:r>
            <a:r>
              <a:rPr lang="en-US" altLang="zh-CN" sz="2400" dirty="0">
                <a:solidFill>
                  <a:srgbClr val="FF6600"/>
                </a:solidFill>
                <a:latin typeface="Helvetica" pitchFamily="34" charset="0"/>
                <a:ea typeface="Cambria Math" pitchFamily="18" charset="0"/>
                <a:cs typeface="Arial" pitchFamily="34" charset="0"/>
              </a:rPr>
              <a:t>made a logician out of</a:t>
            </a:r>
            <a:r>
              <a:rPr lang="en-US" altLang="zh-CN" sz="2400" dirty="0">
                <a:latin typeface="Helvetica" pitchFamily="34" charset="0"/>
                <a:ea typeface="Cambria Math" pitchFamily="18" charset="0"/>
                <a:cs typeface="Arial" pitchFamily="34" charset="0"/>
              </a:rPr>
              <a:t> Polly. She was </a:t>
            </a:r>
            <a:r>
              <a:rPr lang="en-US" altLang="zh-CN" sz="2400" dirty="0">
                <a:solidFill>
                  <a:srgbClr val="FF6600"/>
                </a:solidFill>
                <a:latin typeface="Helvetica" pitchFamily="34" charset="0"/>
                <a:ea typeface="Cambria Math" pitchFamily="18" charset="0"/>
                <a:cs typeface="Arial" pitchFamily="34" charset="0"/>
              </a:rPr>
              <a:t>an analytical thinker </a:t>
            </a:r>
            <a:r>
              <a:rPr lang="en-US" altLang="zh-CN" sz="2400" dirty="0">
                <a:latin typeface="Helvetica" pitchFamily="34" charset="0"/>
                <a:ea typeface="Cambria Math" pitchFamily="18" charset="0"/>
                <a:cs typeface="Arial" pitchFamily="34" charset="0"/>
              </a:rPr>
              <a:t>at last. </a:t>
            </a:r>
          </a:p>
        </p:txBody>
      </p:sp>
      <p:pic>
        <p:nvPicPr>
          <p:cNvPr id="9" name="Picture 2" descr="H:\2015年修改\图片21.jpg"/>
          <p:cNvPicPr>
            <a:picLocks noChangeAspect="1" noChangeArrowheads="1"/>
          </p:cNvPicPr>
          <p:nvPr/>
        </p:nvPicPr>
        <p:blipFill>
          <a:blip r:embed="rId4"/>
          <a:srcRect/>
          <a:stretch>
            <a:fillRect/>
          </a:stretch>
        </p:blipFill>
        <p:spPr bwMode="auto">
          <a:xfrm>
            <a:off x="0" y="-24"/>
            <a:ext cx="4949825" cy="1163637"/>
          </a:xfrm>
          <a:prstGeom prst="rect">
            <a:avLst/>
          </a:prstGeom>
          <a:noFill/>
        </p:spPr>
      </p:pic>
      <p:pic>
        <p:nvPicPr>
          <p:cNvPr id="6" name="Picture 4">
            <a:hlinkClick r:id="rId5" action="ppaction://hlinksldjump"/>
          </p:cNvPr>
          <p:cNvPicPr>
            <a:picLocks noChangeAspect="1" noChangeArrowheads="1"/>
          </p:cNvPicPr>
          <p:nvPr/>
        </p:nvPicPr>
        <p:blipFill>
          <a:blip r:embed="rId6" cstate="print">
            <a:clrChange>
              <a:clrFrom>
                <a:srgbClr val="FDFEF6"/>
              </a:clrFrom>
              <a:clrTo>
                <a:srgbClr val="FDFEF6">
                  <a:alpha val="0"/>
                </a:srgbClr>
              </a:clrTo>
            </a:clrChange>
          </a:blip>
          <a:srcRect/>
          <a:stretch>
            <a:fillRect/>
          </a:stretch>
        </p:blipFill>
        <p:spPr bwMode="auto">
          <a:xfrm>
            <a:off x="8616950" y="6399212"/>
            <a:ext cx="434975" cy="458788"/>
          </a:xfrm>
          <a:prstGeom prst="rect">
            <a:avLst/>
          </a:prstGeom>
          <a:noFill/>
          <a:ln w="9525">
            <a:noFill/>
            <a:miter lim="800000"/>
            <a:headEnd/>
            <a:tailEnd/>
          </a:ln>
        </p:spPr>
      </p:pic>
    </p:spTree>
    <p:extLst>
      <p:ext uri="{BB962C8B-B14F-4D97-AF65-F5344CB8AC3E}">
        <p14:creationId xmlns:p14="http://schemas.microsoft.com/office/powerpoint/2010/main" xmlns="" val="29633293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2" y="0"/>
            <a:ext cx="9358378" cy="6639957"/>
            <a:chOff x="-32" y="0"/>
            <a:chExt cx="9358378" cy="6639957"/>
          </a:xfrm>
        </p:grpSpPr>
        <p:pic>
          <p:nvPicPr>
            <p:cNvPr id="21"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10800000">
              <a:off x="3610218" y="4054335"/>
              <a:ext cx="5512187" cy="16069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3" name="TextBox 22"/>
            <p:cNvSpPr txBox="1"/>
            <p:nvPr/>
          </p:nvSpPr>
          <p:spPr>
            <a:xfrm>
              <a:off x="5697837" y="3625650"/>
              <a:ext cx="1863921" cy="400110"/>
            </a:xfrm>
            <a:prstGeom prst="rect">
              <a:avLst/>
            </a:prstGeom>
            <a:noFill/>
          </p:spPr>
          <p:txBody>
            <a:bodyPr wrap="square" rtlCol="0">
              <a:spAutoFit/>
            </a:bodyPr>
            <a:lstStyle/>
            <a:p>
              <a:r>
                <a:rPr lang="en-US" altLang="zh-CN" sz="2000" dirty="0">
                  <a:ln w="18415" cmpd="sng">
                    <a:solidFill>
                      <a:srgbClr val="FFFFFF"/>
                    </a:solidFill>
                    <a:prstDash val="solid"/>
                  </a:ln>
                  <a:solidFill>
                    <a:schemeClr val="bg1"/>
                  </a:solidFill>
                  <a:latin typeface="+mj-lt"/>
                </a:rPr>
                <a:t>Thematic study</a:t>
              </a:r>
            </a:p>
          </p:txBody>
        </p:sp>
        <p:sp>
          <p:nvSpPr>
            <p:cNvPr id="14" name="Rectangle 10"/>
            <p:cNvSpPr/>
            <p:nvPr/>
          </p:nvSpPr>
          <p:spPr>
            <a:xfrm>
              <a:off x="0" y="0"/>
              <a:ext cx="9144000" cy="707886"/>
            </a:xfrm>
            <a:prstGeom prst="rect">
              <a:avLst/>
            </a:prstGeom>
            <a:solidFill>
              <a:srgbClr val="99CC00">
                <a:alpha val="84706"/>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15" name="TextBox 14"/>
            <p:cNvSpPr txBox="1"/>
            <p:nvPr/>
          </p:nvSpPr>
          <p:spPr>
            <a:xfrm>
              <a:off x="809604" y="0"/>
              <a:ext cx="762000" cy="707886"/>
            </a:xfrm>
            <a:prstGeom prst="rect">
              <a:avLst/>
            </a:prstGeom>
            <a:noFill/>
          </p:spPr>
          <p:txBody>
            <a:bodyPr wrap="square" rtlCol="0">
              <a:spAutoFit/>
            </a:bodyPr>
            <a:lstStyle/>
            <a:p>
              <a:r>
                <a:rPr lang="en-US" altLang="zh-CN" sz="4000" b="1" i="1" dirty="0" smtClean="0">
                  <a:latin typeface="Helvetica" pitchFamily="34" charset="0"/>
                  <a:ea typeface="Arial Unicode MS" pitchFamily="34" charset="-122"/>
                  <a:cs typeface="Helvetica Neue"/>
                </a:rPr>
                <a:t>A</a:t>
              </a:r>
              <a:endParaRPr lang="en-US" altLang="zh-CN" sz="4000" b="1" i="1" dirty="0">
                <a:latin typeface="Helvetica" pitchFamily="34" charset="0"/>
                <a:ea typeface="Arial Unicode MS" pitchFamily="34" charset="-122"/>
                <a:cs typeface="Helvetica Neue"/>
              </a:endParaRPr>
            </a:p>
          </p:txBody>
        </p:sp>
        <p:sp>
          <p:nvSpPr>
            <p:cNvPr id="18" name="Isosceles Triangle 15"/>
            <p:cNvSpPr/>
            <p:nvPr/>
          </p:nvSpPr>
          <p:spPr>
            <a:xfrm flipV="1">
              <a:off x="1357290" y="381000"/>
              <a:ext cx="192599" cy="116400"/>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p:cNvSpPr txBox="1"/>
            <p:nvPr/>
          </p:nvSpPr>
          <p:spPr>
            <a:xfrm>
              <a:off x="-32" y="214290"/>
              <a:ext cx="1018227" cy="369332"/>
            </a:xfrm>
            <a:prstGeom prst="rect">
              <a:avLst/>
            </a:prstGeom>
            <a:noFill/>
          </p:spPr>
          <p:txBody>
            <a:bodyPr wrap="none" rtlCol="0">
              <a:spAutoFit/>
            </a:bodyPr>
            <a:lstStyle/>
            <a:p>
              <a:r>
                <a:rPr lang="en-US" b="1" i="1" dirty="0" smtClean="0">
                  <a:latin typeface="Helvetica" pitchFamily="34" charset="0"/>
                  <a:cs typeface="Helvetica Neue"/>
                </a:rPr>
                <a:t>Section</a:t>
              </a:r>
              <a:endParaRPr lang="en-US" b="1" i="1" dirty="0">
                <a:latin typeface="Helvetica" pitchFamily="34" charset="0"/>
                <a:cs typeface="Helvetica Neue"/>
              </a:endParaRPr>
            </a:p>
          </p:txBody>
        </p:sp>
        <p:pic>
          <p:nvPicPr>
            <p:cNvPr id="13" name="Picture 5"/>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429256" y="1340768"/>
              <a:ext cx="3200400" cy="6286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6" name="Rectangle 22"/>
            <p:cNvSpPr>
              <a:spLocks noChangeArrowheads="1"/>
            </p:cNvSpPr>
            <p:nvPr/>
          </p:nvSpPr>
          <p:spPr bwMode="auto">
            <a:xfrm>
              <a:off x="5993226" y="1412301"/>
              <a:ext cx="3365120" cy="461665"/>
            </a:xfrm>
            <a:prstGeom prst="rect">
              <a:avLst/>
            </a:prstGeom>
            <a:noFill/>
            <a:ln w="9525">
              <a:noFill/>
              <a:miter lim="800000"/>
              <a:headEnd/>
              <a:tailEnd/>
            </a:ln>
          </p:spPr>
          <p:txBody>
            <a:bodyPr wrap="square">
              <a:prstTxWarp prst="textNoShape">
                <a:avLst/>
              </a:prstTxWarp>
              <a:spAutoFit/>
            </a:bodyPr>
            <a:lstStyle/>
            <a:p>
              <a:pPr eaLnBrk="0" hangingPunct="0"/>
              <a:r>
                <a:rPr lang="en-US" altLang="zh-CN" sz="2400" dirty="0" smtClean="0">
                  <a:solidFill>
                    <a:srgbClr val="000000"/>
                  </a:solidFill>
                  <a:latin typeface="Helvetica" pitchFamily="34" charset="0"/>
                </a:rPr>
                <a:t>   Summary</a:t>
              </a:r>
              <a:endParaRPr lang="zh-CN" altLang="en-US" sz="2400" b="1" dirty="0">
                <a:solidFill>
                  <a:srgbClr val="FFFF00"/>
                </a:solidFill>
                <a:effectLst>
                  <a:outerShdw blurRad="38100" dist="38100" dir="2700000" algn="tl">
                    <a:srgbClr val="000000"/>
                  </a:outerShdw>
                </a:effectLst>
                <a:latin typeface="Helvetica" pitchFamily="34" charset="0"/>
                <a:ea typeface="宋体" pitchFamily="-112" charset="-122"/>
                <a:cs typeface="Times New Roman" pitchFamily="-112" charset="0"/>
              </a:endParaRPr>
            </a:p>
          </p:txBody>
        </p:sp>
        <p:pic>
          <p:nvPicPr>
            <p:cNvPr id="17"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10800000">
              <a:off x="3610219" y="2214554"/>
              <a:ext cx="5533809" cy="18397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6" name="TextBox 25">
              <a:hlinkClick r:id="rId5" action="ppaction://hlinksldjump"/>
            </p:cNvPr>
            <p:cNvSpPr txBox="1"/>
            <p:nvPr/>
          </p:nvSpPr>
          <p:spPr>
            <a:xfrm>
              <a:off x="4714876" y="2714620"/>
              <a:ext cx="3380385" cy="769441"/>
            </a:xfrm>
            <a:prstGeom prst="rect">
              <a:avLst/>
            </a:prstGeom>
            <a:noFill/>
          </p:spPr>
          <p:txBody>
            <a:bodyPr wrap="square" rtlCol="0">
              <a:spAutoFit/>
            </a:bodyPr>
            <a:lstStyle/>
            <a:p>
              <a:pPr algn="ct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Revision of </a:t>
              </a:r>
              <a:endPar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a:p>
              <a:pPr algn="ct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the </a:t>
              </a: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Useful Expressions</a:t>
              </a:r>
            </a:p>
          </p:txBody>
        </p:sp>
        <p:pic>
          <p:nvPicPr>
            <p:cNvPr id="22" name="Picture 4">
              <a:hlinkClick r:id="rId6" action="ppaction://hlinksldjump"/>
            </p:cNvPr>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8399716" y="6181129"/>
              <a:ext cx="435146" cy="458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4" name="TextBox 23">
              <a:hlinkClick r:id="rId8" action="ppaction://hlinksldjump"/>
            </p:cNvPr>
            <p:cNvSpPr txBox="1"/>
            <p:nvPr/>
          </p:nvSpPr>
          <p:spPr>
            <a:xfrm>
              <a:off x="4406325" y="4357694"/>
              <a:ext cx="3380385" cy="769441"/>
            </a:xfrm>
            <a:prstGeom prst="rect">
              <a:avLst/>
            </a:prstGeom>
            <a:noFill/>
          </p:spPr>
          <p:txBody>
            <a:bodyPr wrap="square" rtlCol="0">
              <a:spAutoFit/>
            </a:bodyPr>
            <a:lstStyle/>
            <a:p>
              <a:pPr algn="ctr"/>
              <a:r>
                <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Revision of </a:t>
              </a:r>
              <a:endPar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a:p>
              <a:pPr algn="ctr"/>
              <a:r>
                <a:rPr lang="en-US" altLang="zh-CN" sz="2200" b="1" dirty="0" smtClean="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rPr>
                <a:t>the Functional Patterns</a:t>
              </a:r>
              <a:endParaRPr lang="en-US" altLang="zh-CN" sz="2200" b="1" dirty="0">
                <a:solidFill>
                  <a:schemeClr val="bg1"/>
                </a:solidFill>
                <a:effectLst>
                  <a:glow rad="101600">
                    <a:schemeClr val="tx1">
                      <a:alpha val="60000"/>
                    </a:schemeClr>
                  </a:glow>
                  <a:outerShdw blurRad="38100" dist="38100" dir="2700000" algn="tl">
                    <a:srgbClr val="000000">
                      <a:alpha val="43137"/>
                    </a:srgbClr>
                  </a:outerShdw>
                </a:effectLst>
                <a:latin typeface="Comic Sans MS" pitchFamily="66" charset="0"/>
              </a:endParaRPr>
            </a:p>
          </p:txBody>
        </p:sp>
      </p:grpSp>
      <p:sp>
        <p:nvSpPr>
          <p:cNvPr id="25" name="TextBox 24"/>
          <p:cNvSpPr txBox="1"/>
          <p:nvPr/>
        </p:nvSpPr>
        <p:spPr>
          <a:xfrm>
            <a:off x="1572174" y="116632"/>
            <a:ext cx="7536330" cy="477054"/>
          </a:xfrm>
          <a:prstGeom prst="rect">
            <a:avLst/>
          </a:prstGeom>
          <a:noFill/>
        </p:spPr>
        <p:txBody>
          <a:bodyPr wrap="square">
            <a:spAutoFit/>
          </a:bodyPr>
          <a:lstStyle>
            <a:defPPr>
              <a:defRPr lang="zh-CN"/>
            </a:defPPr>
            <a:lvl1pPr>
              <a:defRPr sz="4200" spc="300">
                <a:solidFill>
                  <a:srgbClr val="FFFFFF"/>
                </a:solidFill>
                <a:effectLst>
                  <a:outerShdw blurRad="38100" dist="38100" dir="2700000" algn="tl">
                    <a:srgbClr val="000000">
                      <a:alpha val="43137"/>
                    </a:srgbClr>
                  </a:outerShdw>
                </a:effectLst>
                <a:latin typeface="Cooper Black" pitchFamily="18" charset="0"/>
                <a:ea typeface="Arial Unicode MS" pitchFamily="34" charset="-122"/>
                <a:cs typeface="Helvetica Neue"/>
              </a:defRPr>
            </a:lvl1pPr>
          </a:lstStyle>
          <a:p>
            <a:pPr fontAlgn="auto">
              <a:spcBef>
                <a:spcPts val="0"/>
              </a:spcBef>
              <a:spcAft>
                <a:spcPts val="0"/>
              </a:spcAft>
              <a:defRPr/>
            </a:pPr>
            <a:r>
              <a:rPr lang="en-US" altLang="zh-CN" sz="2500" dirty="0">
                <a:effectLst>
                  <a:glow rad="101600">
                    <a:schemeClr val="tx1">
                      <a:alpha val="60000"/>
                    </a:schemeClr>
                  </a:glow>
                  <a:outerShdw blurRad="38100" dist="38100" dir="2700000" algn="tl">
                    <a:srgbClr val="000000">
                      <a:alpha val="43137"/>
                    </a:srgbClr>
                  </a:outerShdw>
                </a:effectLst>
              </a:rPr>
              <a:t>Love and </a:t>
            </a:r>
            <a:r>
              <a:rPr lang="en-US" altLang="zh-CN" sz="2500" dirty="0" smtClean="0">
                <a:effectLst>
                  <a:glow rad="101600">
                    <a:schemeClr val="tx1">
                      <a:alpha val="60000"/>
                    </a:schemeClr>
                  </a:glow>
                  <a:outerShdw blurRad="38100" dist="38100" dir="2700000" algn="tl">
                    <a:srgbClr val="000000">
                      <a:alpha val="43137"/>
                    </a:srgbClr>
                  </a:outerShdw>
                </a:effectLst>
              </a:rPr>
              <a:t>logic: The </a:t>
            </a:r>
            <a:r>
              <a:rPr lang="en-US" altLang="zh-CN" sz="2500" dirty="0">
                <a:effectLst>
                  <a:glow rad="101600">
                    <a:schemeClr val="tx1">
                      <a:alpha val="60000"/>
                    </a:schemeClr>
                  </a:glow>
                  <a:outerShdw blurRad="38100" dist="38100" dir="2700000" algn="tl">
                    <a:srgbClr val="000000">
                      <a:alpha val="43137"/>
                    </a:srgbClr>
                  </a:outerShdw>
                </a:effectLst>
              </a:rPr>
              <a:t>story of a fallacy</a:t>
            </a:r>
          </a:p>
        </p:txBody>
      </p:sp>
      <p:pic>
        <p:nvPicPr>
          <p:cNvPr id="27" name="图片 26" descr="coffee_and_book.jpg"/>
          <p:cNvPicPr>
            <a:picLocks noChangeAspect="1"/>
          </p:cNvPicPr>
          <p:nvPr/>
        </p:nvPicPr>
        <p:blipFill>
          <a:blip r:embed="rId9"/>
          <a:srcRect l="16786" r="20492" b="22765"/>
          <a:stretch>
            <a:fillRect/>
          </a:stretch>
        </p:blipFill>
        <p:spPr>
          <a:xfrm>
            <a:off x="214282" y="2571744"/>
            <a:ext cx="3644325" cy="2857520"/>
          </a:xfrm>
          <a:prstGeom prst="rect">
            <a:avLst/>
          </a:prstGeom>
          <a:ln>
            <a:noFill/>
          </a:ln>
          <a:effectLst>
            <a:softEdge rad="112500"/>
          </a:effectLst>
        </p:spPr>
      </p:pic>
    </p:spTree>
    <p:extLst>
      <p:ext uri="{BB962C8B-B14F-4D97-AF65-F5344CB8AC3E}">
        <p14:creationId xmlns:p14="http://schemas.microsoft.com/office/powerpoint/2010/main" xmlns="" val="90873195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xmlns="" val="1731600284"/>
              </p:ext>
            </p:extLst>
          </p:nvPr>
        </p:nvGraphicFramePr>
        <p:xfrm>
          <a:off x="467544" y="1285860"/>
          <a:ext cx="7992888" cy="5222615"/>
        </p:xfrm>
        <a:graphic>
          <a:graphicData uri="http://schemas.openxmlformats.org/drawingml/2006/table">
            <a:tbl>
              <a:tblPr firstRow="1" bandRow="1">
                <a:tableStyleId>{22838BEF-8BB2-4498-84A7-C5851F593DF1}</a:tableStyleId>
              </a:tblPr>
              <a:tblGrid>
                <a:gridCol w="2913296"/>
                <a:gridCol w="5079592"/>
              </a:tblGrid>
              <a:tr h="498433">
                <a:tc>
                  <a:txBody>
                    <a:bodyPr/>
                    <a:lstStyle/>
                    <a:p>
                      <a:r>
                        <a:rPr lang="en-US" altLang="zh-CN" sz="2200" b="0" dirty="0" smtClean="0">
                          <a:latin typeface="华文楷体" pitchFamily="2" charset="-122"/>
                          <a:ea typeface="华文楷体" pitchFamily="2" charset="-122"/>
                        </a:rPr>
                        <a:t>1 </a:t>
                      </a:r>
                      <a:r>
                        <a:rPr lang="zh-CN" altLang="en-US" sz="2200" b="0" dirty="0" smtClean="0">
                          <a:latin typeface="华文楷体" pitchFamily="2" charset="-122"/>
                          <a:ea typeface="华文楷体" pitchFamily="2" charset="-122"/>
                        </a:rPr>
                        <a:t>作为对</a:t>
                      </a:r>
                      <a:r>
                        <a:rPr lang="en-US" altLang="zh-CN" sz="2200" b="0" dirty="0" smtClean="0">
                          <a:latin typeface="华文楷体" pitchFamily="2" charset="-122"/>
                          <a:ea typeface="华文楷体" pitchFamily="2" charset="-122"/>
                        </a:rPr>
                        <a:t>……</a:t>
                      </a:r>
                      <a:r>
                        <a:rPr lang="zh-CN" altLang="en-US" sz="2200" b="0" dirty="0" smtClean="0">
                          <a:latin typeface="华文楷体" pitchFamily="2" charset="-122"/>
                          <a:ea typeface="华文楷体" pitchFamily="2" charset="-122"/>
                        </a:rPr>
                        <a:t>的交换</a:t>
                      </a:r>
                    </a:p>
                  </a:txBody>
                  <a:tcPr anchor="ctr"/>
                </a:tc>
                <a:tc>
                  <a:txBody>
                    <a:bodyPr/>
                    <a:lstStyle/>
                    <a:p>
                      <a:endParaRPr lang="zh-CN" altLang="en-US" sz="2000" b="0" dirty="0">
                        <a:latin typeface="华文楷体" pitchFamily="2" charset="-122"/>
                        <a:ea typeface="华文楷体" pitchFamily="2" charset="-122"/>
                      </a:endParaRPr>
                    </a:p>
                  </a:txBody>
                  <a:tcPr anchor="ctr"/>
                </a:tc>
              </a:tr>
              <a:tr h="669471">
                <a:tc>
                  <a:txBody>
                    <a:bodyPr/>
                    <a:lstStyle/>
                    <a:p>
                      <a:r>
                        <a:rPr lang="en-US" altLang="zh-CN" sz="2200" dirty="0" smtClean="0">
                          <a:latin typeface="华文楷体" pitchFamily="2" charset="-122"/>
                          <a:ea typeface="华文楷体" pitchFamily="2" charset="-122"/>
                        </a:rPr>
                        <a:t>2 </a:t>
                      </a:r>
                      <a:r>
                        <a:rPr lang="zh-CN" altLang="en-US" sz="2200" dirty="0" smtClean="0">
                          <a:latin typeface="华文楷体" pitchFamily="2" charset="-122"/>
                          <a:ea typeface="华文楷体" pitchFamily="2" charset="-122"/>
                        </a:rPr>
                        <a:t>为</a:t>
                      </a:r>
                      <a:r>
                        <a:rPr lang="en-US" altLang="zh-CN" sz="2200" dirty="0" smtClean="0">
                          <a:latin typeface="华文楷体" pitchFamily="2" charset="-122"/>
                          <a:ea typeface="华文楷体" pitchFamily="2" charset="-122"/>
                        </a:rPr>
                        <a:t>……</a:t>
                      </a:r>
                      <a:r>
                        <a:rPr lang="zh-CN" altLang="en-US" sz="2200" dirty="0" smtClean="0">
                          <a:latin typeface="华文楷体" pitchFamily="2" charset="-122"/>
                          <a:ea typeface="华文楷体" pitchFamily="2" charset="-122"/>
                        </a:rPr>
                        <a:t>定日期</a:t>
                      </a:r>
                    </a:p>
                  </a:txBody>
                  <a:tcPr anchor="ctr"/>
                </a:tc>
                <a:tc>
                  <a:txBody>
                    <a:bodyPr/>
                    <a:lstStyle/>
                    <a:p>
                      <a:endParaRPr lang="zh-CN" altLang="en-US" sz="2000" dirty="0">
                        <a:latin typeface="华文楷体" pitchFamily="2" charset="-122"/>
                        <a:ea typeface="华文楷体" pitchFamily="2" charset="-122"/>
                      </a:endParaRPr>
                    </a:p>
                  </a:txBody>
                  <a:tcPr anchor="ctr"/>
                </a:tc>
              </a:tr>
              <a:tr h="498433">
                <a:tc>
                  <a:txBody>
                    <a:bodyPr/>
                    <a:lstStyle/>
                    <a:p>
                      <a:r>
                        <a:rPr lang="en-US" altLang="zh-CN" sz="2200" dirty="0" smtClean="0">
                          <a:latin typeface="华文楷体" pitchFamily="2" charset="-122"/>
                          <a:ea typeface="华文楷体" pitchFamily="2" charset="-122"/>
                        </a:rPr>
                        <a:t>3 </a:t>
                      </a:r>
                      <a:r>
                        <a:rPr lang="zh-CN" altLang="en-US" sz="2200" dirty="0" smtClean="0">
                          <a:latin typeface="华文楷体" pitchFamily="2" charset="-122"/>
                          <a:ea typeface="华文楷体" pitchFamily="2" charset="-122"/>
                        </a:rPr>
                        <a:t>唤起；吸引</a:t>
                      </a:r>
                    </a:p>
                  </a:txBody>
                  <a:tcPr anchor="ctr"/>
                </a:tc>
                <a:tc>
                  <a:txBody>
                    <a:bodyPr/>
                    <a:lstStyle/>
                    <a:p>
                      <a:endParaRPr lang="zh-CN" altLang="en-US" sz="2000" dirty="0">
                        <a:latin typeface="华文楷体" pitchFamily="2" charset="-122"/>
                        <a:ea typeface="华文楷体" pitchFamily="2" charset="-122"/>
                      </a:endParaRPr>
                    </a:p>
                  </a:txBody>
                  <a:tcPr anchor="ctr"/>
                </a:tc>
              </a:tr>
              <a:tr h="498433">
                <a:tc>
                  <a:txBody>
                    <a:bodyPr/>
                    <a:lstStyle/>
                    <a:p>
                      <a:r>
                        <a:rPr lang="en-US" altLang="zh-CN" sz="2200" dirty="0" smtClean="0">
                          <a:latin typeface="华文楷体" pitchFamily="2" charset="-122"/>
                          <a:ea typeface="华文楷体" pitchFamily="2" charset="-122"/>
                        </a:rPr>
                        <a:t>4 </a:t>
                      </a:r>
                      <a:r>
                        <a:rPr lang="zh-CN" altLang="en-US" sz="2200" dirty="0" smtClean="0">
                          <a:latin typeface="华文楷体" pitchFamily="2" charset="-122"/>
                          <a:ea typeface="华文楷体" pitchFamily="2" charset="-122"/>
                        </a:rPr>
                        <a:t>在</a:t>
                      </a:r>
                      <a:r>
                        <a:rPr lang="en-US" altLang="zh-CN" sz="2200" dirty="0" smtClean="0">
                          <a:latin typeface="华文楷体" pitchFamily="2" charset="-122"/>
                          <a:ea typeface="华文楷体" pitchFamily="2" charset="-122"/>
                        </a:rPr>
                        <a:t>……</a:t>
                      </a:r>
                      <a:r>
                        <a:rPr lang="zh-CN" altLang="en-US" sz="2200" dirty="0" smtClean="0">
                          <a:latin typeface="华文楷体" pitchFamily="2" charset="-122"/>
                          <a:ea typeface="华文楷体" pitchFamily="2" charset="-122"/>
                        </a:rPr>
                        <a:t>之间作类比</a:t>
                      </a:r>
                    </a:p>
                  </a:txBody>
                  <a:tcPr anchor="ctr"/>
                </a:tc>
                <a:tc>
                  <a:txBody>
                    <a:bodyPr/>
                    <a:lstStyle/>
                    <a:p>
                      <a:endParaRPr lang="zh-CN" altLang="en-US" sz="2000" dirty="0">
                        <a:latin typeface="华文楷体" pitchFamily="2" charset="-122"/>
                        <a:ea typeface="华文楷体" pitchFamily="2" charset="-122"/>
                      </a:endParaRPr>
                    </a:p>
                  </a:txBody>
                  <a:tcPr anchor="ctr"/>
                </a:tc>
              </a:tr>
              <a:tr h="49843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200" dirty="0" smtClean="0">
                          <a:latin typeface="华文楷体" pitchFamily="2" charset="-122"/>
                          <a:ea typeface="华文楷体" pitchFamily="2" charset="-122"/>
                        </a:rPr>
                        <a:t>5 </a:t>
                      </a:r>
                      <a:r>
                        <a:rPr lang="zh-CN" altLang="en-US" sz="2200" dirty="0" smtClean="0">
                          <a:latin typeface="华文楷体" pitchFamily="2" charset="-122"/>
                          <a:ea typeface="华文楷体" pitchFamily="2" charset="-122"/>
                        </a:rPr>
                        <a:t>使</a:t>
                      </a:r>
                      <a:r>
                        <a:rPr lang="en-US" altLang="zh-CN" sz="2200" dirty="0" smtClean="0">
                          <a:latin typeface="华文楷体" pitchFamily="2" charset="-122"/>
                          <a:ea typeface="华文楷体" pitchFamily="2" charset="-122"/>
                        </a:rPr>
                        <a:t>……</a:t>
                      </a:r>
                      <a:r>
                        <a:rPr lang="zh-CN" altLang="en-US" sz="2200" dirty="0" smtClean="0">
                          <a:latin typeface="华文楷体" pitchFamily="2" charset="-122"/>
                          <a:ea typeface="华文楷体" pitchFamily="2" charset="-122"/>
                        </a:rPr>
                        <a:t>变成</a:t>
                      </a:r>
                      <a:r>
                        <a:rPr lang="en-US" altLang="zh-CN" sz="2200" dirty="0" smtClean="0">
                          <a:latin typeface="华文楷体" pitchFamily="2" charset="-122"/>
                          <a:ea typeface="华文楷体" pitchFamily="2" charset="-122"/>
                        </a:rPr>
                        <a:t>……</a:t>
                      </a:r>
                    </a:p>
                  </a:txBody>
                  <a:tcPr anchor="ctr"/>
                </a:tc>
                <a:tc>
                  <a:txBody>
                    <a:bodyPr/>
                    <a:lstStyle/>
                    <a:p>
                      <a:endParaRPr lang="zh-CN" altLang="en-US" sz="2000" dirty="0">
                        <a:latin typeface="华文楷体" pitchFamily="2" charset="-122"/>
                        <a:ea typeface="华文楷体" pitchFamily="2" charset="-122"/>
                      </a:endParaRPr>
                    </a:p>
                  </a:txBody>
                  <a:tcPr anchor="ctr"/>
                </a:tc>
              </a:tr>
              <a:tr h="49843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200" dirty="0" smtClean="0">
                          <a:latin typeface="华文楷体" pitchFamily="2" charset="-122"/>
                          <a:ea typeface="华文楷体" pitchFamily="2" charset="-122"/>
                        </a:rPr>
                        <a:t>6 </a:t>
                      </a:r>
                      <a:r>
                        <a:rPr lang="zh-CN" altLang="en-US" sz="2200" dirty="0" smtClean="0">
                          <a:latin typeface="华文楷体" pitchFamily="2" charset="-122"/>
                          <a:ea typeface="华文楷体" pitchFamily="2" charset="-122"/>
                        </a:rPr>
                        <a:t>抛弃（恋人）；解雇</a:t>
                      </a:r>
                    </a:p>
                  </a:txBody>
                  <a:tcPr anchor="ctr"/>
                </a:tc>
                <a:tc>
                  <a:txBody>
                    <a:bodyPr/>
                    <a:lstStyle/>
                    <a:p>
                      <a:endParaRPr lang="zh-CN" altLang="en-US" sz="2000" dirty="0">
                        <a:latin typeface="华文楷体" pitchFamily="2" charset="-122"/>
                        <a:ea typeface="华文楷体" pitchFamily="2" charset="-122"/>
                      </a:endParaRPr>
                    </a:p>
                  </a:txBody>
                  <a:tcPr anchor="ctr"/>
                </a:tc>
              </a:tr>
              <a:tr h="565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200" dirty="0" smtClean="0">
                          <a:latin typeface="华文楷体" pitchFamily="2" charset="-122"/>
                          <a:ea typeface="华文楷体" pitchFamily="2" charset="-122"/>
                        </a:rPr>
                        <a:t>7 </a:t>
                      </a:r>
                      <a:r>
                        <a:rPr lang="zh-CN" altLang="en-US" sz="2200" dirty="0" smtClean="0">
                          <a:latin typeface="华文楷体" pitchFamily="2" charset="-122"/>
                          <a:ea typeface="华文楷体" pitchFamily="2" charset="-122"/>
                        </a:rPr>
                        <a:t>满是</a:t>
                      </a:r>
                      <a:r>
                        <a:rPr lang="en-US" altLang="zh-CN" sz="2200" dirty="0" smtClean="0">
                          <a:latin typeface="华文楷体" pitchFamily="2" charset="-122"/>
                          <a:ea typeface="华文楷体" pitchFamily="2" charset="-122"/>
                        </a:rPr>
                        <a:t>……</a:t>
                      </a:r>
                    </a:p>
                  </a:txBody>
                  <a:tcPr anchor="ctr"/>
                </a:tc>
                <a:tc>
                  <a:txBody>
                    <a:bodyPr/>
                    <a:lstStyle/>
                    <a:p>
                      <a:endParaRPr lang="zh-CN" altLang="en-US" sz="2000" dirty="0">
                        <a:latin typeface="华文楷体" pitchFamily="2" charset="-122"/>
                        <a:ea typeface="华文楷体" pitchFamily="2" charset="-122"/>
                      </a:endParaRPr>
                    </a:p>
                  </a:txBody>
                  <a:tcPr anchor="ctr"/>
                </a:tc>
              </a:tr>
              <a:tr h="498433">
                <a:tc>
                  <a:txBody>
                    <a:bodyPr/>
                    <a:lstStyle/>
                    <a:p>
                      <a:r>
                        <a:rPr lang="en-US" altLang="zh-CN" sz="2200" dirty="0" smtClean="0">
                          <a:latin typeface="华文楷体" pitchFamily="2" charset="-122"/>
                          <a:ea typeface="华文楷体" pitchFamily="2" charset="-122"/>
                        </a:rPr>
                        <a:t>8 </a:t>
                      </a:r>
                      <a:r>
                        <a:rPr lang="zh-CN" altLang="en-US" sz="2200" dirty="0" smtClean="0">
                          <a:latin typeface="华文楷体" pitchFamily="2" charset="-122"/>
                          <a:ea typeface="华文楷体" pitchFamily="2" charset="-122"/>
                        </a:rPr>
                        <a:t>签订协定</a:t>
                      </a:r>
                      <a:endParaRPr lang="en-US" altLang="zh-CN" sz="2200" dirty="0" smtClean="0">
                        <a:latin typeface="华文楷体" pitchFamily="2" charset="-122"/>
                        <a:ea typeface="华文楷体" pitchFamily="2" charset="-122"/>
                      </a:endParaRPr>
                    </a:p>
                  </a:txBody>
                  <a:tcPr anchor="ctr"/>
                </a:tc>
                <a:tc>
                  <a:txBody>
                    <a:bodyPr/>
                    <a:lstStyle/>
                    <a:p>
                      <a:endParaRPr lang="zh-CN" altLang="en-US" sz="2000" dirty="0">
                        <a:latin typeface="华文楷体" pitchFamily="2" charset="-122"/>
                        <a:ea typeface="华文楷体" pitchFamily="2" charset="-122"/>
                      </a:endParaRPr>
                    </a:p>
                  </a:txBody>
                  <a:tcPr anchor="ctr"/>
                </a:tc>
              </a:tr>
              <a:tr h="498433">
                <a:tc>
                  <a:txBody>
                    <a:bodyPr/>
                    <a:lstStyle/>
                    <a:p>
                      <a:r>
                        <a:rPr lang="en-US" altLang="zh-CN" sz="2200" dirty="0" smtClean="0">
                          <a:latin typeface="华文楷体" pitchFamily="2" charset="-122"/>
                          <a:ea typeface="华文楷体" pitchFamily="2" charset="-122"/>
                        </a:rPr>
                        <a:t>9 </a:t>
                      </a:r>
                      <a:r>
                        <a:rPr lang="zh-CN" altLang="en-US" sz="2200" dirty="0" smtClean="0">
                          <a:latin typeface="华文楷体" pitchFamily="2" charset="-122"/>
                          <a:ea typeface="华文楷体" pitchFamily="2" charset="-122"/>
                        </a:rPr>
                        <a:t>化妆</a:t>
                      </a:r>
                      <a:endParaRPr lang="zh-CN" altLang="en-US" sz="2200" dirty="0">
                        <a:latin typeface="华文楷体" pitchFamily="2" charset="-122"/>
                        <a:ea typeface="华文楷体" pitchFamily="2" charset="-122"/>
                      </a:endParaRPr>
                    </a:p>
                  </a:txBody>
                  <a:tcPr anchor="ctr"/>
                </a:tc>
                <a:tc>
                  <a:txBody>
                    <a:bodyPr/>
                    <a:lstStyle/>
                    <a:p>
                      <a:endParaRPr lang="zh-CN" altLang="en-US" sz="2000" dirty="0">
                        <a:latin typeface="华文楷体" pitchFamily="2" charset="-122"/>
                        <a:ea typeface="华文楷体" pitchFamily="2" charset="-122"/>
                      </a:endParaRPr>
                    </a:p>
                  </a:txBody>
                  <a:tcPr anchor="ctr"/>
                </a:tc>
              </a:tr>
              <a:tr h="498433">
                <a:tc>
                  <a:txBody>
                    <a:bodyPr/>
                    <a:lstStyle/>
                    <a:p>
                      <a:r>
                        <a:rPr lang="en-US" altLang="zh-CN" sz="2200" dirty="0" smtClean="0">
                          <a:latin typeface="华文楷体" pitchFamily="2" charset="-122"/>
                          <a:ea typeface="华文楷体" pitchFamily="2" charset="-122"/>
                        </a:rPr>
                        <a:t>10 </a:t>
                      </a:r>
                      <a:r>
                        <a:rPr lang="zh-CN" altLang="en-US" sz="2200" dirty="0" smtClean="0">
                          <a:latin typeface="华文楷体" pitchFamily="2" charset="-122"/>
                          <a:ea typeface="华文楷体" pitchFamily="2" charset="-122"/>
                        </a:rPr>
                        <a:t>坚韧而睿智的律师</a:t>
                      </a:r>
                      <a:endParaRPr lang="zh-CN" altLang="en-US" sz="2200" dirty="0">
                        <a:latin typeface="华文楷体" pitchFamily="2" charset="-122"/>
                        <a:ea typeface="华文楷体" pitchFamily="2" charset="-122"/>
                      </a:endParaRPr>
                    </a:p>
                  </a:txBody>
                  <a:tcPr anchor="ctr"/>
                </a:tc>
                <a:tc>
                  <a:txBody>
                    <a:bodyPr/>
                    <a:lstStyle/>
                    <a:p>
                      <a:endParaRPr lang="zh-CN" altLang="en-US" sz="2000" dirty="0">
                        <a:latin typeface="华文楷体" pitchFamily="2" charset="-122"/>
                        <a:ea typeface="华文楷体" pitchFamily="2" charset="-122"/>
                      </a:endParaRPr>
                    </a:p>
                  </a:txBody>
                  <a:tcPr anchor="ctr"/>
                </a:tc>
              </a:tr>
            </a:tbl>
          </a:graphicData>
        </a:graphic>
      </p:graphicFrame>
      <p:sp>
        <p:nvSpPr>
          <p:cNvPr id="6" name="TextBox 5"/>
          <p:cNvSpPr txBox="1"/>
          <p:nvPr/>
        </p:nvSpPr>
        <p:spPr>
          <a:xfrm>
            <a:off x="3563888" y="1364352"/>
            <a:ext cx="4824536" cy="430887"/>
          </a:xfrm>
          <a:prstGeom prst="rect">
            <a:avLst/>
          </a:prstGeom>
          <a:noFill/>
        </p:spPr>
        <p:txBody>
          <a:bodyPr wrap="square" rtlCol="0">
            <a:spAutoFit/>
          </a:bodyPr>
          <a:lstStyle/>
          <a:p>
            <a:r>
              <a:rPr lang="en-US" altLang="zh-CN" sz="2200" dirty="0" smtClean="0">
                <a:latin typeface="Helvetica" pitchFamily="34" charset="0"/>
                <a:ea typeface="Cambria Math" pitchFamily="18" charset="0"/>
                <a:cs typeface="Arial" pitchFamily="34" charset="0"/>
              </a:rPr>
              <a:t>in exchange for …</a:t>
            </a:r>
            <a:endParaRPr lang="zh-CN" altLang="en-US" sz="2200" dirty="0">
              <a:latin typeface="Helvetica" pitchFamily="34" charset="0"/>
              <a:ea typeface="Cambria Math" pitchFamily="18" charset="0"/>
              <a:cs typeface="Arial" pitchFamily="34" charset="0"/>
            </a:endParaRPr>
          </a:p>
        </p:txBody>
      </p:sp>
      <p:sp>
        <p:nvSpPr>
          <p:cNvPr id="7" name="TextBox 6"/>
          <p:cNvSpPr txBox="1"/>
          <p:nvPr/>
        </p:nvSpPr>
        <p:spPr>
          <a:xfrm>
            <a:off x="3563888" y="1917993"/>
            <a:ext cx="4824536" cy="430887"/>
          </a:xfrm>
          <a:prstGeom prst="rect">
            <a:avLst/>
          </a:prstGeom>
          <a:noFill/>
        </p:spPr>
        <p:txBody>
          <a:bodyPr wrap="square" rtlCol="0">
            <a:spAutoFit/>
          </a:bodyPr>
          <a:lstStyle/>
          <a:p>
            <a:r>
              <a:rPr lang="en-US" altLang="zh-CN" sz="2200" dirty="0" smtClean="0">
                <a:latin typeface="Helvetica" pitchFamily="34" charset="0"/>
                <a:ea typeface="Cambria Math" pitchFamily="18" charset="0"/>
                <a:cs typeface="Arial" pitchFamily="34" charset="0"/>
              </a:rPr>
              <a:t>set a date for…</a:t>
            </a:r>
            <a:endParaRPr lang="zh-CN" altLang="en-US" sz="2200" dirty="0">
              <a:latin typeface="Helvetica" pitchFamily="34" charset="0"/>
              <a:ea typeface="Cambria Math" pitchFamily="18" charset="0"/>
              <a:cs typeface="Arial" pitchFamily="34" charset="0"/>
            </a:endParaRPr>
          </a:p>
        </p:txBody>
      </p:sp>
      <p:sp>
        <p:nvSpPr>
          <p:cNvPr id="8" name="TextBox 7"/>
          <p:cNvSpPr txBox="1"/>
          <p:nvPr/>
        </p:nvSpPr>
        <p:spPr>
          <a:xfrm>
            <a:off x="3563888" y="2521850"/>
            <a:ext cx="4824536" cy="430887"/>
          </a:xfrm>
          <a:prstGeom prst="rect">
            <a:avLst/>
          </a:prstGeom>
          <a:noFill/>
        </p:spPr>
        <p:txBody>
          <a:bodyPr wrap="square" rtlCol="0">
            <a:spAutoFit/>
          </a:bodyPr>
          <a:lstStyle/>
          <a:p>
            <a:r>
              <a:rPr lang="en-US" altLang="zh-CN" sz="2200" dirty="0" smtClean="0">
                <a:latin typeface="Helvetica" pitchFamily="34" charset="0"/>
                <a:ea typeface="Cambria Math" pitchFamily="18" charset="0"/>
                <a:cs typeface="Arial" pitchFamily="34" charset="0"/>
              </a:rPr>
              <a:t>appeal to</a:t>
            </a:r>
            <a:endParaRPr lang="en-US" altLang="zh-CN" sz="2200" dirty="0">
              <a:latin typeface="Helvetica" pitchFamily="34" charset="0"/>
              <a:ea typeface="Cambria Math" pitchFamily="18" charset="0"/>
              <a:cs typeface="Arial" pitchFamily="34" charset="0"/>
            </a:endParaRPr>
          </a:p>
        </p:txBody>
      </p:sp>
      <p:sp>
        <p:nvSpPr>
          <p:cNvPr id="9" name="TextBox 8"/>
          <p:cNvSpPr txBox="1"/>
          <p:nvPr/>
        </p:nvSpPr>
        <p:spPr>
          <a:xfrm>
            <a:off x="3563888" y="3016941"/>
            <a:ext cx="4824536" cy="430887"/>
          </a:xfrm>
          <a:prstGeom prst="rect">
            <a:avLst/>
          </a:prstGeom>
          <a:noFill/>
        </p:spPr>
        <p:txBody>
          <a:bodyPr wrap="square" rtlCol="0">
            <a:spAutoFit/>
          </a:bodyPr>
          <a:lstStyle/>
          <a:p>
            <a:r>
              <a:rPr lang="en-US" altLang="zh-CN" sz="2200" dirty="0" smtClean="0">
                <a:latin typeface="Helvetica" pitchFamily="34" charset="0"/>
                <a:ea typeface="Cambria Math" pitchFamily="18" charset="0"/>
                <a:cs typeface="Arial" pitchFamily="34" charset="0"/>
              </a:rPr>
              <a:t>make an analogy between …</a:t>
            </a:r>
            <a:endParaRPr lang="en-US" altLang="zh-CN" sz="2200" dirty="0">
              <a:latin typeface="Helvetica" pitchFamily="34" charset="0"/>
              <a:ea typeface="Cambria Math" pitchFamily="18" charset="0"/>
              <a:cs typeface="Arial" pitchFamily="34" charset="0"/>
            </a:endParaRPr>
          </a:p>
        </p:txBody>
      </p:sp>
      <p:sp>
        <p:nvSpPr>
          <p:cNvPr id="10" name="TextBox 9"/>
          <p:cNvSpPr txBox="1"/>
          <p:nvPr/>
        </p:nvSpPr>
        <p:spPr>
          <a:xfrm>
            <a:off x="3563888" y="3475274"/>
            <a:ext cx="4824536" cy="430887"/>
          </a:xfrm>
          <a:prstGeom prst="rect">
            <a:avLst/>
          </a:prstGeom>
          <a:noFill/>
        </p:spPr>
        <p:txBody>
          <a:bodyPr wrap="square" rtlCol="0">
            <a:spAutoFit/>
          </a:bodyPr>
          <a:lstStyle/>
          <a:p>
            <a:r>
              <a:rPr lang="en-US" altLang="zh-CN" sz="2200" dirty="0" smtClean="0">
                <a:latin typeface="Helvetica" pitchFamily="34" charset="0"/>
                <a:ea typeface="Cambria Math" pitchFamily="18" charset="0"/>
                <a:cs typeface="Arial" pitchFamily="34" charset="0"/>
              </a:rPr>
              <a:t>make </a:t>
            </a:r>
            <a:r>
              <a:rPr lang="en-US" altLang="zh-CN" sz="2200" dirty="0" err="1" smtClean="0">
                <a:latin typeface="Helvetica" pitchFamily="34" charset="0"/>
                <a:ea typeface="Cambria Math" pitchFamily="18" charset="0"/>
                <a:cs typeface="Arial" pitchFamily="34" charset="0"/>
              </a:rPr>
              <a:t>sth</a:t>
            </a:r>
            <a:r>
              <a:rPr lang="en-US" altLang="zh-CN" sz="2200" dirty="0" smtClean="0">
                <a:latin typeface="Helvetica" pitchFamily="34" charset="0"/>
                <a:ea typeface="Cambria Math" pitchFamily="18" charset="0"/>
                <a:cs typeface="Arial" pitchFamily="34" charset="0"/>
              </a:rPr>
              <a:t>. out of sb./</a:t>
            </a:r>
            <a:r>
              <a:rPr lang="en-US" altLang="zh-CN" sz="2200" dirty="0" err="1" smtClean="0">
                <a:latin typeface="Helvetica" pitchFamily="34" charset="0"/>
                <a:ea typeface="Cambria Math" pitchFamily="18" charset="0"/>
                <a:cs typeface="Arial" pitchFamily="34" charset="0"/>
              </a:rPr>
              <a:t>sth</a:t>
            </a:r>
            <a:r>
              <a:rPr lang="en-US" altLang="zh-CN" sz="2200" dirty="0" smtClean="0">
                <a:latin typeface="Helvetica" pitchFamily="34" charset="0"/>
                <a:ea typeface="Cambria Math" pitchFamily="18" charset="0"/>
                <a:cs typeface="Arial" pitchFamily="34" charset="0"/>
              </a:rPr>
              <a:t>.</a:t>
            </a:r>
            <a:endParaRPr lang="en-US" altLang="zh-CN" sz="2200" dirty="0">
              <a:latin typeface="Helvetica" pitchFamily="34" charset="0"/>
              <a:ea typeface="Cambria Math" pitchFamily="18" charset="0"/>
              <a:cs typeface="Arial" pitchFamily="34" charset="0"/>
            </a:endParaRPr>
          </a:p>
        </p:txBody>
      </p:sp>
      <p:sp>
        <p:nvSpPr>
          <p:cNvPr id="11" name="TextBox 10"/>
          <p:cNvSpPr txBox="1"/>
          <p:nvPr/>
        </p:nvSpPr>
        <p:spPr>
          <a:xfrm>
            <a:off x="3563888" y="3986892"/>
            <a:ext cx="4824536" cy="430887"/>
          </a:xfrm>
          <a:prstGeom prst="rect">
            <a:avLst/>
          </a:prstGeom>
          <a:noFill/>
        </p:spPr>
        <p:txBody>
          <a:bodyPr wrap="square" rtlCol="0">
            <a:spAutoFit/>
          </a:bodyPr>
          <a:lstStyle/>
          <a:p>
            <a:r>
              <a:rPr lang="en-US" altLang="zh-CN" sz="2200" dirty="0" smtClean="0">
                <a:latin typeface="Helvetica" pitchFamily="34" charset="0"/>
                <a:ea typeface="Cambria Math" pitchFamily="18" charset="0"/>
                <a:cs typeface="Arial" pitchFamily="34" charset="0"/>
              </a:rPr>
              <a:t>give sb. the axe</a:t>
            </a:r>
            <a:endParaRPr lang="en-US" altLang="zh-CN" sz="2200" dirty="0">
              <a:latin typeface="Helvetica" pitchFamily="34" charset="0"/>
              <a:ea typeface="Cambria Math" pitchFamily="18" charset="0"/>
              <a:cs typeface="Arial" pitchFamily="34" charset="0"/>
            </a:endParaRPr>
          </a:p>
        </p:txBody>
      </p:sp>
      <p:sp>
        <p:nvSpPr>
          <p:cNvPr id="12" name="TextBox 11"/>
          <p:cNvSpPr txBox="1"/>
          <p:nvPr/>
        </p:nvSpPr>
        <p:spPr>
          <a:xfrm>
            <a:off x="3563888" y="4509120"/>
            <a:ext cx="4824536" cy="430887"/>
          </a:xfrm>
          <a:prstGeom prst="rect">
            <a:avLst/>
          </a:prstGeom>
          <a:noFill/>
        </p:spPr>
        <p:txBody>
          <a:bodyPr wrap="square" rtlCol="0">
            <a:spAutoFit/>
          </a:bodyPr>
          <a:lstStyle/>
          <a:p>
            <a:r>
              <a:rPr lang="en-US" altLang="zh-CN" sz="2200" dirty="0" smtClean="0">
                <a:latin typeface="Helvetica" pitchFamily="34" charset="0"/>
                <a:ea typeface="Cambria Math" pitchFamily="18" charset="0"/>
                <a:cs typeface="Arial" pitchFamily="34" charset="0"/>
              </a:rPr>
              <a:t>be dripping with</a:t>
            </a:r>
            <a:endParaRPr lang="en-US" altLang="zh-CN" sz="2200" dirty="0">
              <a:latin typeface="Helvetica" pitchFamily="34" charset="0"/>
              <a:ea typeface="Cambria Math" pitchFamily="18" charset="0"/>
              <a:cs typeface="Arial" pitchFamily="34" charset="0"/>
            </a:endParaRPr>
          </a:p>
        </p:txBody>
      </p:sp>
      <p:sp>
        <p:nvSpPr>
          <p:cNvPr id="13" name="TextBox 12"/>
          <p:cNvSpPr txBox="1"/>
          <p:nvPr/>
        </p:nvSpPr>
        <p:spPr>
          <a:xfrm>
            <a:off x="3563888" y="5157192"/>
            <a:ext cx="4824536" cy="308867"/>
          </a:xfrm>
          <a:prstGeom prst="rect">
            <a:avLst/>
          </a:prstGeom>
          <a:noFill/>
        </p:spPr>
        <p:txBody>
          <a:bodyPr wrap="square" rtlCol="0">
            <a:spAutoFit/>
          </a:bodyPr>
          <a:lstStyle/>
          <a:p>
            <a:pPr indent="-185738">
              <a:lnSpc>
                <a:spcPct val="60000"/>
              </a:lnSpc>
              <a:spcBef>
                <a:spcPct val="50000"/>
              </a:spcBef>
              <a:defRPr/>
            </a:pPr>
            <a:r>
              <a:rPr lang="en-US" altLang="zh-CN" sz="2200" dirty="0" smtClean="0">
                <a:latin typeface="Helvetica" pitchFamily="34" charset="0"/>
                <a:ea typeface="Cambria Math" pitchFamily="18" charset="0"/>
                <a:cs typeface="Arial" pitchFamily="34" charset="0"/>
              </a:rPr>
              <a:t>make a pact</a:t>
            </a:r>
            <a:endParaRPr lang="en-US" altLang="zh-CN" sz="2200" dirty="0">
              <a:latin typeface="Helvetica" pitchFamily="34" charset="0"/>
              <a:ea typeface="Cambria Math" pitchFamily="18" charset="0"/>
              <a:cs typeface="Arial" pitchFamily="34" charset="0"/>
            </a:endParaRPr>
          </a:p>
        </p:txBody>
      </p:sp>
      <p:sp>
        <p:nvSpPr>
          <p:cNvPr id="14" name="TextBox 13"/>
          <p:cNvSpPr txBox="1"/>
          <p:nvPr/>
        </p:nvSpPr>
        <p:spPr>
          <a:xfrm>
            <a:off x="3563888" y="5640413"/>
            <a:ext cx="4824536" cy="295466"/>
          </a:xfrm>
          <a:prstGeom prst="rect">
            <a:avLst/>
          </a:prstGeom>
          <a:noFill/>
        </p:spPr>
        <p:txBody>
          <a:bodyPr wrap="square" rtlCol="0">
            <a:spAutoFit/>
          </a:bodyPr>
          <a:lstStyle>
            <a:defPPr>
              <a:defRPr lang="zh-CN"/>
            </a:defPPr>
            <a:lvl1pPr indent="-185738">
              <a:lnSpc>
                <a:spcPct val="60000"/>
              </a:lnSpc>
              <a:spcBef>
                <a:spcPct val="50000"/>
              </a:spcBef>
              <a:defRPr sz="2000">
                <a:latin typeface="Helvetica" pitchFamily="34" charset="0"/>
                <a:ea typeface="Cambria Math" pitchFamily="18" charset="0"/>
                <a:cs typeface="Arial" pitchFamily="34" charset="0"/>
              </a:defRPr>
            </a:lvl1pPr>
          </a:lstStyle>
          <a:p>
            <a:r>
              <a:rPr lang="en-US" altLang="zh-CN" sz="2200" dirty="0" smtClean="0"/>
              <a:t>wear makeup</a:t>
            </a:r>
            <a:endParaRPr lang="en-US" altLang="zh-CN" sz="2200" dirty="0"/>
          </a:p>
        </p:txBody>
      </p:sp>
      <p:sp>
        <p:nvSpPr>
          <p:cNvPr id="15" name="TextBox 14"/>
          <p:cNvSpPr txBox="1"/>
          <p:nvPr/>
        </p:nvSpPr>
        <p:spPr>
          <a:xfrm>
            <a:off x="3563888" y="6149078"/>
            <a:ext cx="4824536" cy="308867"/>
          </a:xfrm>
          <a:prstGeom prst="rect">
            <a:avLst/>
          </a:prstGeom>
          <a:noFill/>
        </p:spPr>
        <p:txBody>
          <a:bodyPr wrap="square" rtlCol="0">
            <a:spAutoFit/>
          </a:bodyPr>
          <a:lstStyle>
            <a:defPPr>
              <a:defRPr lang="zh-CN"/>
            </a:defPPr>
            <a:lvl1pPr indent="-185738">
              <a:lnSpc>
                <a:spcPct val="60000"/>
              </a:lnSpc>
              <a:spcBef>
                <a:spcPct val="50000"/>
              </a:spcBef>
              <a:defRPr sz="2000">
                <a:latin typeface="Helvetica" pitchFamily="34" charset="0"/>
                <a:ea typeface="Cambria Math" pitchFamily="18" charset="0"/>
                <a:cs typeface="Arial" pitchFamily="34" charset="0"/>
              </a:defRPr>
            </a:lvl1pPr>
          </a:lstStyle>
          <a:p>
            <a:r>
              <a:rPr lang="en-US" altLang="zh-CN" sz="2200" dirty="0" smtClean="0"/>
              <a:t>a dogged, brilliant lawyer</a:t>
            </a:r>
            <a:endParaRPr lang="en-US" altLang="zh-CN" sz="2200" dirty="0"/>
          </a:p>
        </p:txBody>
      </p:sp>
      <p:pic>
        <p:nvPicPr>
          <p:cNvPr id="19" name="Picture 4">
            <a:hlinkClick r:id="rId2" action="ppaction://hlinksldjump"/>
          </p:cNvPr>
          <p:cNvPicPr>
            <a:picLocks noChangeAspect="1" noChangeArrowheads="1"/>
          </p:cNvPicPr>
          <p:nvPr/>
        </p:nvPicPr>
        <p:blipFill>
          <a:blip r:embed="rId3" cstate="print">
            <a:clrChange>
              <a:clrFrom>
                <a:srgbClr val="FDFEF6"/>
              </a:clrFrom>
              <a:clrTo>
                <a:srgbClr val="FDFEF6">
                  <a:alpha val="0"/>
                </a:srgbClr>
              </a:clrTo>
            </a:clrChange>
          </a:blip>
          <a:srcRect/>
          <a:stretch>
            <a:fillRect/>
          </a:stretch>
        </p:blipFill>
        <p:spPr bwMode="auto">
          <a:xfrm>
            <a:off x="8460432" y="6327798"/>
            <a:ext cx="434975" cy="458788"/>
          </a:xfrm>
          <a:prstGeom prst="rect">
            <a:avLst/>
          </a:prstGeom>
          <a:noFill/>
          <a:ln w="9525">
            <a:noFill/>
            <a:miter lim="800000"/>
            <a:headEnd/>
            <a:tailEnd/>
          </a:ln>
        </p:spPr>
      </p:pic>
      <p:pic>
        <p:nvPicPr>
          <p:cNvPr id="68610" name="Picture 2" descr="H:\2015年修改\图片22.jpg"/>
          <p:cNvPicPr>
            <a:picLocks noChangeAspect="1" noChangeArrowheads="1"/>
          </p:cNvPicPr>
          <p:nvPr/>
        </p:nvPicPr>
        <p:blipFill>
          <a:blip r:embed="rId4"/>
          <a:srcRect r="5201"/>
          <a:stretch>
            <a:fillRect/>
          </a:stretch>
        </p:blipFill>
        <p:spPr bwMode="auto">
          <a:xfrm>
            <a:off x="0" y="0"/>
            <a:ext cx="9144000" cy="1279525"/>
          </a:xfrm>
          <a:prstGeom prst="rect">
            <a:avLst/>
          </a:prstGeom>
          <a:noFill/>
        </p:spPr>
      </p:pic>
    </p:spTree>
    <p:extLst>
      <p:ext uri="{BB962C8B-B14F-4D97-AF65-F5344CB8AC3E}">
        <p14:creationId xmlns:p14="http://schemas.microsoft.com/office/powerpoint/2010/main" xmlns="" val="123001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P spid="15"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xmlns="" val="3265661215"/>
              </p:ext>
            </p:extLst>
          </p:nvPr>
        </p:nvGraphicFramePr>
        <p:xfrm>
          <a:off x="500034" y="1208491"/>
          <a:ext cx="8286808" cy="5149467"/>
        </p:xfrm>
        <a:graphic>
          <a:graphicData uri="http://schemas.openxmlformats.org/drawingml/2006/table">
            <a:tbl>
              <a:tblPr firstRow="1" bandRow="1">
                <a:tableStyleId>{22838BEF-8BB2-4498-84A7-C5851F593DF1}</a:tableStyleId>
              </a:tblPr>
              <a:tblGrid>
                <a:gridCol w="3020425"/>
                <a:gridCol w="5266383"/>
              </a:tblGrid>
              <a:tr h="498433">
                <a:tc>
                  <a:txBody>
                    <a:bodyPr/>
                    <a:lstStyle/>
                    <a:p>
                      <a:pPr marL="0" marR="0" lvl="0" indent="0" algn="l" defTabSz="914400" rtl="0" eaLnBrk="1" fontAlgn="base" latinLnBrk="0" hangingPunct="1">
                        <a:lnSpc>
                          <a:spcPct val="100000"/>
                        </a:lnSpc>
                        <a:spcBef>
                          <a:spcPct val="20000"/>
                        </a:spcBef>
                        <a:spcAft>
                          <a:spcPct val="0"/>
                        </a:spcAft>
                        <a:buClr>
                          <a:schemeClr val="tx2"/>
                        </a:buClr>
                        <a:buSzPct val="115000"/>
                        <a:buFont typeface="Wingdings" pitchFamily="2" charset="2"/>
                        <a:buNone/>
                        <a:tabLst/>
                      </a:pPr>
                      <a:r>
                        <a:rPr lang="en-US" altLang="zh-CN" sz="2200" kern="1200" dirty="0" smtClean="0">
                          <a:solidFill>
                            <a:schemeClr val="dk1"/>
                          </a:solidFill>
                          <a:latin typeface="华文楷体" pitchFamily="2" charset="-122"/>
                          <a:ea typeface="华文楷体" pitchFamily="2" charset="-122"/>
                          <a:cs typeface="+mn-cs"/>
                        </a:rPr>
                        <a:t> </a:t>
                      </a:r>
                      <a:r>
                        <a:rPr lang="en-US" altLang="zh-CN" sz="2200" b="0" kern="1200" dirty="0" smtClean="0">
                          <a:solidFill>
                            <a:schemeClr val="dk1"/>
                          </a:solidFill>
                          <a:latin typeface="华文楷体" pitchFamily="2" charset="-122"/>
                          <a:ea typeface="华文楷体" pitchFamily="2" charset="-122"/>
                          <a:cs typeface="+mn-cs"/>
                        </a:rPr>
                        <a:t>11 </a:t>
                      </a:r>
                      <a:r>
                        <a:rPr lang="zh-CN" altLang="en-US" sz="2200" b="0" kern="1200" dirty="0" smtClean="0">
                          <a:solidFill>
                            <a:schemeClr val="dk1"/>
                          </a:solidFill>
                          <a:latin typeface="华文楷体" pitchFamily="2" charset="-122"/>
                          <a:ea typeface="华文楷体" pitchFamily="2" charset="-122"/>
                          <a:cs typeface="+mn-cs"/>
                        </a:rPr>
                        <a:t>施予某人智慧之珠</a:t>
                      </a:r>
                    </a:p>
                  </a:txBody>
                  <a:tcPr marL="0" marR="0" marT="0" marB="0" anchor="ctr" horzOverflow="overflow"/>
                </a:tc>
                <a:tc>
                  <a:txBody>
                    <a:bodyPr/>
                    <a:lstStyle/>
                    <a:p>
                      <a:endParaRPr lang="zh-CN" altLang="en-US" sz="2200" b="0" dirty="0">
                        <a:latin typeface="华文楷体" pitchFamily="2" charset="-122"/>
                        <a:ea typeface="华文楷体" pitchFamily="2" charset="-122"/>
                      </a:endParaRPr>
                    </a:p>
                  </a:txBody>
                  <a:tcPr anchor="ctr"/>
                </a:tc>
              </a:tr>
              <a:tr h="563447">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defRPr/>
                      </a:pPr>
                      <a:r>
                        <a:rPr lang="zh-CN" altLang="en-US" sz="2200" kern="1200" dirty="0" smtClean="0">
                          <a:solidFill>
                            <a:schemeClr val="dk1"/>
                          </a:solidFill>
                          <a:latin typeface="华文楷体" pitchFamily="2" charset="-122"/>
                          <a:ea typeface="华文楷体" pitchFamily="2" charset="-122"/>
                          <a:cs typeface="+mn-cs"/>
                        </a:rPr>
                        <a:t> </a:t>
                      </a:r>
                      <a:r>
                        <a:rPr lang="en-US" altLang="zh-CN" sz="2200" kern="1200" dirty="0" smtClean="0">
                          <a:solidFill>
                            <a:schemeClr val="dk1"/>
                          </a:solidFill>
                          <a:latin typeface="华文楷体" pitchFamily="2" charset="-122"/>
                          <a:ea typeface="华文楷体" pitchFamily="2" charset="-122"/>
                          <a:cs typeface="+mn-cs"/>
                        </a:rPr>
                        <a:t>12 </a:t>
                      </a:r>
                      <a:r>
                        <a:rPr lang="zh-CN" altLang="en-US" sz="2200" kern="1200" dirty="0" smtClean="0">
                          <a:solidFill>
                            <a:schemeClr val="dk1"/>
                          </a:solidFill>
                          <a:latin typeface="华文楷体" pitchFamily="2" charset="-122"/>
                          <a:ea typeface="华文楷体" pitchFamily="2" charset="-122"/>
                          <a:cs typeface="+mn-cs"/>
                        </a:rPr>
                        <a:t>使心情放轻松</a:t>
                      </a:r>
                    </a:p>
                  </a:txBody>
                  <a:tcPr marL="0" marR="0" marT="0" marB="0" anchor="ctr" horzOverflow="overflow"/>
                </a:tc>
                <a:tc>
                  <a:txBody>
                    <a:bodyPr/>
                    <a:lstStyle/>
                    <a:p>
                      <a:endParaRPr lang="zh-CN" altLang="en-US" sz="2200" dirty="0">
                        <a:latin typeface="华文楷体" pitchFamily="2" charset="-122"/>
                        <a:ea typeface="华文楷体" pitchFamily="2" charset="-122"/>
                      </a:endParaRPr>
                    </a:p>
                  </a:txBody>
                  <a:tcPr anchor="ctr"/>
                </a:tc>
              </a:tr>
              <a:tr h="49843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pPr>
                      <a:r>
                        <a:rPr lang="zh-CN" altLang="en-US" sz="2200" kern="1200" dirty="0" smtClean="0">
                          <a:solidFill>
                            <a:schemeClr val="dk1"/>
                          </a:solidFill>
                          <a:latin typeface="华文楷体" pitchFamily="2" charset="-122"/>
                          <a:ea typeface="华文楷体" pitchFamily="2" charset="-122"/>
                          <a:cs typeface="+mn-cs"/>
                        </a:rPr>
                        <a:t> </a:t>
                      </a:r>
                      <a:r>
                        <a:rPr lang="en-US" altLang="zh-CN" sz="2200" kern="1200" dirty="0" smtClean="0">
                          <a:solidFill>
                            <a:schemeClr val="dk1"/>
                          </a:solidFill>
                          <a:latin typeface="华文楷体" pitchFamily="2" charset="-122"/>
                          <a:ea typeface="华文楷体" pitchFamily="2" charset="-122"/>
                          <a:cs typeface="+mn-cs"/>
                        </a:rPr>
                        <a:t>13 </a:t>
                      </a:r>
                      <a:r>
                        <a:rPr lang="zh-CN" altLang="en-US" sz="2200" kern="1200" dirty="0" smtClean="0">
                          <a:solidFill>
                            <a:schemeClr val="dk1"/>
                          </a:solidFill>
                          <a:latin typeface="华文楷体" pitchFamily="2" charset="-122"/>
                          <a:ea typeface="华文楷体" pitchFamily="2" charset="-122"/>
                          <a:cs typeface="+mn-cs"/>
                        </a:rPr>
                        <a:t>刹车踏板</a:t>
                      </a:r>
                    </a:p>
                  </a:txBody>
                  <a:tcPr marL="0" marR="0" marT="0" marB="0" anchor="ctr" horzOverflow="overflow"/>
                </a:tc>
                <a:tc>
                  <a:txBody>
                    <a:bodyPr/>
                    <a:lstStyle/>
                    <a:p>
                      <a:endParaRPr lang="zh-CN" altLang="en-US" sz="2200" dirty="0">
                        <a:latin typeface="华文楷体" pitchFamily="2" charset="-122"/>
                        <a:ea typeface="华文楷体" pitchFamily="2" charset="-122"/>
                      </a:endParaRPr>
                    </a:p>
                  </a:txBody>
                  <a:tcPr anchor="ctr"/>
                </a:tc>
              </a:tr>
              <a:tr h="49843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pPr>
                      <a:r>
                        <a:rPr lang="zh-CN" altLang="en-US" sz="2200" kern="1200" dirty="0" smtClean="0">
                          <a:solidFill>
                            <a:schemeClr val="dk1"/>
                          </a:solidFill>
                          <a:latin typeface="华文楷体" pitchFamily="2" charset="-122"/>
                          <a:ea typeface="华文楷体" pitchFamily="2" charset="-122"/>
                          <a:cs typeface="+mn-cs"/>
                        </a:rPr>
                        <a:t> </a:t>
                      </a:r>
                      <a:r>
                        <a:rPr lang="en-US" altLang="zh-CN" sz="2200" kern="1200" dirty="0" smtClean="0">
                          <a:solidFill>
                            <a:schemeClr val="dk1"/>
                          </a:solidFill>
                          <a:latin typeface="华文楷体" pitchFamily="2" charset="-122"/>
                          <a:ea typeface="华文楷体" pitchFamily="2" charset="-122"/>
                          <a:cs typeface="+mn-cs"/>
                        </a:rPr>
                        <a:t>14 </a:t>
                      </a:r>
                      <a:r>
                        <a:rPr lang="zh-CN" altLang="en-US" sz="2200" kern="1200" dirty="0" smtClean="0">
                          <a:solidFill>
                            <a:schemeClr val="dk1"/>
                          </a:solidFill>
                          <a:latin typeface="华文楷体" pitchFamily="2" charset="-122"/>
                          <a:ea typeface="华文楷体" pitchFamily="2" charset="-122"/>
                          <a:cs typeface="+mn-cs"/>
                        </a:rPr>
                        <a:t>扭曲事实</a:t>
                      </a:r>
                    </a:p>
                  </a:txBody>
                  <a:tcPr marL="0" marR="0" marT="0" marB="0" anchor="ctr" horzOverflow="overflow"/>
                </a:tc>
                <a:tc>
                  <a:txBody>
                    <a:bodyPr/>
                    <a:lstStyle/>
                    <a:p>
                      <a:endParaRPr lang="zh-CN" altLang="en-US" sz="2200" dirty="0">
                        <a:latin typeface="华文楷体" pitchFamily="2" charset="-122"/>
                        <a:ea typeface="华文楷体" pitchFamily="2" charset="-122"/>
                      </a:endParaRPr>
                    </a:p>
                  </a:txBody>
                  <a:tcPr anchor="ctr"/>
                </a:tc>
              </a:tr>
              <a:tr h="49843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pPr>
                      <a:r>
                        <a:rPr lang="zh-CN" altLang="en-US" sz="2200" kern="1200" dirty="0" smtClean="0">
                          <a:solidFill>
                            <a:schemeClr val="dk1"/>
                          </a:solidFill>
                          <a:latin typeface="华文楷体" pitchFamily="2" charset="-122"/>
                          <a:ea typeface="华文楷体" pitchFamily="2" charset="-122"/>
                          <a:cs typeface="+mn-cs"/>
                        </a:rPr>
                        <a:t> </a:t>
                      </a:r>
                      <a:r>
                        <a:rPr lang="en-US" altLang="zh-CN" sz="2200" kern="1200" dirty="0" smtClean="0">
                          <a:solidFill>
                            <a:schemeClr val="dk1"/>
                          </a:solidFill>
                          <a:latin typeface="华文楷体" pitchFamily="2" charset="-122"/>
                          <a:ea typeface="华文楷体" pitchFamily="2" charset="-122"/>
                          <a:cs typeface="+mn-cs"/>
                        </a:rPr>
                        <a:t>15 </a:t>
                      </a:r>
                      <a:r>
                        <a:rPr lang="zh-CN" altLang="en-US" sz="2200" kern="1200" dirty="0" smtClean="0">
                          <a:solidFill>
                            <a:schemeClr val="dk1"/>
                          </a:solidFill>
                          <a:latin typeface="华文楷体" pitchFamily="2" charset="-122"/>
                          <a:ea typeface="华文楷体" pitchFamily="2" charset="-122"/>
                          <a:cs typeface="+mn-cs"/>
                        </a:rPr>
                        <a:t>忍住泪水</a:t>
                      </a:r>
                    </a:p>
                  </a:txBody>
                  <a:tcPr marL="0" marR="0" marT="0" marB="0" anchor="ctr" horzOverflow="overflow"/>
                </a:tc>
                <a:tc>
                  <a:txBody>
                    <a:bodyPr/>
                    <a:lstStyle/>
                    <a:p>
                      <a:endParaRPr lang="zh-CN" altLang="en-US" sz="2200" dirty="0">
                        <a:latin typeface="华文楷体" pitchFamily="2" charset="-122"/>
                        <a:ea typeface="华文楷体" pitchFamily="2" charset="-122"/>
                      </a:endParaRPr>
                    </a:p>
                  </a:txBody>
                  <a:tcPr anchor="ctr"/>
                </a:tc>
              </a:tr>
              <a:tr h="49843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pPr>
                      <a:r>
                        <a:rPr lang="zh-CN" altLang="en-US" sz="2200" kern="1200" dirty="0" smtClean="0">
                          <a:solidFill>
                            <a:schemeClr val="dk1"/>
                          </a:solidFill>
                          <a:latin typeface="华文楷体" pitchFamily="2" charset="-122"/>
                          <a:ea typeface="华文楷体" pitchFamily="2" charset="-122"/>
                          <a:cs typeface="+mn-cs"/>
                        </a:rPr>
                        <a:t> </a:t>
                      </a:r>
                      <a:r>
                        <a:rPr lang="en-US" altLang="zh-CN" sz="2200" kern="1200" dirty="0" smtClean="0">
                          <a:solidFill>
                            <a:schemeClr val="dk1"/>
                          </a:solidFill>
                          <a:latin typeface="华文楷体" pitchFamily="2" charset="-122"/>
                          <a:ea typeface="华文楷体" pitchFamily="2" charset="-122"/>
                          <a:cs typeface="+mn-cs"/>
                        </a:rPr>
                        <a:t>16 </a:t>
                      </a:r>
                      <a:r>
                        <a:rPr lang="zh-CN" altLang="en-US" sz="2200" kern="1200" dirty="0" smtClean="0">
                          <a:solidFill>
                            <a:schemeClr val="dk1"/>
                          </a:solidFill>
                          <a:latin typeface="华文楷体" pitchFamily="2" charset="-122"/>
                          <a:ea typeface="华文楷体" pitchFamily="2" charset="-122"/>
                          <a:cs typeface="+mn-cs"/>
                        </a:rPr>
                        <a:t>超越某人的期望</a:t>
                      </a:r>
                    </a:p>
                  </a:txBody>
                  <a:tcPr marL="0" marR="0" marT="0" marB="0" anchor="ctr" horzOverflow="overflow"/>
                </a:tc>
                <a:tc>
                  <a:txBody>
                    <a:bodyPr/>
                    <a:lstStyle/>
                    <a:p>
                      <a:endParaRPr lang="zh-CN" altLang="en-US" sz="2200" dirty="0">
                        <a:latin typeface="华文楷体" pitchFamily="2" charset="-122"/>
                        <a:ea typeface="华文楷体" pitchFamily="2" charset="-122"/>
                      </a:endParaRPr>
                    </a:p>
                  </a:txBody>
                  <a:tcPr anchor="ctr"/>
                </a:tc>
              </a:tr>
              <a:tr h="598556">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pPr>
                      <a:r>
                        <a:rPr lang="zh-CN" altLang="en-US" sz="2200" kern="1200" dirty="0" smtClean="0">
                          <a:solidFill>
                            <a:schemeClr val="dk1"/>
                          </a:solidFill>
                          <a:latin typeface="华文楷体" pitchFamily="2" charset="-122"/>
                          <a:ea typeface="华文楷体" pitchFamily="2" charset="-122"/>
                          <a:cs typeface="+mn-cs"/>
                        </a:rPr>
                        <a:t> </a:t>
                      </a:r>
                      <a:r>
                        <a:rPr lang="en-US" altLang="zh-CN" sz="2200" kern="1200" dirty="0" smtClean="0">
                          <a:solidFill>
                            <a:schemeClr val="dk1"/>
                          </a:solidFill>
                          <a:latin typeface="华文楷体" pitchFamily="2" charset="-122"/>
                          <a:ea typeface="华文楷体" pitchFamily="2" charset="-122"/>
                          <a:cs typeface="+mn-cs"/>
                        </a:rPr>
                        <a:t>17 </a:t>
                      </a:r>
                      <a:r>
                        <a:rPr lang="zh-CN" altLang="en-US" sz="2200" kern="1200" dirty="0" smtClean="0">
                          <a:solidFill>
                            <a:schemeClr val="dk1"/>
                          </a:solidFill>
                          <a:latin typeface="华文楷体" pitchFamily="2" charset="-122"/>
                          <a:ea typeface="华文楷体" pitchFamily="2" charset="-122"/>
                          <a:cs typeface="+mn-cs"/>
                        </a:rPr>
                        <a:t>一下跳了起来</a:t>
                      </a:r>
                    </a:p>
                  </a:txBody>
                  <a:tcPr marL="0" marR="0" marT="0" marB="0" anchor="ctr" horzOverflow="overflow"/>
                </a:tc>
                <a:tc>
                  <a:txBody>
                    <a:bodyPr/>
                    <a:lstStyle/>
                    <a:p>
                      <a:endParaRPr lang="zh-CN" altLang="en-US" sz="2200" dirty="0">
                        <a:latin typeface="华文楷体" pitchFamily="2" charset="-122"/>
                        <a:ea typeface="华文楷体" pitchFamily="2" charset="-122"/>
                      </a:endParaRPr>
                    </a:p>
                  </a:txBody>
                  <a:tcPr anchor="ctr"/>
                </a:tc>
              </a:tr>
              <a:tr h="49843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pPr>
                      <a:r>
                        <a:rPr lang="zh-CN" altLang="en-US" sz="2200" kern="1200" dirty="0" smtClean="0">
                          <a:solidFill>
                            <a:schemeClr val="dk1"/>
                          </a:solidFill>
                          <a:latin typeface="华文楷体" pitchFamily="2" charset="-122"/>
                          <a:ea typeface="华文楷体" pitchFamily="2" charset="-122"/>
                          <a:cs typeface="+mn-cs"/>
                        </a:rPr>
                        <a:t> </a:t>
                      </a:r>
                      <a:r>
                        <a:rPr lang="en-US" altLang="zh-CN" sz="2200" kern="1200" dirty="0" smtClean="0">
                          <a:solidFill>
                            <a:schemeClr val="dk1"/>
                          </a:solidFill>
                          <a:latin typeface="华文楷体" pitchFamily="2" charset="-122"/>
                          <a:ea typeface="华文楷体" pitchFamily="2" charset="-122"/>
                          <a:cs typeface="+mn-cs"/>
                        </a:rPr>
                        <a:t>18 </a:t>
                      </a:r>
                      <a:r>
                        <a:rPr lang="zh-CN" altLang="en-US" sz="2200" kern="1200" dirty="0" smtClean="0">
                          <a:solidFill>
                            <a:schemeClr val="dk1"/>
                          </a:solidFill>
                          <a:latin typeface="华文楷体" pitchFamily="2" charset="-122"/>
                          <a:ea typeface="华文楷体" pitchFamily="2" charset="-122"/>
                          <a:cs typeface="+mn-cs"/>
                        </a:rPr>
                        <a:t>怒火中烧</a:t>
                      </a:r>
                    </a:p>
                  </a:txBody>
                  <a:tcPr marL="0" marR="0" marT="0" marB="0" anchor="ctr" horzOverflow="overflow"/>
                </a:tc>
                <a:tc>
                  <a:txBody>
                    <a:bodyPr/>
                    <a:lstStyle/>
                    <a:p>
                      <a:endParaRPr lang="zh-CN" altLang="en-US" sz="2200" dirty="0">
                        <a:latin typeface="华文楷体" pitchFamily="2" charset="-122"/>
                        <a:ea typeface="华文楷体" pitchFamily="2" charset="-122"/>
                      </a:endParaRPr>
                    </a:p>
                  </a:txBody>
                  <a:tcPr anchor="ctr"/>
                </a:tc>
              </a:tr>
              <a:tr h="49843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pPr>
                      <a:r>
                        <a:rPr lang="zh-CN" altLang="en-US" sz="2200" kern="1200" dirty="0" smtClean="0">
                          <a:solidFill>
                            <a:schemeClr val="dk1"/>
                          </a:solidFill>
                          <a:latin typeface="华文楷体" pitchFamily="2" charset="-122"/>
                          <a:ea typeface="华文楷体" pitchFamily="2" charset="-122"/>
                          <a:cs typeface="+mn-cs"/>
                        </a:rPr>
                        <a:t> </a:t>
                      </a:r>
                      <a:r>
                        <a:rPr lang="en-US" altLang="zh-CN" sz="2200" kern="1200" dirty="0" smtClean="0">
                          <a:solidFill>
                            <a:schemeClr val="dk1"/>
                          </a:solidFill>
                          <a:latin typeface="华文楷体" pitchFamily="2" charset="-122"/>
                          <a:ea typeface="华文楷体" pitchFamily="2" charset="-122"/>
                          <a:cs typeface="+mn-cs"/>
                        </a:rPr>
                        <a:t>19 </a:t>
                      </a:r>
                      <a:r>
                        <a:rPr lang="zh-CN" altLang="en-US" sz="2200" kern="1200" dirty="0" smtClean="0">
                          <a:solidFill>
                            <a:schemeClr val="dk1"/>
                          </a:solidFill>
                          <a:latin typeface="华文楷体" pitchFamily="2" charset="-122"/>
                          <a:ea typeface="华文楷体" pitchFamily="2" charset="-122"/>
                          <a:cs typeface="+mn-cs"/>
                        </a:rPr>
                        <a:t>不同凡响的学者</a:t>
                      </a:r>
                    </a:p>
                  </a:txBody>
                  <a:tcPr marL="0" marR="0" marT="0" marB="0" anchor="ctr" horzOverflow="overflow"/>
                </a:tc>
                <a:tc>
                  <a:txBody>
                    <a:bodyPr/>
                    <a:lstStyle/>
                    <a:p>
                      <a:endParaRPr lang="zh-CN" altLang="en-US" sz="2200" dirty="0">
                        <a:latin typeface="华文楷体" pitchFamily="2" charset="-122"/>
                        <a:ea typeface="华文楷体" pitchFamily="2" charset="-122"/>
                      </a:endParaRPr>
                    </a:p>
                  </a:txBody>
                  <a:tcPr anchor="ctr"/>
                </a:tc>
              </a:tr>
              <a:tr h="498433">
                <a:tc>
                  <a:txBody>
                    <a:bodyPr/>
                    <a:lstStyle/>
                    <a:p>
                      <a:pPr marL="0" marR="0" lvl="0" indent="0" algn="l" defTabSz="914400" rtl="0" eaLnBrk="1" fontAlgn="base" latinLnBrk="0" hangingPunct="1">
                        <a:lnSpc>
                          <a:spcPct val="120000"/>
                        </a:lnSpc>
                        <a:spcBef>
                          <a:spcPct val="20000"/>
                        </a:spcBef>
                        <a:spcAft>
                          <a:spcPct val="0"/>
                        </a:spcAft>
                        <a:buClr>
                          <a:schemeClr val="tx2"/>
                        </a:buClr>
                        <a:buSzPct val="115000"/>
                        <a:buFont typeface="Wingdings" pitchFamily="2" charset="2"/>
                        <a:buNone/>
                        <a:tabLst/>
                      </a:pPr>
                      <a:r>
                        <a:rPr lang="en-US" altLang="zh-CN" sz="2200" kern="1200" dirty="0" smtClean="0">
                          <a:solidFill>
                            <a:schemeClr val="dk1"/>
                          </a:solidFill>
                          <a:latin typeface="华文楷体" pitchFamily="2" charset="-122"/>
                          <a:ea typeface="华文楷体" pitchFamily="2" charset="-122"/>
                          <a:cs typeface="+mn-cs"/>
                        </a:rPr>
                        <a:t> 20 </a:t>
                      </a:r>
                      <a:r>
                        <a:rPr lang="zh-CN" altLang="en-US" sz="2200" kern="1200" dirty="0" smtClean="0">
                          <a:solidFill>
                            <a:schemeClr val="dk1"/>
                          </a:solidFill>
                          <a:latin typeface="华文楷体" pitchFamily="2" charset="-122"/>
                          <a:ea typeface="华文楷体" pitchFamily="2" charset="-122"/>
                          <a:cs typeface="+mn-cs"/>
                        </a:rPr>
                        <a:t>四肢发达的蠢材</a:t>
                      </a:r>
                    </a:p>
                  </a:txBody>
                  <a:tcPr marL="0" marR="0" marT="0" marB="0" anchor="ctr" horzOverflow="overflow"/>
                </a:tc>
                <a:tc>
                  <a:txBody>
                    <a:bodyPr/>
                    <a:lstStyle/>
                    <a:p>
                      <a:endParaRPr lang="zh-CN" altLang="en-US" sz="2200" dirty="0">
                        <a:latin typeface="华文楷体" pitchFamily="2" charset="-122"/>
                        <a:ea typeface="华文楷体" pitchFamily="2" charset="-122"/>
                      </a:endParaRPr>
                    </a:p>
                  </a:txBody>
                  <a:tcPr anchor="ctr"/>
                </a:tc>
              </a:tr>
            </a:tbl>
          </a:graphicData>
        </a:graphic>
      </p:graphicFrame>
      <p:sp>
        <p:nvSpPr>
          <p:cNvPr id="6" name="TextBox 5"/>
          <p:cNvSpPr txBox="1"/>
          <p:nvPr/>
        </p:nvSpPr>
        <p:spPr>
          <a:xfrm>
            <a:off x="3747992" y="1212163"/>
            <a:ext cx="4824536" cy="430887"/>
          </a:xfrm>
          <a:prstGeom prst="rect">
            <a:avLst/>
          </a:prstGeom>
          <a:noFill/>
        </p:spPr>
        <p:txBody>
          <a:bodyPr wrap="square" rtlCol="0">
            <a:spAutoFit/>
          </a:bodyPr>
          <a:lstStyle/>
          <a:p>
            <a:r>
              <a:rPr lang="en-US" altLang="zh-CN" sz="2200" dirty="0" smtClean="0">
                <a:latin typeface="Helvetica" pitchFamily="34" charset="0"/>
                <a:ea typeface="Cambria Math" pitchFamily="18" charset="0"/>
                <a:cs typeface="Arial" pitchFamily="34" charset="0"/>
              </a:rPr>
              <a:t>dispense sb. pearls of wisdom</a:t>
            </a:r>
            <a:endParaRPr lang="en-US" altLang="zh-CN" sz="2200" dirty="0">
              <a:latin typeface="Helvetica" pitchFamily="34" charset="0"/>
              <a:ea typeface="Cambria Math" pitchFamily="18" charset="0"/>
              <a:cs typeface="Arial" pitchFamily="34" charset="0"/>
            </a:endParaRPr>
          </a:p>
        </p:txBody>
      </p:sp>
      <p:sp>
        <p:nvSpPr>
          <p:cNvPr id="7" name="TextBox 6"/>
          <p:cNvSpPr txBox="1"/>
          <p:nvPr/>
        </p:nvSpPr>
        <p:spPr>
          <a:xfrm>
            <a:off x="3747992" y="1712229"/>
            <a:ext cx="4824536" cy="430887"/>
          </a:xfrm>
          <a:prstGeom prst="rect">
            <a:avLst/>
          </a:prstGeom>
          <a:noFill/>
        </p:spPr>
        <p:txBody>
          <a:bodyPr wrap="square" rtlCol="0">
            <a:spAutoFit/>
          </a:bodyPr>
          <a:lstStyle/>
          <a:p>
            <a:r>
              <a:rPr lang="en-US" altLang="zh-CN" sz="2200" dirty="0" smtClean="0">
                <a:latin typeface="Helvetica" pitchFamily="34" charset="0"/>
                <a:ea typeface="Cambria Math" pitchFamily="18" charset="0"/>
                <a:cs typeface="Arial" pitchFamily="34" charset="0"/>
              </a:rPr>
              <a:t>lighten the mood</a:t>
            </a:r>
            <a:endParaRPr lang="en-US" altLang="zh-CN" sz="2200" dirty="0">
              <a:latin typeface="Helvetica" pitchFamily="34" charset="0"/>
              <a:ea typeface="Cambria Math" pitchFamily="18" charset="0"/>
              <a:cs typeface="Arial" pitchFamily="34" charset="0"/>
            </a:endParaRPr>
          </a:p>
        </p:txBody>
      </p:sp>
      <p:sp>
        <p:nvSpPr>
          <p:cNvPr id="8" name="TextBox 7"/>
          <p:cNvSpPr txBox="1"/>
          <p:nvPr/>
        </p:nvSpPr>
        <p:spPr>
          <a:xfrm>
            <a:off x="3747992" y="2283733"/>
            <a:ext cx="4824536" cy="430887"/>
          </a:xfrm>
          <a:prstGeom prst="rect">
            <a:avLst/>
          </a:prstGeom>
          <a:noFill/>
        </p:spPr>
        <p:txBody>
          <a:bodyPr wrap="square" rtlCol="0">
            <a:spAutoFit/>
          </a:bodyPr>
          <a:lstStyle/>
          <a:p>
            <a:r>
              <a:rPr lang="en-US" altLang="zh-CN" sz="2200" dirty="0" smtClean="0">
                <a:latin typeface="Helvetica" pitchFamily="34" charset="0"/>
                <a:ea typeface="Cambria Math" pitchFamily="18" charset="0"/>
                <a:cs typeface="Arial" pitchFamily="34" charset="0"/>
              </a:rPr>
              <a:t>brake pedal</a:t>
            </a:r>
            <a:endParaRPr lang="en-US" altLang="zh-CN" sz="2200" dirty="0">
              <a:latin typeface="Helvetica" pitchFamily="34" charset="0"/>
              <a:ea typeface="Cambria Math" pitchFamily="18" charset="0"/>
              <a:cs typeface="Arial" pitchFamily="34" charset="0"/>
            </a:endParaRPr>
          </a:p>
        </p:txBody>
      </p:sp>
      <p:sp>
        <p:nvSpPr>
          <p:cNvPr id="9" name="TextBox 8"/>
          <p:cNvSpPr txBox="1"/>
          <p:nvPr/>
        </p:nvSpPr>
        <p:spPr>
          <a:xfrm>
            <a:off x="3747992" y="4855501"/>
            <a:ext cx="4824536" cy="430887"/>
          </a:xfrm>
          <a:prstGeom prst="rect">
            <a:avLst/>
          </a:prstGeom>
          <a:noFill/>
        </p:spPr>
        <p:txBody>
          <a:bodyPr wrap="square" rtlCol="0">
            <a:spAutoFit/>
          </a:bodyPr>
          <a:lstStyle/>
          <a:p>
            <a:r>
              <a:rPr lang="en-US" altLang="zh-CN" sz="2200" dirty="0" smtClean="0">
                <a:latin typeface="Helvetica" pitchFamily="34" charset="0"/>
                <a:ea typeface="Cambria Math" pitchFamily="18" charset="0"/>
                <a:cs typeface="Arial" pitchFamily="34" charset="0"/>
              </a:rPr>
              <a:t>(temper) flare up</a:t>
            </a:r>
            <a:endParaRPr lang="en-US" altLang="zh-CN" sz="2200" dirty="0">
              <a:latin typeface="Helvetica" pitchFamily="34" charset="0"/>
              <a:ea typeface="Cambria Math" pitchFamily="18" charset="0"/>
              <a:cs typeface="Arial" pitchFamily="34" charset="0"/>
            </a:endParaRPr>
          </a:p>
        </p:txBody>
      </p:sp>
      <p:sp>
        <p:nvSpPr>
          <p:cNvPr id="10" name="TextBox 9"/>
          <p:cNvSpPr txBox="1"/>
          <p:nvPr/>
        </p:nvSpPr>
        <p:spPr>
          <a:xfrm>
            <a:off x="3747992" y="2783799"/>
            <a:ext cx="4824536" cy="430887"/>
          </a:xfrm>
          <a:prstGeom prst="rect">
            <a:avLst/>
          </a:prstGeom>
          <a:noFill/>
        </p:spPr>
        <p:txBody>
          <a:bodyPr wrap="square" rtlCol="0">
            <a:spAutoFit/>
          </a:bodyPr>
          <a:lstStyle/>
          <a:p>
            <a:r>
              <a:rPr lang="en-US" altLang="zh-CN" sz="2200" dirty="0" smtClean="0">
                <a:latin typeface="Helvetica" pitchFamily="34" charset="0"/>
                <a:ea typeface="Cambria Math" pitchFamily="18" charset="0"/>
                <a:cs typeface="Arial" pitchFamily="34" charset="0"/>
              </a:rPr>
              <a:t>distort the truth</a:t>
            </a:r>
            <a:endParaRPr lang="en-US" altLang="zh-CN" sz="2200" dirty="0">
              <a:latin typeface="Helvetica" pitchFamily="34" charset="0"/>
              <a:ea typeface="Cambria Math" pitchFamily="18" charset="0"/>
              <a:cs typeface="Arial" pitchFamily="34" charset="0"/>
            </a:endParaRPr>
          </a:p>
        </p:txBody>
      </p:sp>
      <p:sp>
        <p:nvSpPr>
          <p:cNvPr id="11" name="TextBox 10"/>
          <p:cNvSpPr txBox="1"/>
          <p:nvPr/>
        </p:nvSpPr>
        <p:spPr>
          <a:xfrm>
            <a:off x="3747992" y="3283865"/>
            <a:ext cx="4824536" cy="430887"/>
          </a:xfrm>
          <a:prstGeom prst="rect">
            <a:avLst/>
          </a:prstGeom>
          <a:noFill/>
        </p:spPr>
        <p:txBody>
          <a:bodyPr wrap="square" rtlCol="0">
            <a:spAutoFit/>
          </a:bodyPr>
          <a:lstStyle/>
          <a:p>
            <a:r>
              <a:rPr lang="en-US" altLang="zh-CN" sz="2200" dirty="0" smtClean="0">
                <a:latin typeface="Helvetica" pitchFamily="34" charset="0"/>
                <a:ea typeface="Cambria Math" pitchFamily="18" charset="0"/>
                <a:cs typeface="Arial" pitchFamily="34" charset="0"/>
              </a:rPr>
              <a:t>keep back one’s tears</a:t>
            </a:r>
            <a:endParaRPr lang="en-US" altLang="zh-CN" sz="2200" dirty="0">
              <a:latin typeface="Helvetica" pitchFamily="34" charset="0"/>
              <a:ea typeface="Cambria Math" pitchFamily="18" charset="0"/>
              <a:cs typeface="Arial" pitchFamily="34" charset="0"/>
            </a:endParaRPr>
          </a:p>
        </p:txBody>
      </p:sp>
      <p:sp>
        <p:nvSpPr>
          <p:cNvPr id="12" name="TextBox 11"/>
          <p:cNvSpPr txBox="1"/>
          <p:nvPr/>
        </p:nvSpPr>
        <p:spPr>
          <a:xfrm>
            <a:off x="3747992" y="3783931"/>
            <a:ext cx="4824536" cy="430887"/>
          </a:xfrm>
          <a:prstGeom prst="rect">
            <a:avLst/>
          </a:prstGeom>
          <a:noFill/>
        </p:spPr>
        <p:txBody>
          <a:bodyPr wrap="square" rtlCol="0">
            <a:spAutoFit/>
          </a:bodyPr>
          <a:lstStyle/>
          <a:p>
            <a:r>
              <a:rPr lang="en-US" altLang="zh-CN" sz="2200" dirty="0" smtClean="0">
                <a:latin typeface="Helvetica" pitchFamily="34" charset="0"/>
                <a:ea typeface="Cambria Math" pitchFamily="18" charset="0"/>
                <a:cs typeface="Arial" pitchFamily="34" charset="0"/>
              </a:rPr>
              <a:t>surpass one’s expectations</a:t>
            </a:r>
            <a:endParaRPr lang="en-US" altLang="zh-CN" sz="2200" dirty="0">
              <a:latin typeface="Helvetica" pitchFamily="34" charset="0"/>
              <a:ea typeface="Cambria Math" pitchFamily="18" charset="0"/>
              <a:cs typeface="Arial" pitchFamily="34" charset="0"/>
            </a:endParaRPr>
          </a:p>
        </p:txBody>
      </p:sp>
      <p:sp>
        <p:nvSpPr>
          <p:cNvPr id="13" name="TextBox 12"/>
          <p:cNvSpPr txBox="1"/>
          <p:nvPr/>
        </p:nvSpPr>
        <p:spPr>
          <a:xfrm>
            <a:off x="3747992" y="4477455"/>
            <a:ext cx="4824536" cy="308867"/>
          </a:xfrm>
          <a:prstGeom prst="rect">
            <a:avLst/>
          </a:prstGeom>
          <a:noFill/>
        </p:spPr>
        <p:txBody>
          <a:bodyPr wrap="square" rtlCol="0">
            <a:spAutoFit/>
          </a:bodyPr>
          <a:lstStyle/>
          <a:p>
            <a:pPr indent="-185738">
              <a:lnSpc>
                <a:spcPct val="60000"/>
              </a:lnSpc>
              <a:spcBef>
                <a:spcPct val="50000"/>
              </a:spcBef>
              <a:defRPr/>
            </a:pPr>
            <a:r>
              <a:rPr lang="en-US" altLang="zh-CN" sz="2200" dirty="0" smtClean="0">
                <a:latin typeface="Helvetica" pitchFamily="34" charset="0"/>
                <a:ea typeface="Cambria Math" pitchFamily="18" charset="0"/>
                <a:cs typeface="Arial" pitchFamily="34" charset="0"/>
              </a:rPr>
              <a:t>leap to one’s feet</a:t>
            </a:r>
            <a:endParaRPr lang="en-US" altLang="zh-CN" sz="2200" dirty="0">
              <a:latin typeface="Helvetica" pitchFamily="34" charset="0"/>
              <a:ea typeface="Cambria Math" pitchFamily="18" charset="0"/>
              <a:cs typeface="Arial" pitchFamily="34" charset="0"/>
            </a:endParaRPr>
          </a:p>
        </p:txBody>
      </p:sp>
      <p:sp>
        <p:nvSpPr>
          <p:cNvPr id="14" name="TextBox 13"/>
          <p:cNvSpPr txBox="1"/>
          <p:nvPr/>
        </p:nvSpPr>
        <p:spPr>
          <a:xfrm>
            <a:off x="3747992" y="5477587"/>
            <a:ext cx="4824536" cy="308867"/>
          </a:xfrm>
          <a:prstGeom prst="rect">
            <a:avLst/>
          </a:prstGeom>
          <a:noFill/>
        </p:spPr>
        <p:txBody>
          <a:bodyPr wrap="square" rtlCol="0">
            <a:spAutoFit/>
          </a:bodyPr>
          <a:lstStyle>
            <a:defPPr>
              <a:defRPr lang="zh-CN"/>
            </a:defPPr>
            <a:lvl1pPr indent="-185738">
              <a:lnSpc>
                <a:spcPct val="60000"/>
              </a:lnSpc>
              <a:spcBef>
                <a:spcPct val="50000"/>
              </a:spcBef>
              <a:defRPr sz="2000">
                <a:latin typeface="Helvetica" pitchFamily="34" charset="0"/>
                <a:ea typeface="Cambria Math" pitchFamily="18" charset="0"/>
                <a:cs typeface="Arial" pitchFamily="34" charset="0"/>
              </a:defRPr>
            </a:lvl1pPr>
          </a:lstStyle>
          <a:p>
            <a:r>
              <a:rPr lang="en-US" altLang="zh-CN" sz="2200" dirty="0" smtClean="0"/>
              <a:t>a tremendous intellectual</a:t>
            </a:r>
            <a:endParaRPr lang="en-US" altLang="zh-CN" sz="2200" dirty="0"/>
          </a:p>
        </p:txBody>
      </p:sp>
      <p:sp>
        <p:nvSpPr>
          <p:cNvPr id="15" name="TextBox 14"/>
          <p:cNvSpPr txBox="1"/>
          <p:nvPr/>
        </p:nvSpPr>
        <p:spPr>
          <a:xfrm>
            <a:off x="3747992" y="5977653"/>
            <a:ext cx="4824536" cy="308867"/>
          </a:xfrm>
          <a:prstGeom prst="rect">
            <a:avLst/>
          </a:prstGeom>
          <a:noFill/>
        </p:spPr>
        <p:txBody>
          <a:bodyPr wrap="square" rtlCol="0">
            <a:spAutoFit/>
          </a:bodyPr>
          <a:lstStyle>
            <a:defPPr>
              <a:defRPr lang="zh-CN"/>
            </a:defPPr>
            <a:lvl1pPr indent="-185738">
              <a:lnSpc>
                <a:spcPct val="60000"/>
              </a:lnSpc>
              <a:spcBef>
                <a:spcPct val="50000"/>
              </a:spcBef>
              <a:defRPr sz="2000">
                <a:latin typeface="Helvetica" pitchFamily="34" charset="0"/>
                <a:ea typeface="Cambria Math" pitchFamily="18" charset="0"/>
                <a:cs typeface="Arial" pitchFamily="34" charset="0"/>
              </a:defRPr>
            </a:lvl1pPr>
          </a:lstStyle>
          <a:p>
            <a:r>
              <a:rPr lang="en-US" altLang="zh-CN" sz="2200" dirty="0" smtClean="0"/>
              <a:t>a muscular idiot</a:t>
            </a:r>
            <a:endParaRPr lang="en-US" altLang="zh-CN" sz="2200" dirty="0"/>
          </a:p>
        </p:txBody>
      </p:sp>
      <p:pic>
        <p:nvPicPr>
          <p:cNvPr id="21" name="Picture 2" descr="H:\2015年修改\图片22.jpg"/>
          <p:cNvPicPr>
            <a:picLocks noChangeAspect="1" noChangeArrowheads="1"/>
          </p:cNvPicPr>
          <p:nvPr/>
        </p:nvPicPr>
        <p:blipFill>
          <a:blip r:embed="rId2">
            <a:clrChange>
              <a:clrFrom>
                <a:srgbClr val="FBFBFB"/>
              </a:clrFrom>
              <a:clrTo>
                <a:srgbClr val="FBFBFB">
                  <a:alpha val="0"/>
                </a:srgbClr>
              </a:clrTo>
            </a:clrChange>
          </a:blip>
          <a:srcRect r="5201"/>
          <a:stretch>
            <a:fillRect/>
          </a:stretch>
        </p:blipFill>
        <p:spPr bwMode="auto">
          <a:xfrm>
            <a:off x="0" y="0"/>
            <a:ext cx="9144000" cy="1279525"/>
          </a:xfrm>
          <a:prstGeom prst="rect">
            <a:avLst/>
          </a:prstGeom>
          <a:noFill/>
        </p:spPr>
      </p:pic>
    </p:spTree>
    <p:extLst>
      <p:ext uri="{BB962C8B-B14F-4D97-AF65-F5344CB8AC3E}">
        <p14:creationId xmlns:p14="http://schemas.microsoft.com/office/powerpoint/2010/main" xmlns="" val="515861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P spid="15"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21575</TotalTime>
  <Words>6477</Words>
  <Application>Microsoft Office PowerPoint</Application>
  <PresentationFormat>全屏显示(4:3)</PresentationFormat>
  <Paragraphs>763</Paragraphs>
  <Slides>101</Slides>
  <Notes>79</Notes>
  <HiddenSlides>0</HiddenSlides>
  <MMClips>5</MMClips>
  <ScaleCrop>false</ScaleCrop>
  <HeadingPairs>
    <vt:vector size="6" baseType="variant">
      <vt:variant>
        <vt:lpstr>已用的字体</vt:lpstr>
      </vt:variant>
      <vt:variant>
        <vt:i4>27</vt:i4>
      </vt:variant>
      <vt:variant>
        <vt:lpstr>主题</vt:lpstr>
      </vt:variant>
      <vt:variant>
        <vt:i4>3</vt:i4>
      </vt:variant>
      <vt:variant>
        <vt:lpstr>幻灯片标题</vt:lpstr>
      </vt:variant>
      <vt:variant>
        <vt:i4>101</vt:i4>
      </vt:variant>
    </vt:vector>
  </HeadingPairs>
  <TitlesOfParts>
    <vt:vector size="131" baseType="lpstr">
      <vt:lpstr>Arial</vt:lpstr>
      <vt:lpstr>宋体</vt:lpstr>
      <vt:lpstr>Calibri</vt:lpstr>
      <vt:lpstr>方正大黑简体</vt:lpstr>
      <vt:lpstr>Georgia</vt:lpstr>
      <vt:lpstr>Gulim</vt:lpstr>
      <vt:lpstr>华文彩云</vt:lpstr>
      <vt:lpstr>Bodoni MT Condensed</vt:lpstr>
      <vt:lpstr>HY견명조</vt:lpstr>
      <vt:lpstr>Times New Roman</vt:lpstr>
      <vt:lpstr>Helvetica</vt:lpstr>
      <vt:lpstr>Arial Unicode MS</vt:lpstr>
      <vt:lpstr>Helvetica Neue</vt:lpstr>
      <vt:lpstr>Cooper Black</vt:lpstr>
      <vt:lpstr>Comic Sans MS</vt:lpstr>
      <vt:lpstr>Cambria Math</vt:lpstr>
      <vt:lpstr>楷体_GB2312</vt:lpstr>
      <vt:lpstr>Tempus Sans ITC</vt:lpstr>
      <vt:lpstr>方正舒体</vt:lpstr>
      <vt:lpstr>Wingdings 2</vt:lpstr>
      <vt:lpstr>华文楷体</vt:lpstr>
      <vt:lpstr>华文行楷</vt:lpstr>
      <vt:lpstr>PMingLiU</vt:lpstr>
      <vt:lpstr>华文新魏</vt:lpstr>
      <vt:lpstr>楷体</vt:lpstr>
      <vt:lpstr>Helvetica Neue Black Condensed</vt:lpstr>
      <vt:lpstr>Wingdings</vt:lpstr>
      <vt:lpstr>Office 主题</vt:lpstr>
      <vt:lpstr>1_Office 主题</vt:lpstr>
      <vt:lpstr>2_Office 主题</vt:lpstr>
      <vt:lpstr>幻灯片 1</vt:lpstr>
      <vt:lpstr>幻灯片 2</vt:lpstr>
      <vt:lpstr>Section A </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lpstr>幻灯片 100</vt:lpstr>
      <vt:lpstr>幻灯片 101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James</dc:creator>
  <cp:lastModifiedBy>zhangyifei</cp:lastModifiedBy>
  <cp:revision>692</cp:revision>
  <dcterms:modified xsi:type="dcterms:W3CDTF">2015-08-14T05:29:31Z</dcterms:modified>
</cp:coreProperties>
</file>